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ntikvar Shadow" panose="020B0000000000000000" pitchFamily="34" charset="0"/>
      <p:regular r:id="rId4"/>
    </p:embeddedFont>
    <p:embeddedFont>
      <p:font typeface="BeckettKanzleiCY" panose="02000503020000020003" pitchFamily="2" charset="0"/>
      <p:regular r:id="rId5"/>
    </p:embeddedFont>
    <p:embeddedFont>
      <p:font typeface="Bodoni" panose="020B0604020202020204" charset="0"/>
      <p:bold r:id="rId6"/>
      <p:boldItalic r:id="rId7"/>
    </p:embeddedFont>
    <p:embeddedFont>
      <p:font typeface="Eberron" panose="02000000000000000000" pitchFamily="2" charset="0"/>
      <p:regular r:id="rId8"/>
    </p:embeddedFont>
    <p:embeddedFont>
      <p:font typeface="Gabriola" panose="04040605051002020D02" pitchFamily="82" charset="0"/>
      <p:regular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89709-886D-4278-A7D6-0E4468738F08}" v="16" dt="2019-08-24T01:51:56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64" y="-25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microsoft.com/office/2015/10/relationships/revisionInfo" Target="revisionInfo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Change size: File → Page Setup…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Change Color Background: Slide → Change background… →Color</a:t>
            </a: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nyNewspaper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740483" y="7181453"/>
            <a:ext cx="288136" cy="27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3514" y="2777992"/>
            <a:ext cx="5405372" cy="105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3514" y="3915965"/>
            <a:ext cx="5405372" cy="306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740483" y="7181453"/>
            <a:ext cx="288136" cy="27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7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540076" y="734763"/>
            <a:ext cx="6603112" cy="77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A2E"/>
              </a:buClr>
              <a:buSzPts val="4800"/>
              <a:buFont typeface="Bodoni"/>
              <a:buNone/>
            </a:pPr>
            <a:r>
              <a:rPr lang="ru-RU" sz="2400" b="1" dirty="0">
                <a:solidFill>
                  <a:srgbClr val="433A2E"/>
                </a:solidFill>
                <a:latin typeface="BeckettKanzleiCY" panose="02000503020000020003" pitchFamily="2" charset="0"/>
                <a:ea typeface="Fredericka the Great"/>
                <a:cs typeface="Fredericka the Great"/>
                <a:sym typeface="Fredericka the Great"/>
              </a:rPr>
              <a:t>НАСМЕШЛИВЫЙ МЕНЕСТРЕЛЬ</a:t>
            </a:r>
            <a:endParaRPr sz="2400" dirty="0">
              <a:latin typeface="BeckettKanzleiCY" panose="02000503020000020003" pitchFamily="2" charset="0"/>
              <a:ea typeface="Fredericka the Great"/>
              <a:cs typeface="Fredericka the Great"/>
              <a:sym typeface="Fredericka the Great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584645" y="1504675"/>
            <a:ext cx="6603111" cy="76190"/>
            <a:chOff x="0" y="0"/>
            <a:chExt cx="6603110" cy="76189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0" y="0"/>
              <a:ext cx="6603110" cy="0"/>
            </a:xfrm>
            <a:prstGeom prst="straightConnector1">
              <a:avLst/>
            </a:prstGeom>
            <a:noFill/>
            <a:ln w="762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8" name="Google Shape;18;p3"/>
            <p:cNvCxnSpPr/>
            <p:nvPr/>
          </p:nvCxnSpPr>
          <p:spPr>
            <a:xfrm>
              <a:off x="1609" y="76188"/>
              <a:ext cx="6586527" cy="1"/>
            </a:xfrm>
            <a:prstGeom prst="straightConnector1">
              <a:avLst/>
            </a:prstGeom>
            <a:noFill/>
            <a:ln w="254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grpSp>
        <p:nvGrpSpPr>
          <p:cNvPr id="19" name="Google Shape;19;p3"/>
          <p:cNvGrpSpPr/>
          <p:nvPr/>
        </p:nvGrpSpPr>
        <p:grpSpPr>
          <a:xfrm>
            <a:off x="6688028" y="891229"/>
            <a:ext cx="527665" cy="435046"/>
            <a:chOff x="0" y="0"/>
            <a:chExt cx="527663" cy="435044"/>
          </a:xfrm>
        </p:grpSpPr>
        <p:sp>
          <p:nvSpPr>
            <p:cNvPr id="20" name="Google Shape;20;p3"/>
            <p:cNvSpPr/>
            <p:nvPr/>
          </p:nvSpPr>
          <p:spPr>
            <a:xfrm>
              <a:off x="0" y="4551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9103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13654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18206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227579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27309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31861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6412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40964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51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551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551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551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551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51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551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551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551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9103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103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103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103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9103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103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103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103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103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3654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3654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654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654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654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3654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3654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3654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3654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8206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8206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8206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8206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8206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06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206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8206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8206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2757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2757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757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2757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2757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2757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2757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2757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757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7309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7309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7309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7309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309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7309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7309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7309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7309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861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1861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1861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861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1861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1861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1861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1861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1861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6412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6412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6412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412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6412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6412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6412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6412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6412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0964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0964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0964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0964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0964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0964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964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0964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0964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5515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5515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5515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5515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5515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515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5515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5515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5515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067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067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067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067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067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0067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0067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0067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0067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58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10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9261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3813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8365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2916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7468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2019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6571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123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56746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02262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556112" y="616353"/>
            <a:ext cx="2198407" cy="17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50"/>
              <a:buFont typeface="Georgia"/>
              <a:buNone/>
            </a:pPr>
            <a:endParaRPr sz="700" dirty="0"/>
          </a:p>
        </p:txBody>
      </p:sp>
      <p:sp>
        <p:nvSpPr>
          <p:cNvPr id="141" name="Google Shape;141;p3"/>
          <p:cNvSpPr txBox="1"/>
          <p:nvPr/>
        </p:nvSpPr>
        <p:spPr>
          <a:xfrm>
            <a:off x="5073446" y="616353"/>
            <a:ext cx="2140479" cy="17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50"/>
              <a:buFont typeface="Georgia"/>
              <a:buNone/>
            </a:pPr>
            <a:r>
              <a:rPr lang="ru-RU" sz="7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ВЫПУСКАЕТСЯ С 1463 </a:t>
            </a:r>
            <a:r>
              <a:rPr lang="ru-RU" sz="700" b="1" i="0" u="none" strike="noStrike" cap="none" dirty="0" err="1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лд</a:t>
            </a:r>
            <a:endParaRPr sz="700" dirty="0"/>
          </a:p>
        </p:txBody>
      </p:sp>
      <p:grpSp>
        <p:nvGrpSpPr>
          <p:cNvPr id="142" name="Google Shape;142;p3"/>
          <p:cNvGrpSpPr/>
          <p:nvPr/>
        </p:nvGrpSpPr>
        <p:grpSpPr>
          <a:xfrm>
            <a:off x="556708" y="900729"/>
            <a:ext cx="527665" cy="435045"/>
            <a:chOff x="0" y="0"/>
            <a:chExt cx="527663" cy="435044"/>
          </a:xfrm>
        </p:grpSpPr>
        <p:sp>
          <p:nvSpPr>
            <p:cNvPr id="143" name="Google Shape;143;p3"/>
            <p:cNvSpPr/>
            <p:nvPr/>
          </p:nvSpPr>
          <p:spPr>
            <a:xfrm>
              <a:off x="0" y="4551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9103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3654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8206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227579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27309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31861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36412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40964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51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51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51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51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51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551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51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551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551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9103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9103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9103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103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9103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103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9103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9103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103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3654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3654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3654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3654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3654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3654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3654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3654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3654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8206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8206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8206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8206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8206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8206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8206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8206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8206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757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2757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2757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2757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2757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2757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2757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2757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2757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7309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7309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7309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7309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7309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7309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7309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7309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7309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861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1861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1861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861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861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1861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1861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1861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1861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12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6412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412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6412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6412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6412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6412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12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412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0964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964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0964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0964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0964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0964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0964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964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0964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5515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5515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5515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5515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515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515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5515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5515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5515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0067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0067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0067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0067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0067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067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0067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0067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0067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58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710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9261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3813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8365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2916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7468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2019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6571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123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56746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02262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263" name="Google Shape;263;p3"/>
          <p:cNvCxnSpPr/>
          <p:nvPr/>
        </p:nvCxnSpPr>
        <p:spPr>
          <a:xfrm>
            <a:off x="586255" y="789027"/>
            <a:ext cx="6586527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64" name="Google Shape;264;p3" descr="Vintage_77 copy 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1194" y="411816"/>
            <a:ext cx="1356649" cy="36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"/>
          <p:cNvSpPr txBox="1"/>
          <p:nvPr/>
        </p:nvSpPr>
        <p:spPr>
          <a:xfrm>
            <a:off x="592937" y="1644977"/>
            <a:ext cx="6586526" cy="46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900"/>
              <a:buFont typeface="Georgia"/>
              <a:buNone/>
            </a:pPr>
            <a:r>
              <a:rPr lang="ru-RU" sz="3600" dirty="0">
                <a:latin typeface="Antikvar Shadow" panose="020B0000000000000000" pitchFamily="34" charset="0"/>
              </a:rPr>
              <a:t>Десять дней не видно</a:t>
            </a:r>
            <a:endParaRPr sz="3600" dirty="0">
              <a:latin typeface="Antikvar Shadow" panose="020B0000000000000000" pitchFamily="34" charset="0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586255" y="2064637"/>
            <a:ext cx="6586527" cy="74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lvl="0" algn="ctr">
              <a:buClr>
                <a:srgbClr val="242019"/>
              </a:buClr>
              <a:buSzPts val="2900"/>
            </a:pPr>
            <a:r>
              <a:rPr lang="ru-RU" sz="3200" b="1" dirty="0">
                <a:solidFill>
                  <a:srgbClr val="242019"/>
                </a:solidFill>
                <a:latin typeface="Antikvar Shadow" panose="020B0000000000000000" pitchFamily="34" charset="0"/>
                <a:sym typeface="Georgia"/>
              </a:rPr>
              <a:t>ЛАЭРЕЛЬ СИЛЬВЕРХЕНД</a:t>
            </a:r>
            <a:endParaRPr lang="ru-RU" sz="3200" dirty="0">
              <a:latin typeface="Antikvar Shadow" panose="020B0000000000000000" pitchFamily="34" charset="0"/>
            </a:endParaRPr>
          </a:p>
        </p:txBody>
      </p:sp>
      <p:grpSp>
        <p:nvGrpSpPr>
          <p:cNvPr id="267" name="Google Shape;267;p3"/>
          <p:cNvGrpSpPr/>
          <p:nvPr/>
        </p:nvGrpSpPr>
        <p:grpSpPr>
          <a:xfrm rot="10800000" flipH="1">
            <a:off x="584645" y="2838925"/>
            <a:ext cx="6603111" cy="76190"/>
            <a:chOff x="0" y="0"/>
            <a:chExt cx="6603110" cy="76189"/>
          </a:xfrm>
        </p:grpSpPr>
        <p:cxnSp>
          <p:nvCxnSpPr>
            <p:cNvPr id="268" name="Google Shape;268;p3"/>
            <p:cNvCxnSpPr/>
            <p:nvPr/>
          </p:nvCxnSpPr>
          <p:spPr>
            <a:xfrm>
              <a:off x="0" y="0"/>
              <a:ext cx="6603110" cy="0"/>
            </a:xfrm>
            <a:prstGeom prst="straightConnector1">
              <a:avLst/>
            </a:prstGeom>
            <a:noFill/>
            <a:ln w="762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9" name="Google Shape;269;p3"/>
            <p:cNvCxnSpPr/>
            <p:nvPr/>
          </p:nvCxnSpPr>
          <p:spPr>
            <a:xfrm>
              <a:off x="1609" y="76188"/>
              <a:ext cx="6586527" cy="1"/>
            </a:xfrm>
            <a:prstGeom prst="straightConnector1">
              <a:avLst/>
            </a:prstGeom>
            <a:noFill/>
            <a:ln w="254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cxnSp>
        <p:nvCxnSpPr>
          <p:cNvPr id="270" name="Google Shape;270;p3"/>
          <p:cNvCxnSpPr/>
          <p:nvPr/>
        </p:nvCxnSpPr>
        <p:spPr>
          <a:xfrm>
            <a:off x="592937" y="3283687"/>
            <a:ext cx="6586526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1" name="Google Shape;271;p3"/>
          <p:cNvSpPr txBox="1"/>
          <p:nvPr/>
        </p:nvSpPr>
        <p:spPr>
          <a:xfrm>
            <a:off x="586255" y="2979154"/>
            <a:ext cx="6586527" cy="25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lvl="0" algn="ctr">
              <a:buClr>
                <a:srgbClr val="242019"/>
              </a:buClr>
              <a:buSzPts val="850"/>
            </a:pP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3 ЭЛЕЙНТА 1492 ЛД        </a:t>
            </a:r>
            <a:r>
              <a:rPr lang="en-US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lang="en-US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НЕЗАВИСИМЫЕ НОВОСТИ</a:t>
            </a:r>
            <a:endParaRPr lang="ru-RU" sz="1600" dirty="0"/>
          </a:p>
        </p:txBody>
      </p:sp>
      <p:cxnSp>
        <p:nvCxnSpPr>
          <p:cNvPr id="272" name="Google Shape;272;p3"/>
          <p:cNvCxnSpPr/>
          <p:nvPr/>
        </p:nvCxnSpPr>
        <p:spPr>
          <a:xfrm>
            <a:off x="645215" y="4863413"/>
            <a:ext cx="3648215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3" name="Google Shape;273;p3"/>
          <p:cNvCxnSpPr/>
          <p:nvPr/>
        </p:nvCxnSpPr>
        <p:spPr>
          <a:xfrm>
            <a:off x="4428057" y="7278425"/>
            <a:ext cx="2691921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4" name="Google Shape;274;p3"/>
          <p:cNvCxnSpPr/>
          <p:nvPr/>
        </p:nvCxnSpPr>
        <p:spPr>
          <a:xfrm flipH="1">
            <a:off x="4360743" y="3408470"/>
            <a:ext cx="1" cy="4975940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6" name="Google Shape;276;p3"/>
          <p:cNvSpPr txBox="1"/>
          <p:nvPr/>
        </p:nvSpPr>
        <p:spPr>
          <a:xfrm>
            <a:off x="548321" y="3395770"/>
            <a:ext cx="3863418" cy="3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300"/>
              <a:buFont typeface="Georgia"/>
              <a:buNone/>
            </a:pPr>
            <a:r>
              <a:rPr lang="ru-RU" dirty="0"/>
              <a:t>ДИПЛОМАТИЧЕСКИЙ ИНЦИДЕНТ</a:t>
            </a:r>
            <a:endParaRPr dirty="0"/>
          </a:p>
        </p:txBody>
      </p:sp>
      <p:sp>
        <p:nvSpPr>
          <p:cNvPr id="278" name="Google Shape;278;p3"/>
          <p:cNvSpPr txBox="1"/>
          <p:nvPr/>
        </p:nvSpPr>
        <p:spPr>
          <a:xfrm>
            <a:off x="4392527" y="6707786"/>
            <a:ext cx="2813781" cy="52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800"/>
              <a:buFont typeface="Georgia"/>
              <a:buNone/>
            </a:pPr>
            <a:r>
              <a:rPr lang="uk-UA" sz="1100" b="1" dirty="0">
                <a:solidFill>
                  <a:srgbClr val="242019"/>
                </a:solidFill>
                <a:latin typeface="Georgia"/>
                <a:sym typeface="Georgia"/>
              </a:rPr>
              <a:t>КАК ВЕСЕЛЯТСЯ МОЛОД</a:t>
            </a:r>
            <a:r>
              <a:rPr lang="ru-RU" sz="1100" b="1" dirty="0">
                <a:solidFill>
                  <a:srgbClr val="242019"/>
                </a:solidFill>
                <a:latin typeface="Georgia"/>
                <a:sym typeface="Georgia"/>
              </a:rPr>
              <a:t>ЫЕ НАСЛЕДНИКИ ДВОРЯНСКИХ СЕМЕЙ?</a:t>
            </a:r>
            <a:endParaRPr sz="1100" dirty="0"/>
          </a:p>
        </p:txBody>
      </p:sp>
      <p:sp>
        <p:nvSpPr>
          <p:cNvPr id="279" name="Google Shape;279;p3"/>
          <p:cNvSpPr txBox="1"/>
          <p:nvPr/>
        </p:nvSpPr>
        <p:spPr>
          <a:xfrm>
            <a:off x="678058" y="3866843"/>
            <a:ext cx="3582529" cy="87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800"/>
              <a:buFont typeface="Georgia"/>
              <a:buNone/>
            </a:pPr>
            <a:r>
              <a:rPr lang="ru-RU" sz="1800" b="1" dirty="0">
                <a:solidFill>
                  <a:srgbClr val="242019"/>
                </a:solidFill>
                <a:latin typeface="Georgia"/>
                <a:sym typeface="Georgia"/>
              </a:rPr>
              <a:t>УКРАДЕН ФЛАГ ИЗ ЛУСКАНСКОГО ПРЕДСТАВИТЕЛЬСТВА</a:t>
            </a:r>
            <a:endParaRPr dirty="0"/>
          </a:p>
        </p:txBody>
      </p:sp>
      <p:sp>
        <p:nvSpPr>
          <p:cNvPr id="280" name="Google Shape;280;p3"/>
          <p:cNvSpPr txBox="1"/>
          <p:nvPr/>
        </p:nvSpPr>
        <p:spPr>
          <a:xfrm>
            <a:off x="656287" y="4931900"/>
            <a:ext cx="3582529" cy="278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Три дня назад с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территории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поместья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, в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котором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остановилась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делегация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из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Лускана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пропал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флаг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Лускана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,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котор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ый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был поднят над городом после того  как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Иллуск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был вновь отбит у орков.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На поиски реликвии отправляют лучше смены, но за эти три дня Городской Страже так и не удалось ничего узнать. Надеюсь,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госопоже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Силверхенд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 теперь придется признать несостоятельность текущего управления Городской Стражей.</a:t>
            </a:r>
            <a:endParaRPr sz="1600" dirty="0">
              <a:latin typeface="Eberron" panose="02000000000000000000" pitchFamily="2" charset="0"/>
            </a:endParaRPr>
          </a:p>
        </p:txBody>
      </p:sp>
      <p:sp>
        <p:nvSpPr>
          <p:cNvPr id="281" name="Google Shape;281;p3"/>
          <p:cNvSpPr txBox="1"/>
          <p:nvPr/>
        </p:nvSpPr>
        <p:spPr>
          <a:xfrm>
            <a:off x="4441494" y="7370297"/>
            <a:ext cx="2665048" cy="93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b="1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В СЛЕДУЮЩЕМ НОМЕРЕ – ЭКСКЛЮЗИВНЫЙ МАТЕРИАЛ ОТ НАШЕГО РЕПОРТЕРА ПРО СКРОМНЫЙ ДОСУГ НАСЛЕДНИКОВ  СТАРЕЙШИХ СЕМЕЙСТВ В ГОРОДЕ</a:t>
            </a:r>
            <a:endParaRPr sz="1600" b="1" dirty="0">
              <a:latin typeface="Gabriola" panose="04040605051002020D02" pitchFamily="82" charset="0"/>
            </a:endParaRPr>
          </a:p>
        </p:txBody>
      </p:sp>
      <p:cxnSp>
        <p:nvCxnSpPr>
          <p:cNvPr id="282" name="Google Shape;282;p3"/>
          <p:cNvCxnSpPr/>
          <p:nvPr/>
        </p:nvCxnSpPr>
        <p:spPr>
          <a:xfrm>
            <a:off x="605637" y="8447909"/>
            <a:ext cx="6586526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3" name="Google Shape;283;p3"/>
          <p:cNvSpPr txBox="1"/>
          <p:nvPr/>
        </p:nvSpPr>
        <p:spPr>
          <a:xfrm>
            <a:off x="995013" y="7927913"/>
            <a:ext cx="2861697" cy="40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500"/>
              <a:buFont typeface="Georgia"/>
              <a:buNone/>
            </a:pPr>
            <a:r>
              <a:rPr lang="ru-RU" sz="25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РЕЗУЛЬТАТОВ</a:t>
            </a:r>
            <a:r>
              <a:rPr lang="en-US" sz="25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!</a:t>
            </a:r>
            <a:endParaRPr dirty="0"/>
          </a:p>
        </p:txBody>
      </p:sp>
      <p:sp>
        <p:nvSpPr>
          <p:cNvPr id="284" name="Google Shape;284;p3"/>
          <p:cNvSpPr txBox="1"/>
          <p:nvPr/>
        </p:nvSpPr>
        <p:spPr>
          <a:xfrm>
            <a:off x="1173323" y="7715680"/>
            <a:ext cx="2473521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500"/>
              <a:buFont typeface="Georgia"/>
              <a:buNone/>
            </a:pPr>
            <a:r>
              <a:rPr lang="ru-RU" sz="15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МЫ ТРЕБУЕМ </a:t>
            </a:r>
            <a:endParaRPr dirty="0"/>
          </a:p>
        </p:txBody>
      </p:sp>
      <p:sp>
        <p:nvSpPr>
          <p:cNvPr id="299" name="Google Shape;299;p3"/>
          <p:cNvSpPr/>
          <p:nvPr/>
        </p:nvSpPr>
        <p:spPr>
          <a:xfrm>
            <a:off x="656287" y="8501099"/>
            <a:ext cx="1724190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"/>
          <p:cNvSpPr txBox="1"/>
          <p:nvPr/>
        </p:nvSpPr>
        <p:spPr>
          <a:xfrm>
            <a:off x="712382" y="8536550"/>
            <a:ext cx="1612000" cy="2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FFF8EB"/>
                </a:solidFill>
                <a:latin typeface="Georgia"/>
                <a:sym typeface="Georgia"/>
              </a:rPr>
              <a:t>ОБЩЕСТВО</a:t>
            </a:r>
            <a:endParaRPr dirty="0">
              <a:solidFill>
                <a:srgbClr val="FFF8EB"/>
              </a:solidFill>
            </a:endParaRPr>
          </a:p>
        </p:txBody>
      </p:sp>
      <p:sp>
        <p:nvSpPr>
          <p:cNvPr id="301" name="Google Shape;301;p3"/>
          <p:cNvSpPr txBox="1"/>
          <p:nvPr/>
        </p:nvSpPr>
        <p:spPr>
          <a:xfrm>
            <a:off x="1404498" y="8849241"/>
            <a:ext cx="970671" cy="62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sz="800" dirty="0">
                <a:solidFill>
                  <a:srgbClr val="242019"/>
                </a:solidFill>
                <a:latin typeface="Georgia"/>
                <a:sym typeface="Georgia"/>
              </a:rPr>
              <a:t>Какие планы у Дома </a:t>
            </a:r>
            <a:r>
              <a:rPr lang="ru-RU" sz="800" dirty="0" err="1">
                <a:solidFill>
                  <a:srgbClr val="242019"/>
                </a:solidFill>
                <a:latin typeface="Georgia"/>
                <a:sym typeface="Georgia"/>
              </a:rPr>
              <a:t>Росзнар</a:t>
            </a:r>
            <a:r>
              <a:rPr lang="ru-RU" sz="800" dirty="0">
                <a:solidFill>
                  <a:srgbClr val="242019"/>
                </a:solidFill>
                <a:latin typeface="Georgia"/>
                <a:sym typeface="Georgia"/>
              </a:rPr>
              <a:t> и сколько на самом деле построено новых кораблей?</a:t>
            </a:r>
            <a:endParaRPr dirty="0"/>
          </a:p>
        </p:txBody>
      </p:sp>
      <p:sp>
        <p:nvSpPr>
          <p:cNvPr id="302" name="Google Shape;302;p3"/>
          <p:cNvSpPr/>
          <p:nvPr/>
        </p:nvSpPr>
        <p:spPr>
          <a:xfrm>
            <a:off x="2437887" y="8498580"/>
            <a:ext cx="1190960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2457201" y="8536120"/>
            <a:ext cx="1164985" cy="21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FFF8EB"/>
                </a:solidFill>
                <a:latin typeface="Georgia"/>
                <a:sym typeface="Georgia"/>
              </a:rPr>
              <a:t>СВАДЬБА</a:t>
            </a:r>
            <a:endParaRPr dirty="0">
              <a:solidFill>
                <a:srgbClr val="FFF8EB"/>
              </a:solidFill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2444861" y="8814757"/>
            <a:ext cx="1165044" cy="5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7</a:t>
            </a:r>
            <a:r>
              <a:rPr lang="ru-RU" sz="900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 ЭЛЕЙНТА В ХРАМЕ  КРАСОТЫ ДОМ АНТЕОС ВЫДАСТ ЗАМУЖ  СВОЮ НЕПУТЕВУЮ ДОЧЬ</a:t>
            </a:r>
            <a:endParaRPr sz="1600" dirty="0">
              <a:latin typeface="Gabriola" panose="04040605051002020D02" pitchFamily="82" charset="0"/>
            </a:endParaRPr>
          </a:p>
        </p:txBody>
      </p:sp>
      <p:sp>
        <p:nvSpPr>
          <p:cNvPr id="305" name="Google Shape;305;p3"/>
          <p:cNvSpPr/>
          <p:nvPr/>
        </p:nvSpPr>
        <p:spPr>
          <a:xfrm>
            <a:off x="3679597" y="8501099"/>
            <a:ext cx="1724189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3"/>
          <p:cNvSpPr txBox="1"/>
          <p:nvPr/>
        </p:nvSpPr>
        <p:spPr>
          <a:xfrm>
            <a:off x="3714261" y="8536550"/>
            <a:ext cx="1654862" cy="2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000" b="1" dirty="0">
                <a:solidFill>
                  <a:srgbClr val="FFF8EB"/>
                </a:solidFill>
                <a:latin typeface="Georgia"/>
                <a:sym typeface="Georgia"/>
              </a:rPr>
              <a:t>ИЗЫСКАННЫЕ ВИНА</a:t>
            </a:r>
            <a:endParaRPr sz="1050" dirty="0">
              <a:solidFill>
                <a:srgbClr val="FFF8EB"/>
              </a:solidFill>
            </a:endParaRPr>
          </a:p>
        </p:txBody>
      </p:sp>
      <p:sp>
        <p:nvSpPr>
          <p:cNvPr id="307" name="Google Shape;307;p3"/>
          <p:cNvSpPr txBox="1"/>
          <p:nvPr/>
        </p:nvSpPr>
        <p:spPr>
          <a:xfrm>
            <a:off x="3609906" y="8763714"/>
            <a:ext cx="1798936" cy="72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100"/>
              <a:buFont typeface="Georgia"/>
              <a:buNone/>
            </a:pPr>
            <a:r>
              <a:rPr lang="ru-RU" sz="1100" b="1" dirty="0">
                <a:solidFill>
                  <a:srgbClr val="242019"/>
                </a:solidFill>
                <a:latin typeface="Georgia"/>
                <a:sym typeface="Georgia"/>
              </a:rPr>
              <a:t>Бутылки </a:t>
            </a:r>
            <a:r>
              <a:rPr lang="ru-RU" sz="1100" b="1" dirty="0" err="1">
                <a:solidFill>
                  <a:srgbClr val="242019"/>
                </a:solidFill>
                <a:latin typeface="Georgia"/>
                <a:sym typeface="Georgia"/>
              </a:rPr>
              <a:t>Бхефеля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sz="800" b="0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Позволят вам выбрать самые удивительные вина привезенные в Глубоководье</a:t>
            </a:r>
            <a:endParaRPr dirty="0"/>
          </a:p>
        </p:txBody>
      </p:sp>
      <p:sp>
        <p:nvSpPr>
          <p:cNvPr id="308" name="Google Shape;308;p3"/>
          <p:cNvSpPr/>
          <p:nvPr/>
        </p:nvSpPr>
        <p:spPr>
          <a:xfrm>
            <a:off x="5461197" y="8498580"/>
            <a:ext cx="1664539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3"/>
          <p:cNvSpPr txBox="1"/>
          <p:nvPr/>
        </p:nvSpPr>
        <p:spPr>
          <a:xfrm>
            <a:off x="5467350" y="8536119"/>
            <a:ext cx="1630323" cy="27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100" b="1" dirty="0">
                <a:solidFill>
                  <a:srgbClr val="FFF8EB"/>
                </a:solidFill>
                <a:latin typeface="Georgia"/>
                <a:sym typeface="Georgia"/>
              </a:rPr>
              <a:t>ЛУЧШИЕ КЛИНКИ?</a:t>
            </a:r>
            <a:endParaRPr sz="1200" dirty="0">
              <a:solidFill>
                <a:srgbClr val="FFF8EB"/>
              </a:solidFill>
            </a:endParaRPr>
          </a:p>
        </p:txBody>
      </p:sp>
      <p:sp>
        <p:nvSpPr>
          <p:cNvPr id="310" name="Google Shape;310;p3"/>
          <p:cNvSpPr txBox="1"/>
          <p:nvPr/>
        </p:nvSpPr>
        <p:spPr>
          <a:xfrm>
            <a:off x="5557756" y="8894076"/>
            <a:ext cx="1564691" cy="6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100"/>
              <a:buFont typeface="Georgia"/>
              <a:buNone/>
            </a:pPr>
            <a:r>
              <a:rPr lang="ru-RU" sz="1000" b="1" dirty="0">
                <a:solidFill>
                  <a:srgbClr val="242019"/>
                </a:solidFill>
                <a:latin typeface="Georgia"/>
                <a:sym typeface="Georgia"/>
              </a:rPr>
              <a:t>Продолжается спор между Оружием Триумфа </a:t>
            </a:r>
            <a:r>
              <a:rPr lang="ru-RU" sz="1000" b="1" dirty="0" err="1">
                <a:solidFill>
                  <a:srgbClr val="242019"/>
                </a:solidFill>
                <a:latin typeface="Georgia"/>
                <a:sym typeface="Georgia"/>
              </a:rPr>
              <a:t>Саренды</a:t>
            </a:r>
            <a:r>
              <a:rPr lang="ru-RU" sz="1000" b="1" dirty="0">
                <a:solidFill>
                  <a:srgbClr val="242019"/>
                </a:solidFill>
                <a:latin typeface="Georgia"/>
                <a:sym typeface="Georgia"/>
              </a:rPr>
              <a:t> и Прекрасными клинками </a:t>
            </a:r>
            <a:r>
              <a:rPr lang="ru-RU" sz="1000" b="1" dirty="0" err="1">
                <a:solidFill>
                  <a:srgbClr val="242019"/>
                </a:solidFill>
                <a:latin typeface="Georgia"/>
                <a:sym typeface="Georgia"/>
              </a:rPr>
              <a:t>Саэрна</a:t>
            </a:r>
            <a:endParaRPr sz="1100" dirty="0"/>
          </a:p>
        </p:txBody>
      </p:sp>
      <p:pic>
        <p:nvPicPr>
          <p:cNvPr id="311" name="Google Shape;311;p3" descr="Vintage_3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550" y="8779283"/>
            <a:ext cx="984763" cy="63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"/>
          <p:cNvSpPr/>
          <p:nvPr/>
        </p:nvSpPr>
        <p:spPr>
          <a:xfrm>
            <a:off x="2608747" y="9502199"/>
            <a:ext cx="2885166" cy="4453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93" y="0"/>
                </a:moveTo>
                <a:cubicBezTo>
                  <a:pt x="698" y="199"/>
                  <a:pt x="711" y="382"/>
                  <a:pt x="711" y="592"/>
                </a:cubicBezTo>
                <a:cubicBezTo>
                  <a:pt x="711" y="2573"/>
                  <a:pt x="462" y="4184"/>
                  <a:pt x="156" y="4184"/>
                </a:cubicBezTo>
                <a:cubicBezTo>
                  <a:pt x="100" y="4184"/>
                  <a:pt x="51" y="4067"/>
                  <a:pt x="0" y="3968"/>
                </a:cubicBezTo>
                <a:lnTo>
                  <a:pt x="0" y="18325"/>
                </a:lnTo>
                <a:cubicBezTo>
                  <a:pt x="51" y="18225"/>
                  <a:pt x="100" y="18123"/>
                  <a:pt x="156" y="18123"/>
                </a:cubicBezTo>
                <a:cubicBezTo>
                  <a:pt x="456" y="18123"/>
                  <a:pt x="700" y="19668"/>
                  <a:pt x="708" y="21600"/>
                </a:cubicBezTo>
                <a:lnTo>
                  <a:pt x="1263" y="21600"/>
                </a:lnTo>
                <a:lnTo>
                  <a:pt x="20337" y="21600"/>
                </a:lnTo>
                <a:lnTo>
                  <a:pt x="20892" y="21600"/>
                </a:lnTo>
                <a:cubicBezTo>
                  <a:pt x="20900" y="19668"/>
                  <a:pt x="21144" y="18123"/>
                  <a:pt x="21444" y="18123"/>
                </a:cubicBezTo>
                <a:cubicBezTo>
                  <a:pt x="21500" y="18123"/>
                  <a:pt x="21549" y="18225"/>
                  <a:pt x="21600" y="18325"/>
                </a:cubicBezTo>
                <a:lnTo>
                  <a:pt x="21600" y="3968"/>
                </a:lnTo>
                <a:cubicBezTo>
                  <a:pt x="21549" y="4067"/>
                  <a:pt x="21500" y="4184"/>
                  <a:pt x="21444" y="4184"/>
                </a:cubicBezTo>
                <a:cubicBezTo>
                  <a:pt x="21138" y="4184"/>
                  <a:pt x="20889" y="2573"/>
                  <a:pt x="20889" y="592"/>
                </a:cubicBezTo>
                <a:cubicBezTo>
                  <a:pt x="20889" y="382"/>
                  <a:pt x="20902" y="199"/>
                  <a:pt x="20907" y="0"/>
                </a:cubicBezTo>
                <a:lnTo>
                  <a:pt x="20337" y="0"/>
                </a:lnTo>
                <a:lnTo>
                  <a:pt x="1263" y="0"/>
                </a:lnTo>
                <a:lnTo>
                  <a:pt x="693" y="0"/>
                </a:lnTo>
                <a:close/>
              </a:path>
            </a:pathLst>
          </a:cu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242019"/>
                </a:solidFill>
                <a:latin typeface="Georgia"/>
                <a:sym typeface="Georgia"/>
              </a:rPr>
              <a:t>ВЫХОДИТ РАЗ В ПЯТЬ ДНЕЙ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41E77F41-4F80-42F2-B131-44D97071EE8B}"/>
              </a:ext>
            </a:extLst>
          </p:cNvPr>
          <p:cNvSpPr/>
          <p:nvPr/>
        </p:nvSpPr>
        <p:spPr>
          <a:xfrm>
            <a:off x="621479" y="588927"/>
            <a:ext cx="2278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242019"/>
              </a:buClr>
              <a:buSzPts val="850"/>
            </a:pPr>
            <a:r>
              <a:rPr lang="ru-RU" sz="800" b="1" dirty="0">
                <a:solidFill>
                  <a:srgbClr val="242019"/>
                </a:solidFill>
                <a:latin typeface="Georgia"/>
                <a:sym typeface="Georgia"/>
              </a:rPr>
              <a:t>БОЛЬШЕ ПЯТИ ТЫСЯЧ ЧИТАТЕЛЕЙ</a:t>
            </a:r>
            <a:endParaRPr lang="ru-RU" sz="800" dirty="0"/>
          </a:p>
        </p:txBody>
      </p:sp>
      <p:pic>
        <p:nvPicPr>
          <p:cNvPr id="4" name="Рисунок 3" descr="Зображення, що містить особа, стіна, одяг, військова форма&#10;&#10;Автоматично згенерований опис">
            <a:extLst>
              <a:ext uri="{FF2B5EF4-FFF2-40B4-BE49-F238E27FC236}">
                <a16:creationId xmlns:a16="http://schemas.microsoft.com/office/drawing/2014/main" id="{DEDB813A-44E8-4149-8897-D1BC36F3F4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4875" r="6679"/>
          <a:stretch/>
        </p:blipFill>
        <p:spPr>
          <a:xfrm>
            <a:off x="4578042" y="3494447"/>
            <a:ext cx="2590548" cy="3177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204</Words>
  <Application>Microsoft Office PowerPoint</Application>
  <PresentationFormat>Довільний</PresentationFormat>
  <Paragraphs>26</Paragraphs>
  <Slides>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11" baseType="lpstr">
      <vt:lpstr>Bodoni</vt:lpstr>
      <vt:lpstr>Gabriola</vt:lpstr>
      <vt:lpstr>Eberron</vt:lpstr>
      <vt:lpstr>Arial</vt:lpstr>
      <vt:lpstr>Antikvar Shadow</vt:lpstr>
      <vt:lpstr>Georgia</vt:lpstr>
      <vt:lpstr>Helvetica Neue</vt:lpstr>
      <vt:lpstr>Helvetica Neue Light</vt:lpstr>
      <vt:lpstr>BeckettKanzleiCY</vt:lpstr>
      <vt:lpstr>White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Палихов Антон</dc:creator>
  <cp:lastModifiedBy>Палихов Антон</cp:lastModifiedBy>
  <cp:revision>2</cp:revision>
  <dcterms:modified xsi:type="dcterms:W3CDTF">2019-08-24T01:55:39Z</dcterms:modified>
</cp:coreProperties>
</file>