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5" r:id="rId3"/>
    <p:sldId id="325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297" r:id="rId17"/>
    <p:sldId id="342" r:id="rId18"/>
    <p:sldId id="361" r:id="rId19"/>
    <p:sldId id="344" r:id="rId20"/>
    <p:sldId id="345" r:id="rId21"/>
    <p:sldId id="362" r:id="rId22"/>
    <p:sldId id="364" r:id="rId23"/>
    <p:sldId id="374" r:id="rId24"/>
    <p:sldId id="366" r:id="rId25"/>
    <p:sldId id="372" r:id="rId26"/>
    <p:sldId id="367" r:id="rId27"/>
    <p:sldId id="368" r:id="rId28"/>
    <p:sldId id="373" r:id="rId29"/>
    <p:sldId id="369" r:id="rId30"/>
    <p:sldId id="375" r:id="rId31"/>
    <p:sldId id="370" r:id="rId32"/>
    <p:sldId id="376" r:id="rId33"/>
    <p:sldId id="377" r:id="rId34"/>
    <p:sldId id="371" r:id="rId35"/>
    <p:sldId id="380" r:id="rId36"/>
    <p:sldId id="378" r:id="rId37"/>
    <p:sldId id="379" r:id="rId38"/>
    <p:sldId id="381" r:id="rId39"/>
    <p:sldId id="382" r:id="rId40"/>
    <p:sldId id="414" r:id="rId41"/>
    <p:sldId id="413" r:id="rId42"/>
    <p:sldId id="384" r:id="rId43"/>
    <p:sldId id="383" r:id="rId44"/>
    <p:sldId id="385" r:id="rId45"/>
    <p:sldId id="386" r:id="rId46"/>
    <p:sldId id="391" r:id="rId47"/>
    <p:sldId id="388" r:id="rId48"/>
    <p:sldId id="389" r:id="rId49"/>
    <p:sldId id="390" r:id="rId50"/>
    <p:sldId id="392" r:id="rId51"/>
    <p:sldId id="393" r:id="rId52"/>
    <p:sldId id="394" r:id="rId53"/>
    <p:sldId id="395" r:id="rId54"/>
    <p:sldId id="291" r:id="rId55"/>
    <p:sldId id="396" r:id="rId5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9EDF4"/>
    <a:srgbClr val="D0D8E8"/>
    <a:srgbClr val="C3DFF7"/>
    <a:srgbClr val="62A1D9"/>
    <a:srgbClr val="172D40"/>
    <a:srgbClr val="ED6547"/>
    <a:srgbClr val="28BAA7"/>
    <a:srgbClr val="158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28" autoAdjust="0"/>
  </p:normalViewPr>
  <p:slideViewPr>
    <p:cSldViewPr>
      <p:cViewPr varScale="1">
        <p:scale>
          <a:sx n="96" d="100"/>
          <a:sy n="96" d="100"/>
        </p:scale>
        <p:origin x="20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6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25DF-1392-4092-9CAD-2B8FE4BD5C2D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8FFE-7F1C-4203-B275-817346060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66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1076F-9C4F-462A-8441-9539F4B377CB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0F5D-E8CD-45BC-9F2B-B31A2EE04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8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3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출처</a:t>
            </a:r>
            <a:r>
              <a:rPr lang="en-US" altLang="ko-KR" smtClean="0"/>
              <a:t>: https://m.blog.naver.com/wnrjsxo/221191938036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3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출처 </a:t>
            </a:r>
            <a:r>
              <a:rPr lang="en-US" altLang="ko-KR" smtClean="0"/>
              <a:t>: IPv6 </a:t>
            </a:r>
            <a:r>
              <a:rPr lang="ko-KR" altLang="en-US" smtClean="0"/>
              <a:t>기본 개념 및 관련 기술의 이해 </a:t>
            </a:r>
            <a:r>
              <a:rPr lang="en-US" altLang="ko-KR" smtClean="0"/>
              <a:t>(</a:t>
            </a:r>
            <a:r>
              <a:rPr lang="ko-KR" altLang="en-US" smtClean="0"/>
              <a:t>김평수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한국산업기술대학교</a:t>
            </a:r>
            <a:r>
              <a:rPr lang="en-US" altLang="ko-KR" baseline="0" smtClean="0"/>
              <a:t>)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9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</a:t>
            </a:r>
            <a:r>
              <a:rPr lang="en-US" altLang="ko-KR" smtClean="0"/>
              <a:t>: 1</a:t>
            </a:r>
            <a:r>
              <a:rPr lang="ko-KR" altLang="en-US" smtClean="0"/>
              <a:t>차</a:t>
            </a:r>
            <a:r>
              <a:rPr lang="en-US" altLang="ko-KR" smtClean="0"/>
              <a:t>-1 </a:t>
            </a:r>
            <a:r>
              <a:rPr lang="ko-KR" altLang="en-US" smtClean="0"/>
              <a:t>라우팅 테이블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3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출처 </a:t>
            </a:r>
            <a:r>
              <a:rPr lang="en-US" altLang="ko-KR" smtClean="0"/>
              <a:t>: https://en.wikipedia.org/wiki/IP_fragmentation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0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송신 호스트에서 최초 통신을 보낼때 </a:t>
            </a:r>
            <a:r>
              <a:rPr lang="en-US" altLang="ko-KR" smtClean="0"/>
              <a:t>IP</a:t>
            </a:r>
            <a:r>
              <a:rPr lang="ko-KR" altLang="en-US" smtClean="0"/>
              <a:t>에서에 </a:t>
            </a:r>
            <a:r>
              <a:rPr lang="en-US" altLang="ko-KR" smtClean="0"/>
              <a:t>Don’t</a:t>
            </a:r>
            <a:r>
              <a:rPr lang="en-US" altLang="ko-KR" baseline="0" smtClean="0"/>
              <a:t> Fragment </a:t>
            </a:r>
            <a:r>
              <a:rPr lang="ko-KR" altLang="en-US" baseline="0" smtClean="0"/>
              <a:t>플래그를 설정하여 전달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49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smtClean="0"/>
              <a:t>https://kyun2da.dev/CS/dns%EB%9E%80-%EB%AC%B4%EC%97%87%EC%9D%B8%EA%B0%80/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25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smtClean="0"/>
              <a:t>https://kyun2da.dev/CS/dns%EB%9E%80-%EB%AC%B4%EC%97%87%EC%9D%B8%EA%B0%80/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3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출처 </a:t>
            </a:r>
            <a:r>
              <a:rPr lang="en-US" altLang="ko-KR" smtClean="0"/>
              <a:t>: https://limkydev.tistory.com/168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0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smtClean="0"/>
              <a:t>https://kb.juniper.net/InfoCenter/index?page=content&amp;id=KB34073&amp;cat=WIRELESS_PRODUCTS&amp;actp=LIST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53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smtClean="0"/>
              <a:t>https://kb.juniper.net/InfoCenter/index?page=content&amp;id=KB34073&amp;cat=WIRELESS_PRODUCTS&amp;actp=LIST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20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2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그림</a:t>
            </a:r>
            <a:r>
              <a:rPr lang="en-US" altLang="ko-KR" u="sng" smtClean="0"/>
              <a:t>: ICMP </a:t>
            </a:r>
            <a:r>
              <a:rPr lang="ko-KR" altLang="en-US" u="sng" smtClean="0"/>
              <a:t>도달 불능 메시지 </a:t>
            </a:r>
            <a:r>
              <a:rPr lang="en-US" altLang="ko-KR" u="sng" smtClean="0"/>
              <a:t>(</a:t>
            </a:r>
            <a:r>
              <a:rPr lang="ko-KR" altLang="en-US" u="sng" smtClean="0"/>
              <a:t>예시</a:t>
            </a:r>
            <a:r>
              <a:rPr lang="en-US" altLang="ko-KR" u="sng" smtClean="0"/>
              <a:t>)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55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3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8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02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이것으로 </a:t>
            </a:r>
            <a:r>
              <a:rPr lang="en-US" altLang="ko-KR" u="sng" smtClean="0"/>
              <a:t>DHCP</a:t>
            </a:r>
            <a:r>
              <a:rPr lang="ko-KR" altLang="en-US" u="sng" smtClean="0"/>
              <a:t>에 의한 네트워크 설정은 완료되고</a:t>
            </a:r>
            <a:r>
              <a:rPr lang="en-US" altLang="ko-KR" u="sng" smtClean="0"/>
              <a:t>, TCP/IP</a:t>
            </a:r>
            <a:r>
              <a:rPr lang="ko-KR" altLang="en-US" u="sng" smtClean="0"/>
              <a:t>에 의한 통신이 가능</a:t>
            </a:r>
            <a:endParaRPr lang="en-US" altLang="ko-KR" u="sng" smtClean="0"/>
          </a:p>
          <a:p>
            <a:r>
              <a:rPr lang="en-US" altLang="ko-KR" u="sng" smtClean="0"/>
              <a:t>IP</a:t>
            </a:r>
            <a:r>
              <a:rPr lang="ko-KR" altLang="en-US" u="sng" smtClean="0"/>
              <a:t>주소가 불필요한 경우에는 </a:t>
            </a:r>
            <a:r>
              <a:rPr lang="en-US" altLang="ko-KR" u="sng" smtClean="0"/>
              <a:t>DHCP </a:t>
            </a:r>
            <a:r>
              <a:rPr lang="ko-KR" altLang="en-US" u="sng" smtClean="0"/>
              <a:t>해제 패킷을 전송</a:t>
            </a:r>
            <a:endParaRPr lang="en-US" altLang="ko-KR" u="sng" smtClean="0"/>
          </a:p>
          <a:p>
            <a:r>
              <a:rPr lang="en-US" altLang="ko-KR" u="sng" smtClean="0"/>
              <a:t>DHCP</a:t>
            </a:r>
            <a:r>
              <a:rPr lang="ko-KR" altLang="en-US" u="sng" smtClean="0"/>
              <a:t>에는 시간 제한이 있음</a:t>
            </a:r>
            <a:r>
              <a:rPr lang="en-US" altLang="ko-KR" u="sng" smtClean="0"/>
              <a:t>. </a:t>
            </a:r>
            <a:r>
              <a:rPr lang="ko-KR" altLang="en-US" u="sng" smtClean="0"/>
              <a:t>클라이언트는 제한 시간이 초과되기 전에 </a:t>
            </a:r>
            <a:r>
              <a:rPr lang="en-US" altLang="ko-KR" u="sng" smtClean="0"/>
              <a:t>DHCP </a:t>
            </a:r>
            <a:r>
              <a:rPr lang="ko-KR" altLang="en-US" u="sng" smtClean="0"/>
              <a:t>요청 패킷을 전달하여 연장하고 싶다는 것을 통보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이것으로 </a:t>
            </a:r>
            <a:r>
              <a:rPr lang="en-US" altLang="ko-KR" u="sng" smtClean="0"/>
              <a:t>DHCP</a:t>
            </a:r>
            <a:r>
              <a:rPr lang="ko-KR" altLang="en-US" u="sng" smtClean="0"/>
              <a:t>에 의한 네트워크 설정은 완료되고</a:t>
            </a:r>
            <a:r>
              <a:rPr lang="en-US" altLang="ko-KR" u="sng" smtClean="0"/>
              <a:t>, TCP/IP</a:t>
            </a:r>
            <a:r>
              <a:rPr lang="ko-KR" altLang="en-US" u="sng" smtClean="0"/>
              <a:t>에 의한 통신이 가능</a:t>
            </a:r>
            <a:endParaRPr lang="en-US" altLang="ko-KR" u="sng" smtClean="0"/>
          </a:p>
          <a:p>
            <a:r>
              <a:rPr lang="en-US" altLang="ko-KR" u="sng" smtClean="0"/>
              <a:t>IP</a:t>
            </a:r>
            <a:r>
              <a:rPr lang="ko-KR" altLang="en-US" u="sng" smtClean="0"/>
              <a:t>주소가 불필요한 경우에는 </a:t>
            </a:r>
            <a:r>
              <a:rPr lang="en-US" altLang="ko-KR" u="sng" smtClean="0"/>
              <a:t>DHCP </a:t>
            </a:r>
            <a:r>
              <a:rPr lang="ko-KR" altLang="en-US" u="sng" smtClean="0"/>
              <a:t>해제 패킷을 전송</a:t>
            </a:r>
            <a:endParaRPr lang="en-US" altLang="ko-KR" u="sng" smtClean="0"/>
          </a:p>
          <a:p>
            <a:r>
              <a:rPr lang="en-US" altLang="ko-KR" u="sng" smtClean="0"/>
              <a:t>DHCP</a:t>
            </a:r>
            <a:r>
              <a:rPr lang="ko-KR" altLang="en-US" u="sng" smtClean="0"/>
              <a:t>에는 시간 제한이 있음</a:t>
            </a:r>
            <a:r>
              <a:rPr lang="en-US" altLang="ko-KR" u="sng" smtClean="0"/>
              <a:t>. </a:t>
            </a:r>
            <a:r>
              <a:rPr lang="ko-KR" altLang="en-US" u="sng" smtClean="0"/>
              <a:t>클라이언트는 제한 시간이 초과되기 전에 </a:t>
            </a:r>
            <a:r>
              <a:rPr lang="en-US" altLang="ko-KR" u="sng" smtClean="0"/>
              <a:t>DHCP </a:t>
            </a:r>
            <a:r>
              <a:rPr lang="ko-KR" altLang="en-US" u="sng" smtClean="0"/>
              <a:t>요청 패킷을 전달하여 연장하고 싶다는 것을 통보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19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2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출처 </a:t>
            </a:r>
            <a:r>
              <a:rPr lang="en-US" altLang="ko-KR" smtClean="0"/>
              <a:t>: https://limkydev.tistory.com/168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43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67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</a:p>
          <a:p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PREROUTING: 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들어운 트래픽을 다른 호스트나 또는 같은 호스트의 다른 포트로 포워딩할 때 사용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POSTROUTING: 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호스트에서 아웃바운드로 나가는 트래픽을 다른 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포트로 포워딩 한다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25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9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62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22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9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95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7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중간에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분실된 경우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재전송 타임아웃 후 다시 데이터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 ~ 1000)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보낸다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분실된 경우가 데이터가 아닌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B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라면 다시 데이터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 ~ 1000)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보내게 되고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응답을 보낸다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</a:t>
            </a:r>
          </a:p>
          <a:p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 ~ 1000)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이미 있으므로 나중에 온 데이터는 파기된다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4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336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84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82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32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28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77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71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0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506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 smtClean="0"/>
              <a:t>시퀀스 넘버와 확인 응답으로 신뢰성 제공</a:t>
            </a:r>
            <a:endParaRPr lang="ko-KR" altLang="en-US" u="sng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52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7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출처</a:t>
            </a:r>
            <a:r>
              <a:rPr lang="en-US" altLang="ko-KR" smtClean="0"/>
              <a:t>: http://www.terms.co.kr/multicast.htm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8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4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9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5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F5D-E8CD-45BC-9F2B-B31A2EE042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477416" cy="365125"/>
          </a:xfrm>
        </p:spPr>
        <p:txBody>
          <a:bodyPr/>
          <a:lstStyle>
            <a:lvl1pPr>
              <a:defRPr sz="1200"/>
            </a:lvl1pPr>
          </a:lstStyle>
          <a:p>
            <a:fld id="{92EA9017-2E1C-48CD-BF16-D4E76ED5E052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3518520" y="6381328"/>
            <a:ext cx="2133600" cy="365125"/>
          </a:xfrm>
        </p:spPr>
        <p:txBody>
          <a:bodyPr/>
          <a:lstStyle>
            <a:lvl1pPr algn="ctr"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3F71EB8-F9F3-4096-9ED3-89922AADF5C4}" type="datetime1">
              <a:rPr lang="ko-KR" altLang="en-US" smtClean="0"/>
              <a:t>2022-01-06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1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4FC8-4611-4A41-8F8C-176008DD1BAF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1962-0D6C-44F9-BB55-29AE6A691612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518520" y="6356350"/>
            <a:ext cx="2133600" cy="365125"/>
          </a:xfrm>
        </p:spPr>
        <p:txBody>
          <a:bodyPr/>
          <a:lstStyle/>
          <a:p>
            <a:fld id="{92E8EF5C-C609-48F1-A3ED-D24FD13CADA6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60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4536-4BF5-4917-B6BC-6DD36040BE6B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3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AE2-7B34-409D-A885-70D2F5506EF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AAE6-0DF9-45F8-9AC4-777CC431F675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FC2-1818-4BFB-95F0-5869F708983D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7350-FCCA-467C-B562-AD9793B0C5A5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1F0-99BD-4343-9C06-F9FB1165C65C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B565-3BF9-459A-9264-42926D844AEE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FC9C-FDFA-451F-B458-5C9ED6EC0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4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0065" y="3356992"/>
            <a:ext cx="439051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mtClean="0">
                <a:solidFill>
                  <a:schemeClr val="bg1"/>
                </a:solidFill>
                <a:effectLst>
                  <a:outerShdw blurRad="266700" dist="25400" dir="5400000" algn="t" rotWithShape="0">
                    <a:prstClr val="black">
                      <a:alpha val="44000"/>
                    </a:prstClr>
                  </a:outerShdw>
                </a:effectLst>
                <a:latin typeface="+mj-ea"/>
                <a:ea typeface="+mj-ea"/>
              </a:rPr>
              <a:t>TCP/IP </a:t>
            </a:r>
            <a:r>
              <a:rPr lang="ko-KR" altLang="en-US" sz="3200" b="1" smtClean="0">
                <a:solidFill>
                  <a:schemeClr val="bg1"/>
                </a:solidFill>
                <a:effectLst>
                  <a:outerShdw blurRad="266700" dist="25400" dir="5400000" algn="t" rotWithShape="0">
                    <a:prstClr val="black">
                      <a:alpha val="44000"/>
                    </a:prstClr>
                  </a:outerShdw>
                </a:effectLst>
                <a:latin typeface="+mj-ea"/>
                <a:ea typeface="+mj-ea"/>
              </a:rPr>
              <a:t>세미나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D987-91C7-44A9-91BA-41D211336CF7}" type="datetime1">
              <a:rPr lang="ko-KR" altLang="en-US" smtClean="0"/>
              <a:t>2022-01-06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9017-2E1C-48CD-BF16-D4E76ED5E052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303" y="1654859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7419" y="75938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smtClean="0"/>
              <a:t>공인 </a:t>
            </a:r>
            <a:r>
              <a:rPr lang="en-US" altLang="ko-KR" sz="2000" b="1" smtClean="0"/>
              <a:t>IP &amp; </a:t>
            </a:r>
            <a:r>
              <a:rPr lang="ko-KR" altLang="en-US" sz="2000" b="1" smtClean="0"/>
              <a:t>사설 </a:t>
            </a:r>
            <a:r>
              <a:rPr lang="en-US" altLang="ko-KR" sz="2000" b="1" smtClean="0"/>
              <a:t>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사설 </a:t>
            </a:r>
            <a:r>
              <a:rPr lang="en-US" altLang="ko-KR" sz="1400" smtClean="0"/>
              <a:t>IP: </a:t>
            </a:r>
            <a:r>
              <a:rPr lang="ko-KR" altLang="en-US" sz="1400" smtClean="0"/>
              <a:t>인터넷과 연결을 고려하지 않고 이용하는 주소</a:t>
            </a:r>
            <a:r>
              <a:rPr lang="en-US" altLang="ko-KR" sz="1400"/>
              <a:t> </a:t>
            </a:r>
            <a:r>
              <a:rPr lang="en-US" altLang="ko-KR" sz="1400" smtClean="0"/>
              <a:t>(Class A, B, C)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공인 </a:t>
            </a:r>
            <a:r>
              <a:rPr lang="en-US" altLang="ko-KR" sz="1400" smtClean="0"/>
              <a:t>IP: ISP</a:t>
            </a:r>
            <a:r>
              <a:rPr lang="ko-KR" altLang="en-US" sz="1400" smtClean="0"/>
              <a:t>가 제공하는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 </a:t>
            </a:r>
            <a:r>
              <a:rPr lang="en-US" altLang="ko-KR" sz="1400" smtClean="0"/>
              <a:t>(</a:t>
            </a:r>
            <a:r>
              <a:rPr lang="ko-KR" altLang="en-US" sz="1400" smtClean="0"/>
              <a:t>사설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외의 모든 주소</a:t>
            </a:r>
            <a:r>
              <a:rPr lang="en-US" altLang="ko-KR" sz="1400" smtClean="0"/>
              <a:t>)</a:t>
            </a:r>
          </a:p>
        </p:txBody>
      </p:sp>
      <p:pic>
        <p:nvPicPr>
          <p:cNvPr id="7170" name="Picture 2" descr="https://media.vlpt.us/post-images/noyo0123/d48baef0-f353-11e9-82fb-f1a0dfd6157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74639"/>
            <a:ext cx="6123082" cy="37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- IPv6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303" y="1654859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7419" y="759386"/>
            <a:ext cx="87849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기존 </a:t>
            </a:r>
            <a:r>
              <a:rPr lang="en-US" altLang="ko-KR" sz="1400" smtClean="0"/>
              <a:t>IPv4</a:t>
            </a:r>
            <a:r>
              <a:rPr lang="ko-KR" altLang="en-US" sz="1400" smtClean="0"/>
              <a:t>의 고갈을 해결하기 위해 등장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특징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</a:t>
            </a:r>
            <a:r>
              <a:rPr lang="ko-KR" altLang="en-US" sz="1400" smtClean="0"/>
              <a:t>주소의 확대와 경로 제어표 집약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헤더 길이를 </a:t>
            </a:r>
            <a:r>
              <a:rPr lang="en-US" altLang="ko-KR" sz="1400" smtClean="0"/>
              <a:t>40</a:t>
            </a:r>
            <a:r>
              <a:rPr lang="ko-KR" altLang="en-US" sz="1400" smtClean="0"/>
              <a:t>옥텟으로 고정하고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헤더 체크섬을 생략하는 등과 같이 헤더의 구조를 간소화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라우터에서 헤더의 분할처리를 하지 않고 경로 </a:t>
            </a:r>
            <a:r>
              <a:rPr lang="en-US" altLang="ko-KR" sz="1400" smtClean="0"/>
              <a:t>MTU </a:t>
            </a:r>
            <a:r>
              <a:rPr lang="ko-KR" altLang="en-US" sz="1400" smtClean="0"/>
              <a:t>탐색을 이용하여 송신처의 호스트가 분할처리를 한다</a:t>
            </a:r>
            <a:r>
              <a:rPr lang="en-US" altLang="ko-KR" sz="140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플러그 </a:t>
            </a:r>
            <a:r>
              <a:rPr lang="en-US" altLang="ko-KR" sz="1400" smtClean="0"/>
              <a:t>&amp; </a:t>
            </a:r>
            <a:r>
              <a:rPr lang="ko-KR" altLang="en-US" sz="1400" smtClean="0"/>
              <a:t>플레이를 필수로 한다</a:t>
            </a:r>
            <a:r>
              <a:rPr lang="en-US" altLang="ko-KR" sz="1400" smtClean="0"/>
              <a:t>. (DHCP </a:t>
            </a:r>
            <a:r>
              <a:rPr lang="ko-KR" altLang="en-US" sz="1400" smtClean="0"/>
              <a:t>서버가 없는 환경에서도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주소를 자동 할당</a:t>
            </a:r>
            <a:r>
              <a:rPr lang="en-US" altLang="ko-KR" sz="140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인증 기능이나 암호화 기능 채택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멀티캐스트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모바일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기능을 </a:t>
            </a:r>
            <a:r>
              <a:rPr lang="en-US" altLang="ko-KR" sz="1400" smtClean="0"/>
              <a:t>IPv6</a:t>
            </a:r>
            <a:r>
              <a:rPr lang="ko-KR" altLang="en-US" sz="1400" smtClean="0"/>
              <a:t>의 확장 가능으로 정의</a:t>
            </a:r>
            <a:endParaRPr lang="en-US" altLang="ko-KR" sz="1400" smtClean="0"/>
          </a:p>
        </p:txBody>
      </p:sp>
      <p:sp>
        <p:nvSpPr>
          <p:cNvPr id="13" name="AutoShape 4" descr="IPv6 addres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302" y="3207461"/>
            <a:ext cx="832549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콜론 두 개 사이에 있는 수 네 개에서 앞쪽의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은 생략할 수 있다</a:t>
            </a:r>
            <a:r>
              <a:rPr lang="en-US" altLang="ko-KR" sz="140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419" y="759386"/>
            <a:ext cx="878497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표현</a:t>
            </a:r>
            <a:r>
              <a:rPr lang="en-US" altLang="ko-KR" sz="1400" smtClean="0"/>
              <a:t>: </a:t>
            </a:r>
            <a:r>
              <a:rPr lang="ko-KR" altLang="en-US" sz="1400" smtClean="0"/>
              <a:t>총 </a:t>
            </a:r>
            <a:r>
              <a:rPr lang="en-US" altLang="ko-KR" sz="1400" smtClean="0"/>
              <a:t>128</a:t>
            </a:r>
            <a:r>
              <a:rPr lang="ko-KR" altLang="en-US" sz="1400" smtClean="0"/>
              <a:t>비트를 </a:t>
            </a:r>
            <a:r>
              <a:rPr lang="en-US" altLang="ko-KR" sz="1400" smtClean="0"/>
              <a:t>16</a:t>
            </a:r>
            <a:r>
              <a:rPr lang="ko-KR" altLang="en-US" sz="1400" smtClean="0"/>
              <a:t>비트 </a:t>
            </a:r>
            <a:r>
              <a:rPr lang="en-US" altLang="ko-KR" sz="1400" smtClean="0"/>
              <a:t>8</a:t>
            </a:r>
            <a:r>
              <a:rPr lang="ko-KR" altLang="en-US" sz="1400" smtClean="0"/>
              <a:t>자리로 표현한다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이때 </a:t>
            </a:r>
            <a:r>
              <a:rPr lang="en-US" altLang="ko-KR" sz="1400" smtClean="0"/>
              <a:t>“:”</a:t>
            </a:r>
            <a:r>
              <a:rPr lang="ko-KR" altLang="en-US" sz="1400" smtClean="0"/>
              <a:t>으로 구분한다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sp>
        <p:nvSpPr>
          <p:cNvPr id="13" name="AutoShape 4" descr="IPv6 addres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4" name="Picture 2" descr="https://mblogthumb-phinf.pstatic.net/MjAxODAxMjNfNTgg/MDAxNTE2NzE1NTY4NDU2.2TLbECJHq6vyI7neG6Oy83CVCL137-VWOedmhLCG_ywg.R55hmU0IF8HTuDhXg6TuZKCU8ukx_F1fPZ96lM_u-BUg.PNG.wnrjsxo/image_1285223761516715545493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17" y="1790437"/>
            <a:ext cx="4555527" cy="12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mblogthumb-phinf.pstatic.net/MjAxODAxMjNfMTgx/MDAxNTE2NzE1NjE5NDQz.3muBLT5KnPL36ubwB3uh0nWmuRYA0qiNzStCG0EvPCgg.qGMI9Uehc6l6D7z6kcYtBb0JJ3g3AYRbWFbmxfPAN8wg.PNG.wnrjsxo/image_6956587171516715599085.pn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68" y="3801973"/>
            <a:ext cx="3816424" cy="105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0375" y="4998333"/>
            <a:ext cx="832549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0000</a:t>
            </a:r>
            <a:r>
              <a:rPr lang="ko-KR" altLang="en-US" sz="1400" smtClean="0"/>
              <a:t>인 영역이 연속적으로 나올 경우 이를 </a:t>
            </a:r>
            <a:r>
              <a:rPr lang="en-US" altLang="ko-KR" sz="1400" smtClean="0"/>
              <a:t>::</a:t>
            </a:r>
            <a:r>
              <a:rPr lang="ko-KR" altLang="en-US" sz="1400" smtClean="0"/>
              <a:t>으로 생략 가능하다</a:t>
            </a:r>
            <a:endParaRPr lang="en-US" altLang="ko-KR" sz="1400" smtClean="0"/>
          </a:p>
        </p:txBody>
      </p:sp>
      <p:pic>
        <p:nvPicPr>
          <p:cNvPr id="13318" name="Picture 6" descr="https://mblogthumb-phinf.pstatic.net/MjAxODAxMjNfMTcw/MDAxNTE2NzE1NzQyMzAw.SZNWEQbyy6dYnBYLcXdqlzr6sWYK97r2mwf2hXMKI14g.Pa9SE_EBIXXU11vj55dNi9KsG48847LkVBSE9t92vrog.PNG.wnrjsxo/image_3031284721516715722729.png?type=w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24" y="5592845"/>
            <a:ext cx="3908399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7419" y="759386"/>
            <a:ext cx="8784976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글로벌 유니케스트 주소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구조</a:t>
            </a:r>
            <a:r>
              <a:rPr lang="en-US" altLang="ko-KR" sz="1400" smtClean="0"/>
              <a:t>: </a:t>
            </a:r>
            <a:r>
              <a:rPr lang="ko-KR" altLang="en-US" sz="1400" smtClean="0"/>
              <a:t>글로벌 라우팅 주소 </a:t>
            </a:r>
            <a:r>
              <a:rPr lang="en-US" altLang="ko-KR" sz="1400" smtClean="0"/>
              <a:t>(n-bit) || </a:t>
            </a:r>
            <a:r>
              <a:rPr lang="ko-KR" altLang="en-US" sz="1400" smtClean="0"/>
              <a:t>서브넷 </a:t>
            </a:r>
            <a:r>
              <a:rPr lang="en-US" altLang="ko-KR" sz="1400" smtClean="0"/>
              <a:t>ID (m-bit) || </a:t>
            </a:r>
            <a:r>
              <a:rPr lang="ko-KR" altLang="en-US" sz="1400" smtClean="0"/>
              <a:t>인터페이스 </a:t>
            </a:r>
            <a:r>
              <a:rPr lang="en-US" altLang="ko-KR" sz="1400" smtClean="0"/>
              <a:t>ID (128-n-m bit)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인터페이스 </a:t>
            </a:r>
            <a:r>
              <a:rPr lang="en-US" altLang="ko-KR" sz="1400" smtClean="0"/>
              <a:t>ID: 64bit </a:t>
            </a:r>
            <a:r>
              <a:rPr lang="ko-KR" altLang="en-US" sz="1400" smtClean="0"/>
              <a:t>판 </a:t>
            </a:r>
            <a:r>
              <a:rPr lang="en-US" altLang="ko-KR" sz="1400" smtClean="0"/>
              <a:t>MAC </a:t>
            </a:r>
            <a:r>
              <a:rPr lang="ko-KR" altLang="en-US" sz="1400" smtClean="0"/>
              <a:t>주소를 바탕으로 한 값</a:t>
            </a:r>
            <a:r>
              <a:rPr lang="en-US" altLang="ko-KR" sz="1400" smtClean="0"/>
              <a:t>. </a:t>
            </a:r>
            <a:r>
              <a:rPr lang="ko-KR" altLang="en-US" sz="1400" smtClean="0"/>
              <a:t>단 </a:t>
            </a:r>
            <a:r>
              <a:rPr lang="en-US" altLang="ko-KR" sz="1400" smtClean="0"/>
              <a:t>MAC </a:t>
            </a:r>
            <a:r>
              <a:rPr lang="ko-KR" altLang="en-US" sz="1400" smtClean="0"/>
              <a:t>정보는 고유정보이므로 노출시키고 싶지 않을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임시 주소로 설정 가능하다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링크 로컬 </a:t>
            </a:r>
            <a:r>
              <a:rPr lang="ko-KR" altLang="en-US" sz="1400"/>
              <a:t>유니케스트 </a:t>
            </a:r>
            <a:r>
              <a:rPr lang="ko-KR" altLang="en-US" sz="1400" smtClean="0"/>
              <a:t>주소</a:t>
            </a:r>
            <a:r>
              <a:rPr lang="en-US" altLang="ko-KR" sz="1400" smtClean="0"/>
              <a:t>: </a:t>
            </a:r>
            <a:r>
              <a:rPr lang="ko-KR" altLang="en-US" sz="1400" smtClean="0"/>
              <a:t>동일한 데이터 링크 내에서 고유하게 정해진 구조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구조</a:t>
            </a:r>
            <a:r>
              <a:rPr lang="en-US" altLang="ko-KR" sz="1400" smtClean="0"/>
              <a:t>: 1111111010 (10-bit) || 0 (54-bit) || </a:t>
            </a:r>
            <a:r>
              <a:rPr lang="ko-KR" altLang="en-US" sz="1400" smtClean="0"/>
              <a:t>인터페이스 </a:t>
            </a:r>
            <a:r>
              <a:rPr lang="en-US" altLang="ko-KR" sz="1400" smtClean="0"/>
              <a:t>ID (64-bit)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특징</a:t>
            </a:r>
            <a:r>
              <a:rPr lang="en-US" altLang="ko-KR" sz="1400" smtClean="0"/>
              <a:t>: </a:t>
            </a:r>
            <a:r>
              <a:rPr lang="ko-KR" altLang="en-US" sz="1400" smtClean="0"/>
              <a:t>라우터를 거치지 않는 동일한 링크 내의 통신에서 사용 가능</a:t>
            </a:r>
            <a:endParaRPr lang="en-US" altLang="ko-KR" sz="1400" smtClean="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유니크 로컬 주소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인터넷과 통신하지 않는 경우 사용하는 주소</a:t>
            </a:r>
            <a:endParaRPr lang="en-US" altLang="ko-KR" sz="1400" i="1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구조</a:t>
            </a:r>
            <a:r>
              <a:rPr lang="en-US" altLang="ko-KR" sz="1400" smtClean="0"/>
              <a:t>: 1111110 (7-bit) || 1 (1-bit) || </a:t>
            </a:r>
            <a:r>
              <a:rPr lang="ko-KR" altLang="en-US" sz="1400" smtClean="0"/>
              <a:t>글로벌 </a:t>
            </a:r>
            <a:r>
              <a:rPr lang="en-US" altLang="ko-KR" sz="1400" smtClean="0"/>
              <a:t>ID (40-bit) || </a:t>
            </a:r>
            <a:r>
              <a:rPr lang="ko-KR" altLang="en-US" sz="1400" smtClean="0"/>
              <a:t>서브넷 </a:t>
            </a:r>
            <a:r>
              <a:rPr lang="en-US" altLang="ko-KR" sz="1400" smtClean="0"/>
              <a:t>ID (16-bit) || </a:t>
            </a:r>
            <a:r>
              <a:rPr lang="ko-KR" altLang="en-US" sz="1400" smtClean="0"/>
              <a:t>인터페이스 </a:t>
            </a:r>
            <a:r>
              <a:rPr lang="en-US" altLang="ko-KR" sz="1400" smtClean="0"/>
              <a:t>ID (64-bit)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글로벌 </a:t>
            </a:r>
            <a:r>
              <a:rPr lang="en-US" altLang="ko-KR" sz="1400" smtClean="0"/>
              <a:t>ID: </a:t>
            </a:r>
            <a:r>
              <a:rPr lang="ko-KR" altLang="en-US" sz="1400" smtClean="0"/>
              <a:t>난수 값</a:t>
            </a:r>
            <a:endParaRPr lang="en-US" altLang="ko-KR" sz="1400"/>
          </a:p>
          <a:p>
            <a:pPr lvl="2"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3" name="AutoShape 4" descr="IPv6 addres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7419" y="759386"/>
            <a:ext cx="878497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IPv6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3" name="AutoShape 4" descr="IPv6 addres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1" y="1551783"/>
            <a:ext cx="7941769" cy="46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- IPv4 &amp; IPv6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IPv4 header &amp; IPv6 header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4" y="1571734"/>
            <a:ext cx="8064246" cy="44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 Routing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Routing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/>
              <a:t>수신처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주소를 가진 호스트까지 패킷을 전달하기 위한 기능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Routing table: </a:t>
            </a:r>
            <a:r>
              <a:rPr lang="ko-KR" altLang="en-US" sz="1400" smtClean="0"/>
              <a:t>네트워크상의 특정 목적지까지의 거리와 가는 방법을 명시하고 있는 테이블</a:t>
            </a:r>
            <a:endParaRPr lang="en-US" altLang="ko-KR" sz="1400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61" y="2448931"/>
            <a:ext cx="6076891" cy="36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54" y="863848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Routing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Destination: </a:t>
            </a:r>
            <a:r>
              <a:rPr lang="ko-KR" altLang="en-US" sz="1400" smtClean="0"/>
              <a:t>목적지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Gateway: </a:t>
            </a:r>
            <a:r>
              <a:rPr lang="ko-KR" altLang="en-US" sz="1400" smtClean="0"/>
              <a:t>외부 네트워크와 연결하기 위한 게이트웨이 주소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Genmask: </a:t>
            </a:r>
            <a:r>
              <a:rPr lang="ko-KR" altLang="en-US" sz="1400" smtClean="0"/>
              <a:t>목적지 네트워크의 넷마스크 주소</a:t>
            </a:r>
            <a:r>
              <a:rPr lang="en-US" altLang="ko-KR" sz="1400" smtClean="0"/>
              <a:t>. 255.255.255.255</a:t>
            </a:r>
            <a:r>
              <a:rPr lang="ko-KR" altLang="en-US" sz="1400" smtClean="0"/>
              <a:t>로 지정되어 있으면 목적지 호스트의 주소</a:t>
            </a:r>
            <a:r>
              <a:rPr lang="en-US" altLang="ko-KR" sz="1400" smtClean="0"/>
              <a:t>, 0.0.0.0</a:t>
            </a:r>
            <a:r>
              <a:rPr lang="ko-KR" altLang="en-US" sz="1400" smtClean="0"/>
              <a:t>으로 지정되어 있으면 기본게이트웨이 주소를 의미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Flags: </a:t>
            </a:r>
            <a:r>
              <a:rPr lang="ko-KR" altLang="en-US" sz="1400" smtClean="0"/>
              <a:t>해당 경로에 대한 정보를 알려주는 기호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U: </a:t>
            </a:r>
            <a:r>
              <a:rPr lang="ko-KR" altLang="en-US" sz="1400" smtClean="0"/>
              <a:t>해당 경로가 살아있는 상태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H: </a:t>
            </a:r>
            <a:r>
              <a:rPr lang="ko-KR" altLang="en-US" sz="1400" smtClean="0"/>
              <a:t>목적지가 호스트 주소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G: </a:t>
            </a:r>
            <a:r>
              <a:rPr lang="ko-KR" altLang="en-US" sz="1400" smtClean="0"/>
              <a:t>게이트웨이를 향하는 경로를 의미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Metric: </a:t>
            </a:r>
            <a:r>
              <a:rPr lang="ko-KR" altLang="en-US" sz="1400" smtClean="0"/>
              <a:t>목적지 네트워크까지의 거리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Ref: </a:t>
            </a:r>
            <a:r>
              <a:rPr lang="ko-KR" altLang="en-US" sz="1400" smtClean="0"/>
              <a:t>경로를 참조한 횟수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Use: </a:t>
            </a:r>
            <a:r>
              <a:rPr lang="ko-KR" altLang="en-US" sz="1400" smtClean="0"/>
              <a:t>경로를</a:t>
            </a:r>
            <a:r>
              <a:rPr lang="en-US" altLang="ko-KR" sz="1400"/>
              <a:t> </a:t>
            </a:r>
            <a:r>
              <a:rPr lang="ko-KR" altLang="en-US" sz="1400" smtClean="0"/>
              <a:t>탐색한 횟수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Iface: </a:t>
            </a:r>
            <a:r>
              <a:rPr lang="ko-KR" altLang="en-US" sz="1400" smtClean="0"/>
              <a:t>패킷이 오가는데 사용할 네트워크 인터페이스</a:t>
            </a:r>
            <a:endParaRPr lang="en-US" altLang="ko-KR" sz="1400"/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Routing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4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54" y="863848"/>
            <a:ext cx="878497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Routing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Routing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3805"/>
          <a:stretch/>
        </p:blipFill>
        <p:spPr>
          <a:xfrm>
            <a:off x="4562960" y="1988840"/>
            <a:ext cx="4473536" cy="33289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27" y="525020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smtClean="0"/>
              <a:t>[NGFW 1</a:t>
            </a:r>
            <a:r>
              <a:rPr lang="ko-KR" altLang="en-US" sz="1400" b="1" smtClean="0"/>
              <a:t>차</a:t>
            </a:r>
            <a:r>
              <a:rPr lang="en-US" altLang="ko-KR" sz="1400" b="1" smtClean="0"/>
              <a:t>-1 Routing Table (ip r)]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7" y="2008224"/>
            <a:ext cx="4399095" cy="31128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1241" y="5250206"/>
            <a:ext cx="389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smtClean="0"/>
              <a:t>[NGFW 1</a:t>
            </a:r>
            <a:r>
              <a:rPr lang="ko-KR" altLang="en-US" sz="1400" b="1" smtClean="0"/>
              <a:t>차</a:t>
            </a:r>
            <a:r>
              <a:rPr lang="en-US" altLang="ko-KR" sz="1400" b="1" smtClean="0"/>
              <a:t>-1 Routing Table (route -e)]</a:t>
            </a:r>
          </a:p>
        </p:txBody>
      </p:sp>
    </p:spTree>
    <p:extLst>
      <p:ext uri="{BB962C8B-B14F-4D97-AF65-F5344CB8AC3E}">
        <p14:creationId xmlns:p14="http://schemas.microsoft.com/office/powerpoint/2010/main" val="7229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771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- IP Fragmentation &amp;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경로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MTU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탐색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 Fragmentation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smtClean="0"/>
              <a:t>IP</a:t>
            </a:r>
            <a:r>
              <a:rPr lang="ko-KR" altLang="en-US" sz="1400" smtClean="0"/>
              <a:t>는 다른 호스트와 통신하기 위해 데이터 링크를 추상화 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이때 </a:t>
            </a:r>
            <a:r>
              <a:rPr lang="en-US" altLang="ko-KR" sz="1400" smtClean="0"/>
              <a:t>MTU</a:t>
            </a:r>
            <a:r>
              <a:rPr lang="ko-KR" altLang="en-US" sz="1400" smtClean="0"/>
              <a:t>값이 다른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처리하기 위해 분할처리를 한다</a:t>
            </a:r>
            <a:r>
              <a:rPr lang="en-US" altLang="ko-KR" sz="140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026" name="Picture 2" descr="https://upload.wikimedia.org/wikipedia/commons/thumb/4/44/IPv4_Fragmentation_example_-en.svg/400px-IPv4_Fragmentation_example_-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" y="2216637"/>
            <a:ext cx="4063147" cy="39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72484" y="3284984"/>
            <a:ext cx="3779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단점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/>
              <a:t>라우터의 처리가 무거워진다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/>
              <a:t>분할된 단편 하나를 분실했을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원래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데이터 그램이 손상된다</a:t>
            </a:r>
            <a:r>
              <a:rPr lang="en-US" altLang="ko-KR" sz="140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167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4186" y="0"/>
            <a:ext cx="9148186" cy="692696"/>
            <a:chOff x="-4186" y="0"/>
            <a:chExt cx="9148186" cy="692696"/>
          </a:xfrm>
        </p:grpSpPr>
        <p:grpSp>
          <p:nvGrpSpPr>
            <p:cNvPr id="9" name="그룹 8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002496"/>
                  </a:solidFill>
                  <a:latin typeface="+mj-ea"/>
                  <a:ea typeface="+mj-ea"/>
                </a:rPr>
                <a:t>목차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55497" y="1778745"/>
            <a:ext cx="6610504" cy="615600"/>
            <a:chOff x="1115616" y="2996952"/>
            <a:chExt cx="6610504" cy="615600"/>
          </a:xfrm>
        </p:grpSpPr>
        <p:grpSp>
          <p:nvGrpSpPr>
            <p:cNvPr id="107" name="그룹 106"/>
            <p:cNvGrpSpPr/>
            <p:nvPr/>
          </p:nvGrpSpPr>
          <p:grpSpPr>
            <a:xfrm>
              <a:off x="1115616" y="2996952"/>
              <a:ext cx="6610504" cy="615600"/>
              <a:chOff x="1108893" y="1274068"/>
              <a:chExt cx="6610504" cy="744568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1108893" y="1274068"/>
                <a:ext cx="6610504" cy="744568"/>
                <a:chOff x="913824" y="1252759"/>
                <a:chExt cx="7174460" cy="808089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913824" y="1255475"/>
                  <a:ext cx="653252" cy="8026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913825" y="1260759"/>
                  <a:ext cx="7174459" cy="7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39700" dist="38100" dir="5400000" sx="98000" sy="98000" algn="t" rotWithShape="0">
                    <a:prstClr val="black">
                      <a:alpha val="2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1475656" y="1260759"/>
                  <a:ext cx="1584176" cy="792088"/>
                </a:xfrm>
                <a:prstGeom prst="rect">
                  <a:avLst/>
                </a:prstGeom>
                <a:solidFill>
                  <a:srgbClr val="69B0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평행 사변형 112"/>
                <p:cNvSpPr/>
                <p:nvPr/>
              </p:nvSpPr>
              <p:spPr>
                <a:xfrm>
                  <a:off x="2411760" y="1258006"/>
                  <a:ext cx="1296144" cy="797594"/>
                </a:xfrm>
                <a:prstGeom prst="parallelogram">
                  <a:avLst>
                    <a:gd name="adj" fmla="val 5997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평행 사변형 113"/>
                <p:cNvSpPr/>
                <p:nvPr/>
              </p:nvSpPr>
              <p:spPr>
                <a:xfrm rot="215585">
                  <a:off x="1276561" y="1296764"/>
                  <a:ext cx="688855" cy="720080"/>
                </a:xfrm>
                <a:prstGeom prst="parallelogram">
                  <a:avLst>
                    <a:gd name="adj" fmla="val 5136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63500" sx="95000" sy="95000" algn="l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평행 사변형 114"/>
                <p:cNvSpPr/>
                <p:nvPr/>
              </p:nvSpPr>
              <p:spPr>
                <a:xfrm>
                  <a:off x="990920" y="1252759"/>
                  <a:ext cx="1060800" cy="808089"/>
                </a:xfrm>
                <a:prstGeom prst="parallelogram">
                  <a:avLst>
                    <a:gd name="adj" fmla="val 5732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2123728" y="1318592"/>
                <a:ext cx="288032" cy="59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26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2906193" y="3104697"/>
              <a:ext cx="4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IP </a:t>
              </a:r>
              <a:r>
                <a:rPr lang="ko-KR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관련 기술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55497" y="961007"/>
            <a:ext cx="6610504" cy="615600"/>
            <a:chOff x="1115616" y="2996952"/>
            <a:chExt cx="6610504" cy="615600"/>
          </a:xfrm>
        </p:grpSpPr>
        <p:grpSp>
          <p:nvGrpSpPr>
            <p:cNvPr id="55" name="그룹 54"/>
            <p:cNvGrpSpPr/>
            <p:nvPr/>
          </p:nvGrpSpPr>
          <p:grpSpPr>
            <a:xfrm>
              <a:off x="1115616" y="2996952"/>
              <a:ext cx="6610504" cy="615600"/>
              <a:chOff x="1108893" y="1274068"/>
              <a:chExt cx="6610504" cy="744568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108893" y="1274068"/>
                <a:ext cx="6610504" cy="744568"/>
                <a:chOff x="913824" y="1252759"/>
                <a:chExt cx="7174460" cy="808089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913824" y="1255475"/>
                  <a:ext cx="653252" cy="8026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913825" y="1260759"/>
                  <a:ext cx="7174459" cy="7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39700" dist="38100" dir="5400000" sx="98000" sy="98000" algn="t" rotWithShape="0">
                    <a:prstClr val="black">
                      <a:alpha val="2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475656" y="1260759"/>
                  <a:ext cx="1584176" cy="792088"/>
                </a:xfrm>
                <a:prstGeom prst="rect">
                  <a:avLst/>
                </a:prstGeom>
                <a:solidFill>
                  <a:srgbClr val="69B0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평행 사변형 72"/>
                <p:cNvSpPr/>
                <p:nvPr/>
              </p:nvSpPr>
              <p:spPr>
                <a:xfrm>
                  <a:off x="2411760" y="1258006"/>
                  <a:ext cx="1296144" cy="797594"/>
                </a:xfrm>
                <a:prstGeom prst="parallelogram">
                  <a:avLst>
                    <a:gd name="adj" fmla="val 5997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평행 사변형 73"/>
                <p:cNvSpPr/>
                <p:nvPr/>
              </p:nvSpPr>
              <p:spPr>
                <a:xfrm rot="215585">
                  <a:off x="1276561" y="1296764"/>
                  <a:ext cx="688855" cy="720080"/>
                </a:xfrm>
                <a:prstGeom prst="parallelogram">
                  <a:avLst>
                    <a:gd name="adj" fmla="val 5136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63500" sx="95000" sy="95000" algn="l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평행 사변형 75"/>
                <p:cNvSpPr/>
                <p:nvPr/>
              </p:nvSpPr>
              <p:spPr>
                <a:xfrm>
                  <a:off x="990920" y="1252759"/>
                  <a:ext cx="1060800" cy="808089"/>
                </a:xfrm>
                <a:prstGeom prst="parallelogram">
                  <a:avLst>
                    <a:gd name="adj" fmla="val 5732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123728" y="1318592"/>
                <a:ext cx="288032" cy="59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26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906193" y="3104697"/>
              <a:ext cx="4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IP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F230-29C9-4280-AA8B-DDDA05096B59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955497" y="2596481"/>
            <a:ext cx="6610504" cy="615600"/>
            <a:chOff x="1115616" y="2996952"/>
            <a:chExt cx="6610504" cy="615600"/>
          </a:xfrm>
        </p:grpSpPr>
        <p:grpSp>
          <p:nvGrpSpPr>
            <p:cNvPr id="94" name="그룹 93"/>
            <p:cNvGrpSpPr/>
            <p:nvPr/>
          </p:nvGrpSpPr>
          <p:grpSpPr>
            <a:xfrm>
              <a:off x="1115616" y="2996952"/>
              <a:ext cx="6610504" cy="615600"/>
              <a:chOff x="1108893" y="1274068"/>
              <a:chExt cx="6610504" cy="744568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1108893" y="1274068"/>
                <a:ext cx="6610504" cy="744568"/>
                <a:chOff x="913824" y="1252759"/>
                <a:chExt cx="7174460" cy="80808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913824" y="1255475"/>
                  <a:ext cx="653252" cy="8026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913825" y="1260759"/>
                  <a:ext cx="7174459" cy="7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39700" dist="38100" dir="5400000" sx="98000" sy="98000" algn="t" rotWithShape="0">
                    <a:prstClr val="black">
                      <a:alpha val="2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75656" y="1260759"/>
                  <a:ext cx="1584176" cy="792088"/>
                </a:xfrm>
                <a:prstGeom prst="rect">
                  <a:avLst/>
                </a:prstGeom>
                <a:solidFill>
                  <a:srgbClr val="69B0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평행 사변형 100"/>
                <p:cNvSpPr/>
                <p:nvPr/>
              </p:nvSpPr>
              <p:spPr>
                <a:xfrm>
                  <a:off x="2411760" y="1258006"/>
                  <a:ext cx="1296144" cy="797594"/>
                </a:xfrm>
                <a:prstGeom prst="parallelogram">
                  <a:avLst>
                    <a:gd name="adj" fmla="val 5997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평행 사변형 101"/>
                <p:cNvSpPr/>
                <p:nvPr/>
              </p:nvSpPr>
              <p:spPr>
                <a:xfrm rot="215585">
                  <a:off x="1276561" y="1296764"/>
                  <a:ext cx="688855" cy="720080"/>
                </a:xfrm>
                <a:prstGeom prst="parallelogram">
                  <a:avLst>
                    <a:gd name="adj" fmla="val 5136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63500" sx="95000" sy="95000" algn="l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평행 사변형 102"/>
                <p:cNvSpPr/>
                <p:nvPr/>
              </p:nvSpPr>
              <p:spPr>
                <a:xfrm>
                  <a:off x="990920" y="1252759"/>
                  <a:ext cx="1060800" cy="808089"/>
                </a:xfrm>
                <a:prstGeom prst="parallelogram">
                  <a:avLst>
                    <a:gd name="adj" fmla="val 5732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2123728" y="1318592"/>
                <a:ext cx="288032" cy="59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26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906193" y="3104697"/>
              <a:ext cx="4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TCP &amp; UDP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3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1051575"/>
            <a:chOff x="-14943" y="0"/>
            <a:chExt cx="9158943" cy="1051575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76328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 Fragmentation &amp; 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경로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MTU 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탐색</a:t>
              </a:r>
            </a:p>
            <a:p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smtClean="0"/>
              <a:t>경로 </a:t>
            </a:r>
            <a:r>
              <a:rPr lang="en-US" altLang="ko-KR" sz="2000" b="1" smtClean="0"/>
              <a:t>MTU </a:t>
            </a:r>
            <a:r>
              <a:rPr lang="ko-KR" altLang="en-US" sz="2000" b="1" smtClean="0"/>
              <a:t>탐색</a:t>
            </a:r>
            <a:endParaRPr lang="en-US" altLang="ko-KR" sz="2000" b="1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/>
              <a:t>경로 </a:t>
            </a:r>
            <a:r>
              <a:rPr lang="en-US" altLang="ko-KR" sz="1400" smtClean="0"/>
              <a:t>MTU</a:t>
            </a:r>
            <a:r>
              <a:rPr lang="ko-KR" altLang="en-US" sz="1400" smtClean="0"/>
              <a:t>를 발견하고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송신처 호스트에서 경로 </a:t>
            </a:r>
            <a:r>
              <a:rPr lang="en-US" altLang="ko-KR" sz="1400" smtClean="0"/>
              <a:t>MTU </a:t>
            </a:r>
            <a:r>
              <a:rPr lang="ko-KR" altLang="en-US" sz="1400" smtClean="0"/>
              <a:t>크기로 분할하여 전송하는 방식</a:t>
            </a:r>
            <a:endParaRPr lang="en-US" altLang="ko-KR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/>
              <a:t>경로 </a:t>
            </a:r>
            <a:r>
              <a:rPr lang="en-US" altLang="ko-KR" sz="1400" smtClean="0"/>
              <a:t>MTU: </a:t>
            </a:r>
            <a:r>
              <a:rPr lang="ko-KR" altLang="en-US" sz="1400" smtClean="0"/>
              <a:t>송신처 호스트에서 수신처 호스트까지 분할처리를 할 필요 없는 최대 </a:t>
            </a:r>
            <a:r>
              <a:rPr lang="en-US" altLang="ko-KR" sz="1400" smtClean="0"/>
              <a:t>MTU</a:t>
            </a:r>
            <a:endParaRPr lang="en-US" altLang="ko-KR" sz="1400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07" y="2300716"/>
            <a:ext cx="5400600" cy="39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4186" y="0"/>
            <a:ext cx="9148186" cy="692696"/>
            <a:chOff x="-4186" y="0"/>
            <a:chExt cx="9148186" cy="692696"/>
          </a:xfrm>
        </p:grpSpPr>
        <p:grpSp>
          <p:nvGrpSpPr>
            <p:cNvPr id="9" name="그룹 8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 dirty="0"/>
                  <a:t>2</a:t>
                </a:r>
                <a:endParaRPr lang="ko-KR" altLang="en-US" sz="3000" b="1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42632" y="2444403"/>
            <a:ext cx="65394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DNS (Domain Name System)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ARP (Address Resolution Protocol)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RARP (Reserve Address Resolution </a:t>
            </a:r>
            <a:r>
              <a:rPr lang="en-US" altLang="ko-KR" sz="2000" b="1">
                <a:solidFill>
                  <a:schemeClr val="tx2"/>
                </a:solidFill>
              </a:rPr>
              <a:t>Protocol)</a:t>
            </a:r>
            <a:endParaRPr lang="en-US" altLang="ko-KR" sz="2000" b="1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ICMP (Internet Control Message </a:t>
            </a:r>
            <a:r>
              <a:rPr lang="en-US" altLang="ko-KR" sz="2000" b="1">
                <a:solidFill>
                  <a:schemeClr val="tx2"/>
                </a:solidFill>
              </a:rPr>
              <a:t>Protocol)</a:t>
            </a:r>
            <a:endParaRPr lang="en-US" altLang="ko-KR" sz="2000" b="1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ICMPv6 </a:t>
            </a:r>
            <a:r>
              <a:rPr lang="ko-KR" altLang="en-US" sz="2000" b="1" smtClean="0">
                <a:solidFill>
                  <a:schemeClr val="tx2"/>
                </a:solidFill>
              </a:rPr>
              <a:t>역할</a:t>
            </a:r>
            <a:endParaRPr lang="en-US" altLang="ko-KR" sz="2000" b="1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DHCP (Dynamic Host Configuration </a:t>
            </a:r>
            <a:r>
              <a:rPr lang="en-US" altLang="ko-KR" sz="2000" b="1">
                <a:solidFill>
                  <a:schemeClr val="tx2"/>
                </a:solidFill>
              </a:rPr>
              <a:t>Protocol)</a:t>
            </a:r>
            <a:endParaRPr lang="en-US" altLang="ko-KR" sz="2000" b="1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NAT (Network Address Translation)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039-BDC9-4446-B95C-1194567EAEC8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2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54" y="863848"/>
            <a:ext cx="878497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DNS (Domain Name System)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숫자 형식의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주소를 우리가 기억하기 쉽게 나온 이름</a:t>
            </a:r>
            <a:endParaRPr lang="en-US" altLang="ko-KR" sz="1400" smtClean="0"/>
          </a:p>
          <a:p>
            <a:pPr algn="ctr">
              <a:lnSpc>
                <a:spcPct val="150000"/>
              </a:lnSpc>
            </a:pPr>
            <a:r>
              <a:rPr lang="en-US" altLang="ko-KR" sz="1400" smtClean="0"/>
              <a:t>172.217.26.238 </a:t>
            </a:r>
            <a:r>
              <a:rPr lang="en-US" altLang="ko-KR" sz="1400" smtClean="0">
                <a:sym typeface="Wingdings" panose="05000000000000000000" pitchFamily="2" charset="2"/>
              </a:rPr>
              <a:t> google.com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특징</a:t>
            </a:r>
            <a:r>
              <a:rPr lang="en-US" altLang="ko-KR" sz="1400" smtClean="0"/>
              <a:t>: </a:t>
            </a:r>
            <a:r>
              <a:rPr lang="ko-KR" altLang="en-US" sz="1400" smtClean="0"/>
              <a:t>트리 구조를 이루고 있다</a:t>
            </a:r>
            <a:r>
              <a:rPr lang="en-US" altLang="ko-KR" sz="140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DNS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1026" name="Picture 2" descr="도메인 체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4" y="2523266"/>
            <a:ext cx="70961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54" y="863848"/>
            <a:ext cx="878497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DNS (Domain Name System)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DNS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2050" name="Picture 2" descr="도메인 질의 과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70" y="2310091"/>
            <a:ext cx="70485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ARP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ARP (Address Resolution Protocol)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수신처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주소를 단서로 다음에 패킷을 받아야할 기기의 </a:t>
            </a:r>
            <a:r>
              <a:rPr lang="en-US" altLang="ko-KR" sz="1400" smtClean="0"/>
              <a:t>MAC </a:t>
            </a:r>
            <a:r>
              <a:rPr lang="ko-KR" altLang="en-US" sz="1400" smtClean="0"/>
              <a:t>주소를 알고싶을때 사용</a:t>
            </a:r>
            <a:r>
              <a:rPr lang="en-US" altLang="ko-KR" sz="140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IPv4 </a:t>
            </a:r>
            <a:r>
              <a:rPr lang="ko-KR" altLang="en-US" sz="1400" smtClean="0"/>
              <a:t>에서만 사용</a:t>
            </a:r>
            <a:r>
              <a:rPr lang="en-US" altLang="ko-KR" sz="1400" smtClean="0"/>
              <a:t>.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16216" y="6405930"/>
            <a:ext cx="2133600" cy="365125"/>
          </a:xfrm>
        </p:spPr>
        <p:txBody>
          <a:bodyPr/>
          <a:lstStyle/>
          <a:p>
            <a:fld id="{762CFC9C-FDFA-451F-B458-5C9ED6EC0F60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54" y="2408762"/>
            <a:ext cx="4811439" cy="3527058"/>
          </a:xfrm>
          <a:prstGeom prst="rect">
            <a:avLst/>
          </a:prstGeom>
        </p:spPr>
      </p:pic>
      <p:sp>
        <p:nvSpPr>
          <p:cNvPr id="16" name="AutoShape 4" descr="data:image/png;base64,iVBORw0KGgoAAAANSUhEUgAAAlsAAACqCAYAAACalIrkAAAgAElEQVR4nO2d2bXjIAxAXQ+tUAmFUAh1uDjmAy8sYvGS58RzP+6ZlyHGArPIEpGmaZo8AAAAAHyMxwUAAAAAeDOPCwAAAADwZh4XAAAAAODNPC4AAAAAwJt5XAAAAACAN/O4AAAAAABv5nEB/hzjrNfKeGf147IAAADA6wl/2Hn28zz7eXbeqMkr45bPs3dG+Unb7fM8z352xquiMuW1ja6zxmvjvNVrufbW7fexRnWuL5UhZax3Llzviuv75UEG45W2lfJzrP21txUAAABg8tP2h6h8KG+dTZQqbYMyJlUWyqI6lPLG7QqIcc5braIylygnyqQKmDJpeSGjtsfKp8lPi0WrqPsGPlEnAAAA/DzLH5tbTQUrl9V+tQLFF1SVrRNuuVw5kT7HylNx7+ye/fI5tc5t7RyVWXmTWN6cd1H/BGXReLdZ/6zXreud2cqNi6yIubzZM6iiTWY5TNu21ueM8trYIOcio1msgWb9/6WsplgDAADAMMsfygTFQRnvnAuuNkGBqipbR91yy/1SV6T21jnv3Oyds95a07aqrTIPlsdytix0NYLypzeZlLaJIhRcidZrtcsT94lxuXyLS3OVVVD8jsmpvFLxtYJbU9vgYrU6fFfp7Rrjgut3r0OF823PD1IAAIBfZv0jPsukg2JgSgXqFmVLGW+lTVyZzLKVWlaeVrbSM2dBIdQqlrfh9hxQpszisjVuPROndmVsuF9j+WRlq/acCmVQahMAAAAcZf1DeTtbbxdriDLOO1ceMs+VlG0zlhQbAWVssKoIZYUClCkGhaVGcBP2yq+5EeO6lVemtGxdUbbC30Hp1dZ5Y464ZrW3s/NGN868CX0ag7IFAADwEfYPxrlgrZmmsCkLv66rKltT6TYLbrK1PJxXah2AD5+z8qQ+k3zW1hXKVbN82s+BSYpFj+SA/xTciLEy1DvQ33QjLt+31m6//nTugKKjjHfObi5AtZzfOqZs4UYEAAD4APsHbePD2IulZN1489APEbnrLzlgrSPLTufa8gC6HPohCUlxsDxYv7S3sx13zy0YZ72N5JsjN2IcKsPqtL92OeoH5Pc+Wvtcpf0/QBKuYwm7MW916Ci8h9z/xjlvdOQqzdykAAAAcIrHBfhTCGja6psz59gAAACgw+MCwBdgooP1w6EmAAAAYITHBQAAAAB4M48LAAAAAPBmHhcAAAAA4M08LgAAAADAm3lcAAAAAIA387gAAAAAAG9m/SMLeinkFMwDYrosUXQSPmCe/TxnEeD/CG3lgKbfwrfKp5T22tiQCFyUL84NKT9btVw/z2Wqp5Hy97DMJ8JoAABA8R9LjkMpUfOa6iZ8VoLSECKz71HRQ8T0/ylQ5ivS21RS+iTpipRaPjeu0/ZY+esI6ZielwMAAB4m/Y8tv5+w4abK1iQkV86VrYOJjJd8frvlJI/ynqWSWVLzbDKJKXJ2OYI1Lk0npI/U32IkHVFVvtUKYpf7W6+X3JSJjCq2LJWWxYBaLJQXlL5G/kRxrCyfCwW9SATeLu+Tp3NyafLzbv8or5N0S8bbJGp+PZ3S0PhRmeVP58pWR34AAHgr8YeQeFgtfydJkqdM2ZIsG5Jl61AKGBUlQV7zGO6fQ+6++P61/Ig1F5ZL8v3libNH628xYtkS5YvyIob8jkHOOJm2sVk+R6W9tflm/UfK1mIBjeURlalImeiV9wj9prd7Km0TN12vf0JfZonSo/yTvUTh7fGjvU1ySS6KXSRfT34AAHgt0QdtC0tEmmQ6sgrM2cY1Tb5Mdix9p4EyqWXCRcqWtDFXlIKWslV1ax2ov8UlZWu9v7Z+Xp7DJnPFcnZJqarRa7cyQbHI/v/TylZ6Zmz2LlZuuv3TcelVrGyxzM3xI/VZ0b6G/AAA8Gb2D9oKm1W0AcVKgtI2bBZJZaUbcZzFyhApZ8nm9r8rW395/qfRbmWCQl66L0tLZOlGbJcfQqlgAdz6pNc/urDUFv3/cWWrJT8AALyY9Q9pM1KJ8pArCcq4RBm7pGwp452zmxtRLee3CjfiZsk450ZsHdgerb9FXIcy1rvZFhv8OWVrdVv1lJNPuRHDeSNrKsrw0oa4PLeMdssH+ja2lCrBEtvqn/wHHWo5Y7W5aQfciPXx03cj9uQHAIDXEv5wkesvbDixS9B5Y6LQD9sGEhSS9XMa+uH4rxBjN6WzxmvjsnrKA+zJZtdwI8V1rz8AKA+rt+ofbIPODlDHslfli8qs3mRzRm1yh00+P+DtBCuTPq1siZbN9VmP/ABgWs+byT9SGClvYZz1Nml/7obr9U96QH12qSV15IB8c/xIB+SjPuzLDwAAL+VxAU6jKxasX6kfAAAA/gseF+AQphv64LvrBwAAgP+OxwUAAAAAeDOPCwAAAADwZh4XAAAAAODNPC4AAAAAwJt5XAAAAACAN/O4AAAAAABv5nEBAAAAAN7M4wIAAAAAvJnHBQAAAAB4M48LAAAAAPBmHhcAAAAA4M08LgAAAADAm3lcAAAAAIA387gAAAAAAG/mcQEAAAAA3szjAgAAAAC8mccFAAAAAHgzjwsAAAAA8GYeFwAAAADgzTwuAAAAAMCbeVwAAAAAgDfzuAAAAAAAb2b5Qxnv5tnP8+ytnvykrZ/jz88LCgBnac5v7e3y9zw7b9TklXFbuTNq4B5xHbOfnRn7fvV7vXJ4YuzMs/W6eN7OG7OPp/X5qwPjQ9t0rMXjb7b6prYob2w0rq31jvFV9ndCWA+elu8lpB2eKFba3jjQA8atkxUA/pLm/NZWUKqUt85mm2YHZbxzxms7skhrb5ubXa8c/o7wLNKxoLzJxkf3uTfGh7bOu3h/WL57VxuUcd5GY1zpsv6r+9Ov7m/KuG3+a7sbWIxD2bqRtMPbylb2ZuBMNrDyNwe3D+bk7WgHqxnA39Cc38p4Z7WfJhUsEFb7M8rOdg9JeVPaW7e/MVud1d8pj60f2tiwniSbc3z97J0VlIPa+jRU/n+jbTl+8mfcU7Za40PbYCFz8Zi8WdlyRssvDyP7kzbp+DT62PXd8fkdxMpW2b79+W7WMGe8cbuFc+sHZ9Ox8CPt/yDpYMwHSzwhCi1XpW87+WBW2hbm4l/V/AF+neb8Xjc2ZbxzLszrTQEbvUds6VCZJUR766zXav+uti5aH3rlC9r6eXbeWe2Vmvykln+nyRubWeGU9taapP2t9Wlk/fqvycZDzTpVV7Za42O/dqvjZmVrHVMu3uwzWdv7k0q+Lyklret74/NbEJWtaRIUZJW017i8T7PyH2n/B9k/SG++yWIsLLzp5Mo012TxXB8IyhbAEzTn9+om0tY7o8OLlZFciw20LTbj7X6ipSvaTHvloszZd8UzJ/F601uf+uvX/872wl1RhJrKVmt8TKWSpW5XtlIOGwOUycbHAWVraHx+B1VlK1Oe8rkouRy3NeeH2v9BhI6ROnNI2YoHl/LKYNkC+BbaypbydrbeLgutMs475w4pW6ubL6F1JuxOZeuoy7OyPg2X/68s/V+MpW0MpPtB/L3m+MiuDeerPqtshUP76X5U35+0t7PzRkdnvoQ+aF7/I2OprmxN0fxTRVubytYPtf+DSB2Td2ylMzM3onHO23gwZm8yeR3KWO/mgwdwAeAUI/N7O6Csw9mL8TOV9QPU26/XbnIj1hRAbYMbsCZjb30aWb9AebuME2ndritbvfFR8ZLctkGXypJkQKjuT8qENq9ly/mtUtmq72+98fktNJWt5ZlJVu+eG/FX2v9B1oGxn+fIfxoev/22DsgbZ72NymfBDK90eoAOMz3A5xmZ39rOqfIz+rPvxEWwXlOGkxAPwMdhAJrlWegA8Qc2i4K2rS/L2a6lvLc+jaxfkP5ybUPb4tlsz8j0x4eL3XNr3beemQvjuXi+edsa+1MSDsUar40rQiO097f2+Hyc4hlWrHTaimXGOW90NId/rf2f53EBAAAA4BeoWJcJE9HlcQEAAADgi0nP3KWKlYksk5xzrPK4AAAAAABv5nEBAAAAAN7M4wIAAAAAvJnHBQAAAAB4M48LAAAAAPBmHhcAAAAA4M08LgAAAADAm3lcAAAAAIA387gAAAAAAG/mcQEAAAAA3sz6h5zodU84STnllH9veY+n5aP8u8t/ffz8uvz0z7Pt/xMeFwAAAADgzTwuAAAAAMCbeVwAAAAAgDfzuAAAAAAAb+ZxAQAAAADezOMCAAAAALyZxwUAAAAAeDOPCwAAAADwZh4XAAAAAODNPC4AAAAAwJt5XAAAAACAN7N/UEp7bax3bvbOKPECtZTPs6t+p4W2bstb5Kz26tD12lu35jxy3hb3b5ePtO+77w/wu1wd/8aVuc+keuI1Zp6dt3r0Hr35fRFlvBvK27bkebP6eB831udfX38uya9tOXas2fYfZVxRPs+zn52J6lHeJPuX9S4rT/e3vf7i/i4qS8aFlOvPeWs78hVja/azs16rs2MzvX7vH+eNyuaj1V7bdD4m/Wm1L3IX5v3q0rqTPlu+u94jIZkjZf9rc2T+fxx5YIqDOf9/bY81RNswyNYOVdrrA9cb57zVy/2VWj6Pl3fb9+X3B3gFp+dfqpwoI7zwKeOdswdf4tb6B+fvWZTxrqtAhfsaPfLdTr/W1udfX39Oyp+OF+W1TZW2YjwpkyhTyqQKuNJpubapAUEblypVU3gRMKICpL3NvhvGgk0UwpZ8k7ap8rHMheFEzL3rhfEVj1FtXfr9XL7o/4p+WJS9Zn21fkj6Nu6foMT9pLIldtCBBUEVWmYYYGeFL+sbLL9psXn6/gDHSN/8Zme8dfGc7pWH79iaVUbFlqHszT6mOf4b9Wfkypf45lusL+P1F/N3qH2t/umvl9ou96x+t17/8Pr86+vPLcpW2T97ubwvhfKKN0ZSLJYxGY+hurIVPftKO3vyFcqS1OZOv/au32XU3hbzz3ljIgVM6JNtTuXPUBnvrNnn9PJs8jlebdNBXeQhxgezOJmPKEuJZUsFzX9g0RNZ7l19g22V37HYPH1/gIOEhTJe4LS3kem+Vx6ob/bGZhYlpb218qZwWdmqLa7dNelA/dn8HWtfR9lquHmUcelGdYeyVdmUf3r9uUPZEiyXietLHEPhZcTFyrYS6m7I2lK28meef7crn6Asif/X6Nf+9UHJKl/Cdnk3uYvxF1vqVGrJW9u+9Neq1A0rW78xpscH82VlKxswzppCOx5Cda7rlV99ME/fH+AwPSvyNSuzeOajpnTcMP6rVuMTa5JURzF/j7TvSJ8lm+vYmbQaKFv9MZOe5VNFedNylNe3GA/Sa9uyNpWtKbiyZUXlnGXrfmWrXmeuZCnBzZkrk9sc3uaC8tbN23X/sbKV+T8vm+6OL/BqMVPWLEq98qsP5un7A5xDOhNypHys/qHvXh7/SlyEp2m6rGzV5+9FZfRon51YW4fX519ff26wbClti/NAh1xu6/ObI7fXCTdi8dKwtE16mejK9wduxNr38raF823lmbbqAffKWD3kRrx9ft7OgcGsTHJAsPAxT5PvmelV9D1tnTfD14dfgiQHFJMB2SsfaN9X3B/gMxQHgpczSOsY7ZUH2m4sZwYUhKtuxJYictqN2J+/Y+1ruFlder02rm51OOFGHFufe/3/A9x0Zktl/S9t4vtmv7jUEzd7aZk8ekC+3COUt86JP/JoyzcJB9zLc1W9fh26fkDZ2n7Zu83F+g8A4jNaeZ3Dyta0zs/sGMTdP3K5Rixs/4CpMrZj4tb1xUDvpnhX/Vlq5fqKGT8xQ7bKB9v3/P0BPkX60/XZZZtHt3zyzfldHLB36eZzZf5F1F5ipNAQ5aZwcn4PtG+kf9LQAbIlMe6nco1t909rff719eeS/HHohe2aJeSAM/XQD3OqbCUhGApF4EDoh+oYk5WJrnwfDv1Q+078olaMu9XNmly3KmRZKIi8XAiH0Q/9sFimI/nL9etRHhcAAAAA4M08LgAAAADAm3lcAAAAAIA387gAAAAAAG/mcQEAAAAA3szjAgAAAAC8mccFAAAAAHgzjwsAAAAA8Gb2D0ppr431ztVzcqmlfJ6PpjYIpEHfOmltCpaotEvwMysF/GuUj7Tv2v37/XOt/QDX6I3Pa/O7Pz+mafJKm+UecxFhu40K87cTFPTbSQKjzmWA1l750HMQA7peX7+f5NL6LQQVjcdPNWhonkg5Wb9tkWh5OKhpnoRZDKIajQHbke/DQU33/tmjxG9BhK3eAo5u6ZDi/rTaF0FMiwTVad1Jny3f7Qc1Lftf17K4PIM8MEeSak7aHmvIElF2zZQ+Ke31getDlvZ61vZeebd9F+/f7Z+L7Qe4xMD4vDK/R+afMtZbo/c5cIAQWTtNd/NrCkNIJ1SmYhku7xL63Wgh/cnV9ftbuCVdjyrTU+XjKUv9FPL9Rd/XZe6/o+l6durpbNSgfGW6HVPkf+z1a/N6YfzkiaWT70ups5b/E5OmLwaIan21fkj6Nu6foMR90RgfH8xiBx1Illqm2biW3LWae7BXflNuMCl3Wqt/7m4/wBF643Nsfg/kLlwoxrsy3nbXi/H6C2VLxZa1muWrUb82mWUuV1Y65Z36e+lmxtLRtPtny4coPLur6/fXcFNuRGl9DuXyurwq+6IifDIRtfjsKu3syfcXiah3Gcu8ido6b0ykgAl9sq0J+TNUxjtrilyJhxJRf/9YHh/M4mQ9oiwklh0VNP+BRVVkuXf7DbFSfoeyJdTf7Z872w9wkN74HJvfg8qQNP+09c5GCovo5ujVrzb3Rb64GptZhJT21h6RXyUWt3yj7JcPyN9bM08n0l42oXijG1G2fvFl7w5lS7C8Jq4vsV+CmypxYyuh7oasLWWr9/LTlU9KEF1JGl3r1/71QcmyrmzHKu8mdzG+YkudSi15a9uX/lqVumFl6zeSq48P5jsmazxgwsJ7QtlQnet65VcfTKX+kf65pf0AJ7hH2RqgMj/WsR+7cow5ee5KhfMz++YpJ5I+9DKjTGoZy10QvfLBe1xTtlrPt2x/c6P/D5Wt9Cxcmey5aTnK61sTLU83KVtTcMXLiso5y9b9yla9zlzJUoKxIVcmt/mzKZrKWzdv1/3Hyla5+Fwz3R13o6nFTFlboHvlVx9Mq/7j/YMbEf6O3vi8Y3635odazrCkMrU3nybJYn51LmlvZ+eNTt02e3/0ys/IfKL8yH0Ky9bd6/dD3GDZUtoW54EOudy2MRG5vU64EYsxtLRNGltd+f7AjVj7Xt62cL6tPNNWPeBeGYuH3Ijfv5ceGMzKJAcECx/zNPmeGV1F39PWeTN8fXiTTQ4oJgOyVz7Qvkv3H+uffvsBPkRvfF6a3yPzbz2wulqj5EPBtfUjOYC/HHCeszdlJ56jGqh/PZi+bhbL+azkzbtVPiD/Xs9n3IhFPfnmNfR8f4Cbzmwp45LxI23i+2ZfKtvSy8rRA/LSHLHOiT+SaMs3CQfcy3NVvX4dun5A2dp+mZy9DEk/AIjPaOV1Ditb0zr/8zOcXzXGY2H7BzSVsaKJekc3D6Bu/u7qz1Ir11fcBMli2CofbN/p+4/0z1D7AT5Hb/6ent+D8yM5xC7Ogcb6ofKf3ucWtPSn37Nzwnfq9ecu/nCmMn1bb5X36jdOWH+iDaZX3u2fhXidy59h//l+L2Prd4U49MJ2zXL+z5l66Ic5VbaSEAyFInAg9ENzDymVia58Hw79UPvOKrs45lY3a3LdOl+yUBB5uRAOox/6YbGsR/Ib/VVj/HEBAAAAAN7M4wIAAAAAvJnHBQAAAAB4M48LAAAAAPBmHhcAAAAA4M08LgAAAADAm3lcAAAAAIA387gAAAAAAG9m/6CU9tpY71w94J1ayuf5aGqDgG4GJewRBUSc02jVI+Uj7WvRvz4PapclyhWCFv5aYEH4bXrz99r87s3P5R7aLPeYiwjbbVSYf1LQyJu4tj6d7/8QsPFC6qI/eb4Pj90r67cQVDQeP9WgoXki5WR82CLR8nBQ0zwJsxhENZpLtiPfh4Oa7v2zj9FtP7N6Czi6pUOK+9NqXwQxLRJUC+N/7bPlu/2gpmX/6zMptT6HPDBHkmpO2h5ryBJRdk15MSnt9YHrk3QdQtb2Xnm3fQfaIS9k7XQleeqB47m4AC7Qm78X5/fI/FPGemv0vgYcIMyXKD3K3fPn4vp0tf+3JMRf+ny/hlvS9YR0T3n6njTdS5o6qVjfdZn772i6np16Ohs1KF+ZbscU+R97/dq8Xhg/eWLp5PtS6qnl/8Sk6JmBoqiv1g9J38b9s6YH+4IxGxgfzGIHHUhkWuaBupY8tpcI9lxuxLFBWVW2dPq5dR8p7xPAp+jN37H5PZibb6rkDu2uF+P1F8pWnAqoavmq199dn5Z8iLvlTmpLvf5e/xrnvInvIVomztd/df3+Gm7KjZi3fy+X96VV2RetnScTUefPr6Uc9+T7i0TUu4xl3kRtnTcmUsCEPtnmWP4MlfHOmiJX4qFE1N8/lscHszhZjyhLyZujWnKLnVQ4lntXzfyt8g8pW2EAumDmdtbblpvjNwYHvIje/B2b3wcSIefzT1vv7HllYi1f3ReFm95myXuV9tYekL+7PqnEIpdvpL36e/275emLLGtlIuDz9V9ev7+FO5QtwfKauL7EfgluqsSNrYS6G7K2lK2ectyVT0oQXUkaXevX/vVhTFrBCrvKu8ldjK/YUqdSS97a9qW/VqVuWNm6uqf/DeOD+Y7JmidzPZSVPLpv87pe+aeULWWyyWurE6tnlQO4mz/bjCvzb537sSvHmJPnrpak1PvmKSfCPvoy11yflEktZwddFH1lq9zAjqwTKFvjz3aeI5d3VN60HOX1rYmWp5uUrXgMVKxCRy1b9ytb9TpzJUsJbs5cmdzG9qZoKm/dvF33Hytbc+EWuGadOe5GVIuZsrZA98pveTCjymj1PgoXIvw5vfl7x/xuzT+1nGFJZbpwTilZzK8dSZCJ69Tezs4bnbp1jilb7f69rmx9/vl+BTdYtpS2xXmg42dotbdz5PY64UYsnu/SNum5d+X7Azdi7Xt528L5tvJMW/WAe2UsHnIjfv+Lw4HBrExyQLDwMU+T77kBVPQ9bZ03w9eHN9n6AfRe+UD7BuRvXR/ul92/0o8/ucjBb9Obv5fm98j8Ww+srtYo+VBwbf4lB/CXA85z9qbsxHNUY/VPU2N9Wg4Lb26j5WzVofWv07+5GzEcwB53I97zfH+Am85sKeOS8SNt4vtmXyrbkjJ79IC8NEfCURRbvLC05ZuEA+6SG7rdr0PXDyhb2y+Ts5ch6QcA8RmtvM5hZWta539+hvOrxngsbO+nr+HNtR22QDfOROymflf9WWrl+oqbIDFDtsoH29eSv399/tNgeeHHhQhP0Zu/p+f3wPwL39OdM1uN9UOV8ytfvOOffs/OCd85vz7lLsZwpiu3RjXqb/TvFvohkuFw/9zyfL+XsfW7Qhx6YbtG7QpuLfTDnCpbSQgGQREeDv3QmCOSMtGV78OhH2rfWWWPn80m++pmTa5b50sWCiIvF8Jh9EM/LJb1SH6jv2qMPy4AAAAAwJt5XAAAAACAN/O4AAAAAABv5nEBAAAAAN7M4wIAAAAAvJnHBQAAAAB4M48LAAAAAPBmHhcAAAAA4M3sH5TSXhsbEilXAt6ppXyej6Y2COhmUMIeUUDEWYrO3i4fad+1+6tQvxTUbi0fCHoK8EmSwJ9zmoXh0+Pz6vrRuv76/O7Jd71/mvUXQSOPpfQyrgz6mN7jt9efS89XCCoar8/VoKHNoNW2SLQ8HNQ0T8IsBlGN5qjtyHc1qGlLvpH2Vcr1FsA7C2KaB6Mduv/PI3f8SFLNSdtjkdCXiLJxVnt94PokXYeQtb1X3m3fxfuHyL9R+gYhPcRQOiGAT7GmnRHKPj4+b1g/hq4/m/u0U//l/unJfzGNV57aREpP84r155Z0PSHdU94/abqXNN9e0X+6zP13NF3PTj2djRqUr0y3I6V7atPKVdprX7g2lm9NzzUVMtfucylX6vczPpjFrPEHFodycl9LHttbLM7lRrzv/qKyVShnX5VOAF5ML93J2Phs5RbM0+UYb6PkymPrR73+4fXnZO7TXv1X+6cr/9B6OpC7dUFSvl6x/tyUG1F6vqFc3pfWl2nR4nIyEXU+PqSk1KPyXU5E3ZKv175BXWAbg6M6xrsQ/vOIsnVEWUosW2rJLXZM887vXTU1tsrvULaq9avNnF8OPr0kGQ2512xhhgX4MM05OzI+28qETRL1Lsl7W8pWIctBZaWy6dymbCX1X++fZv25K0h0Aw0qW+Lm95L15w5lq+KZaOdcDC8TyTERJdTdkLWpTBSJrcuk1U35pATRlaTRNWrydds39ExiS50SLHkoW/WOOKpsZQPGWXMsK3l03+Z1vfKrylav/mnakubmb1Lp5LZvHljwjbTm7KXx2bdSX10/7lG2LtR/cf4ebv8Ft6JodX/L+nNB2UrPKpbJnpuWo7y+NdHydJOyNYWjKlsi5kyGM5atr1K2tC2UyXyMomxtHSH4Xy8dsjzuRlTGNg/W98pb7bvj/gnZhCkG0k3uTIBhGhv8tfEpnTnJ67+2fgxff1rZatd/df4eb//ZYxaqcCHeIf/XcINlS2lbnGc67lbV3q4WxpNuxEIpXtomKctd+T7gRtzkGHEjdl+2hGMMmbzd/vltDgxmZZIDgpJm2jNzq+h72jpvhq8PlqL6Ac9e+UD7Lt0/O0C/HMCcizMf9QOrAB+nsSiOjc+Wmyw7cKzCr3e3OXJ1/Ri6fjrtRuzVf7V/evUbV/7AprRKDLgRK0rca9afm85sqax/JcVkV1oXl3jiJs+V8eMH5Ms9Si2u3vJHLG35JuGAvD7sOWrJN3JAPvXkBLf19mvEyg8A9OD9X0Dc0N5PX4NlR/5Z8YquLwZ6P5Pgqj9LrVwv/bR1ThfyZvlg+07ff5o212E9tEVZ/gUDAHXpVL4AAAXrSURBVP4TpNAA6WY+Mj4b8zu7fnbZ5jRdXD8611+a30PyXe2fo/VLlsJ2/eEetQ3qt9efsedbIQ4tsF2znK91ph76YU6VrSQEQ6HIHAj9UNtDJlmp6sp3d+gHUb5e6IfF8xPd32iVybYqU2loC2PG++eHeVwAAAAAgDfzuAAAAAAAb+ZxAQAAAADezOMCAAAAALyZxwUAAAAAeDOPCwAAAADwZh4XAAAAAODNPC4AAAAAwJvZPyilvTY2JCoVAg5KQRHT74WI0VvuqYNRfnv3376njXfrfTopQs7UX+da+wC+gTgwYcgRt5blQQvvD3qplvk3z0dTo/Svvz6/e/Jd759m/UVgymPRv/vr8+ef7z0sAS+r8vXKBYSgnXFQzmrQ0CRoah4U1mbZGA4ENY33reS5x0FUozlqO/LdHdRU3Fd7QU3Lcm2iCPKtYLRD9/955I6Xla12LqkkXY2QVf3IxKgtlspYb43esq2f4mS6h9vaB/AUyoipQKapTN9ye6qMfN5pe6z+0evP5vzr1H+5f3ryX8w121ufP/58byGsq0bX+qJXXiftD1Wml8ojt2eprYr+03nu2+Ppenbq6WzUoHxluh5T5H/s0UoEPZKux6hYvhChvxjjzlTvQyLqClKy03xw36psKePtHW9jNyVg/c7FCkCml+4kH89yEttWbr70zXZ2xlu3L57FQioqF63ciyPXT6dzI/bqv9o/XfmHlK2B3IgLkvLVl//pMRolPhb6olfeQlRWxNyIcgLwUJ6nYIvqOpGIWmxbZRz35PtEIurh9g0+j20MVuYoylZtcLU6d3k4p0yBtftr6501uyvviJn0aPt6XGkfwFM0ElGHRdwFN5yz3oq5+drKhE0S9S7Je1vKViHLQWWlsuncpmwl9V/vn2b9uStIXN8GlS1xfR6R/zmUcbvMgvy98qH613EheCYSV6I4R8LLhIvdaEqouzEWm8pEkdi6TMrclE9QtsT/a1CTr9u+oT01ttQpwZKHslUduFWrjjKHs42P3H8dbLEp2JgTC8ZVZetq+wCeoqVsKZNtPvbAwld5244YVpauXn9yfo8oQ+f750T7L7gVxfX5ovyfRrK8popK70xav0/Ss4plsuem5SivT9tN6blF2ZrCURWj5LFxxrL1VcqWtoUymY9RlK0CVXUhKmMTv+4pWspWNshOPZwLytYt7QN4isYGX8ylQ/NEOnOS1y+c3zi0EQxef1rZatd/rX/OtH9s0y+R1+er8v8pI56TC5YtpW1xnum4W1V7u1oYT7oRC6V4eSaSstyV7wNuxE2OETdi92VLOMaQydvtn99GfmjNB1Q5a2HsyAHMATN49f7rgbvVFCwfKjxff+v60fYBfDGNRTGM5/qB6kDLTZYdOFbh17vbHFEmqU96s23O36Hrp9NuxF79V/unV79x4UzQVm6cYJUYWN8qisiY/F/Ch5Wt9fMsntmKn0n860DnTeImz5Xx4wfkyz1ELa7e8kcsbfkm4YC8PuyBack3ckA+PRMX3NbbrxErPwDQg/d/AXFDez99bXSA9NPTeRY6SjcX6+79le6c2bpYf+364fYBfCdSaIB0M89/2i5tZvX5lV8/u2xzmoJluO0CatXfvv7S/B6S72r/HK1fshS26w/3qG1QI/I/T/wc5UPUJ9yIcWiBbUyEl/fZmXrohzlVtpIQDIUicyD0Q2MPkZSqrnx3h34Q5euFflg8P9H9jVaZbKsylYa2MGa8f36YxwUAAAAAeDOPCwAAAADwZh4XAAAAAODNPC4AAAAAwJt5XAAAAACAN/O4AAAAAABv5nEBAAAAAN7M4wL8OcZZry+kwgAAAAA4QPjDZkHH4iBqa+6jPFiglIQ1D3qmkwB7UUDSWY6+rDtB95Sx3rlwvZzSp12+RbK9OVXF2l/fEIAtj+T9Tego6J0ctBEAAOB1LH+IyofyNksb0MpFGMricP1rep3wOWRZb2ddb6bDyWXU9lj5NG0pFj6RBuANqQVqOS9vIUlEqrz5YqUQAADgLv4BTTpqnJ6TFy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data:image/png;base64,iVBORw0KGgoAAAANSUhEUgAAAlsAAACqCAYAAACalIrkAAAgAElEQVR4nO2d2bXjIAxAXQ+tUAmFUAh1uDjmAy8sYvGS58RzP+6ZlyHGArPIEpGmaZo8AAAAAHyMxwUAAAAAeDOPCwAAAADwZh4XAAAAAODNPC4AAAAAwJt5XAAAAACAN/O4AAAAAABv5nEB/hzjrNfKeGf147IAAADA6wl/2Hn28zz7eXbeqMkr45bPs3dG+Unb7fM8z352xquiMuW1ja6zxmvjvNVrufbW7fexRnWuL5UhZax3Llzviuv75UEG45W2lfJzrP21txUAAABg8tP2h6h8KG+dTZQqbYMyJlUWyqI6lPLG7QqIcc5braIylygnyqQKmDJpeSGjtsfKp8lPi0WrqPsGPlEnAAAA/DzLH5tbTQUrl9V+tQLFF1SVrRNuuVw5kT7HylNx7+ye/fI5tc5t7RyVWXmTWN6cd1H/BGXReLdZ/6zXreud2cqNi6yIubzZM6iiTWY5TNu21ueM8trYIOcio1msgWb9/6WsplgDAADAMMsfygTFQRnvnAuuNkGBqipbR91yy/1SV6T21jnv3Oyds95a07aqrTIPlsdytix0NYLypzeZlLaJIhRcidZrtcsT94lxuXyLS3OVVVD8jsmpvFLxtYJbU9vgYrU6fFfp7Rrjgut3r0OF823PD1IAAIBfZv0jPsukg2JgSgXqFmVLGW+lTVyZzLKVWlaeVrbSM2dBIdQqlrfh9hxQpszisjVuPROndmVsuF9j+WRlq/acCmVQahMAAAAcZf1DeTtbbxdriDLOO1ceMs+VlG0zlhQbAWVssKoIZYUClCkGhaVGcBP2yq+5EeO6lVemtGxdUbbC30Hp1dZ5Y464ZrW3s/NGN868CX0ag7IFAADwEfYPxrlgrZmmsCkLv66rKltT6TYLbrK1PJxXah2AD5+z8qQ+k3zW1hXKVbN82s+BSYpFj+SA/xTciLEy1DvQ33QjLt+31m6//nTugKKjjHfObi5AtZzfOqZs4UYEAAD4APsHbePD2IulZN1489APEbnrLzlgrSPLTufa8gC6HPohCUlxsDxYv7S3sx13zy0YZ72N5JsjN2IcKsPqtL92OeoH5Pc+Wvtcpf0/QBKuYwm7MW916Ci8h9z/xjlvdOQqzdykAAAAcIrHBfhTCGja6psz59gAAACgw+MCwBdgooP1w6EmAAAAYITHBQAAAAB4M48LAAAAAPBmHhcAAAAA4M08LgAAAADAm3lcAAAAAIA387gAAAAAAG9m/SMLeinkFMwDYrosUXQSPmCe/TxnEeD/CG3lgKbfwrfKp5T22tiQCFyUL84NKT9btVw/z2Wqp5Hy97DMJ8JoAABA8R9LjkMpUfOa6iZ8VoLSECKz71HRQ8T0/ylQ5ivS21RS+iTpipRaPjeu0/ZY+esI6ZielwMAAB4m/Y8tv5+w4abK1iQkV86VrYOJjJd8frvlJI/ynqWSWVLzbDKJKXJ2OYI1Lk0npI/U32IkHVFVvtUKYpf7W6+X3JSJjCq2LJWWxYBaLJQXlL5G/kRxrCyfCwW9SATeLu+Tp3NyafLzbv8or5N0S8bbJGp+PZ3S0PhRmeVP58pWR34AAHgr8YeQeFgtfydJkqdM2ZIsG5Jl61AKGBUlQV7zGO6fQ+6++P61/Ig1F5ZL8v3libNH628xYtkS5YvyIob8jkHOOJm2sVk+R6W9tflm/UfK1mIBjeURlalImeiV9wj9prd7Km0TN12vf0JfZonSo/yTvUTh7fGjvU1ySS6KXSRfT34AAHgt0QdtC0tEmmQ6sgrM2cY1Tb5Mdix9p4EyqWXCRcqWtDFXlIKWslV1ax2ov8UlZWu9v7Z+Xp7DJnPFcnZJqarRa7cyQbHI/v/TylZ6Zmz2LlZuuv3TcelVrGyxzM3xI/VZ0b6G/AAA8Gb2D9oKm1W0AcVKgtI2bBZJZaUbcZzFyhApZ8nm9r8rW395/qfRbmWCQl66L0tLZOlGbJcfQqlgAdz6pNc/urDUFv3/cWWrJT8AALyY9Q9pM1KJ8pArCcq4RBm7pGwp452zmxtRLee3CjfiZsk450ZsHdgerb9FXIcy1rvZFhv8OWVrdVv1lJNPuRHDeSNrKsrw0oa4PLeMdssH+ja2lCrBEtvqn/wHHWo5Y7W5aQfciPXx03cj9uQHAIDXEv5wkesvbDixS9B5Y6LQD9sGEhSS9XMa+uH4rxBjN6WzxmvjsnrKA+zJZtdwI8V1rz8AKA+rt+ofbIPODlDHslfli8qs3mRzRm1yh00+P+DtBCuTPq1siZbN9VmP/ABgWs+byT9SGClvYZz1Nml/7obr9U96QH12qSV15IB8c/xIB+SjPuzLDwAAL+VxAU6jKxasX6kfAAAA/gseF+AQphv64LvrBwAAgP+OxwUAAAAAeDOPCwAAAADwZh4XAAAAAODNPC4AAAAAwJt5XAAAAACAN/O4AAAAAABv5nEBAAAAAN7M4wIAAAAAvJnHBQAAAAB4M48LAAAAAPBmHhcAAAAA4M08LgAAAADAm3lcAAAAAIA387gAAAAAAG/mcQEAAAAA3szjAgAAAAC8mccFAAAAAHgzjwsAAAAA8GYeFwAAAADgzTwuAAAAAMCbeVwAAAAAgDfzuAAAAAAAb2b5Qxnv5tnP8+ytnvykrZ/jz88LCgBnac5v7e3y9zw7b9TklXFbuTNq4B5xHbOfnRn7fvV7vXJ4YuzMs/W6eN7OG7OPp/X5qwPjQ9t0rMXjb7b6prYob2w0rq31jvFV9ndCWA+elu8lpB2eKFba3jjQA8atkxUA/pLm/NZWUKqUt85mm2YHZbxzxms7skhrb5ubXa8c/o7wLNKxoLzJxkf3uTfGh7bOu3h/WL57VxuUcd5GY1zpsv6r+9Ov7m/KuG3+a7sbWIxD2bqRtMPbylb2ZuBMNrDyNwe3D+bk7WgHqxnA39Cc38p4Z7WfJhUsEFb7M8rOdg9JeVPaW7e/MVud1d8pj60f2tiwniSbc3z97J0VlIPa+jRU/n+jbTl+8mfcU7Za40PbYCFz8Zi8WdlyRssvDyP7kzbp+DT62PXd8fkdxMpW2b79+W7WMGe8cbuFc+sHZ9Ox8CPt/yDpYMwHSzwhCi1XpW87+WBW2hbm4l/V/AF+neb8Xjc2ZbxzLszrTQEbvUds6VCZJUR766zXav+uti5aH3rlC9r6eXbeWe2Vmvykln+nyRubWeGU9taapP2t9Wlk/fqvycZDzTpVV7Za42O/dqvjZmVrHVMu3uwzWdv7k0q+Lyklret74/NbEJWtaRIUZJW017i8T7PyH2n/B9k/SG++yWIsLLzp5Mo012TxXB8IyhbAEzTn9+om0tY7o8OLlZFciw20LTbj7X6ipSvaTHvloszZd8UzJ/F601uf+uvX/872wl1RhJrKVmt8TKWSpW5XtlIOGwOUycbHAWVraHx+B1VlK1Oe8rkouRy3NeeH2v9BhI6ROnNI2YoHl/LKYNkC+BbaypbydrbeLgutMs475w4pW6ubL6F1JuxOZeuoy7OyPg2X/68s/V+MpW0MpPtB/L3m+MiuDeerPqtshUP76X5U35+0t7PzRkdnvoQ+aF7/I2OprmxN0fxTRVubytYPtf+DSB2Td2ylMzM3onHO23gwZm8yeR3KWO/mgwdwAeAUI/N7O6Csw9mL8TOV9QPU26/XbnIj1hRAbYMbsCZjb30aWb9AebuME2ndritbvfFR8ZLctkGXypJkQKjuT8qENq9ly/mtUtmq72+98fktNJWt5ZlJVu+eG/FX2v9B1oGxn+fIfxoev/22DsgbZ72NymfBDK90eoAOMz3A5xmZ39rOqfIz+rPvxEWwXlOGkxAPwMdhAJrlWegA8Qc2i4K2rS/L2a6lvLc+jaxfkP5ybUPb4tlsz8j0x4eL3XNr3beemQvjuXi+edsa+1MSDsUar40rQiO097f2+Hyc4hlWrHTaimXGOW90NId/rf2f53EBAAAA4BeoWJcJE9HlcQEAAADgi0nP3KWKlYksk5xzrPK4AAAAAABv5nEBAAAAAN7M4wIAAAAAvJnHBQAAAAB4M48LAAAAAPBmHhcAAAAA4M08LgAAAADAm3lcAAAAAIA387gAAAAAAG/mcQEAAAAA3sz6h5zodU84STnllH9veY+n5aP8u8t/ffz8uvz0z7Pt/xMeFwAAAADgzTwuAAAAAMCbeVwAAAAAgDfzuAAAAAAAb+ZxAQAAAADezOMCAAAAALyZxwUAAAAAeDOPCwAAAADwZh4XAAAAAODNPC4AAAAAwJt5XAAAAACAN7N/UEp7bax3bvbOKPECtZTPs6t+p4W2bstb5Kz26tD12lu35jxy3hb3b5ePtO+77w/wu1wd/8aVuc+keuI1Zp6dt3r0Hr35fRFlvBvK27bkebP6eB831udfX38uya9tOXas2fYfZVxRPs+zn52J6lHeJPuX9S4rT/e3vf7i/i4qS8aFlOvPeWs78hVja/azs16rs2MzvX7vH+eNyuaj1V7bdD4m/Wm1L3IX5v3q0rqTPlu+u94jIZkjZf9rc2T+fxx5YIqDOf9/bY81RNswyNYOVdrrA9cb57zVy/2VWj6Pl3fb9+X3B3gFp+dfqpwoI7zwKeOdswdf4tb6B+fvWZTxrqtAhfsaPfLdTr/W1udfX39Oyp+OF+W1TZW2YjwpkyhTyqQKuNJpubapAUEblypVU3gRMKICpL3NvhvGgk0UwpZ8k7ap8rHMheFEzL3rhfEVj1FtXfr9XL7o/4p+WJS9Zn21fkj6Nu6foMT9pLIldtCBBUEVWmYYYGeFL+sbLL9psXn6/gDHSN/8Zme8dfGc7pWH79iaVUbFlqHszT6mOf4b9Wfkypf45lusL+P1F/N3qH2t/umvl9ou96x+t17/8Pr86+vPLcpW2T97ubwvhfKKN0ZSLJYxGY+hurIVPftKO3vyFcqS1OZOv/au32XU3hbzz3ljIgVM6JNtTuXPUBnvrNnn9PJs8jlebdNBXeQhxgezOJmPKEuJZUsFzX9g0RNZ7l19g22V37HYPH1/gIOEhTJe4LS3kem+Vx6ob/bGZhYlpb218qZwWdmqLa7dNelA/dn8HWtfR9lquHmUcelGdYeyVdmUf3r9uUPZEiyXietLHEPhZcTFyrYS6m7I2lK28meef7crn6Asif/X6Nf+9UHJKl/Cdnk3uYvxF1vqVGrJW9u+9Neq1A0rW78xpscH82VlKxswzppCOx5Cda7rlV99ME/fH+AwPSvyNSuzeOajpnTcMP6rVuMTa5JURzF/j7TvSJ8lm+vYmbQaKFv9MZOe5VNFedNylNe3GA/Sa9uyNpWtKbiyZUXlnGXrfmWrXmeuZCnBzZkrk9sc3uaC8tbN23X/sbKV+T8vm+6OL/BqMVPWLEq98qsP5un7A5xDOhNypHys/qHvXh7/SlyEp2m6rGzV5+9FZfRon51YW4fX519ff26wbClti/NAh1xu6/ObI7fXCTdi8dKwtE16mejK9wduxNr38raF823lmbbqAffKWD3kRrx9ft7OgcGsTHJAsPAxT5PvmelV9D1tnTfD14dfgiQHFJMB2SsfaN9X3B/gMxQHgpczSOsY7ZUH2m4sZwYUhKtuxJYictqN2J+/Y+1ruFlder02rm51OOFGHFufe/3/A9x0Zktl/S9t4vtmv7jUEzd7aZk8ekC+3COUt86JP/JoyzcJB9zLc1W9fh26fkDZ2n7Zu83F+g8A4jNaeZ3Dyta0zs/sGMTdP3K5Rixs/4CpMrZj4tb1xUDvpnhX/Vlq5fqKGT8xQ7bKB9v3/P0BPkX60/XZZZtHt3zyzfldHLB36eZzZf5F1F5ipNAQ5aZwcn4PtG+kf9LQAbIlMe6nco1t909rff719eeS/HHohe2aJeSAM/XQD3OqbCUhGApF4EDoh+oYk5WJrnwfDv1Q+078olaMu9XNmly3KmRZKIi8XAiH0Q/9sFimI/nL9etRHhcAAAAA4M08LgAAAADAm3lcAAAAAIA387gAAAAAAG/mcQEAAAAA3szjAgAAAAC8mccFAAAAAHgzjwsAAAAA8Gb2D0ppr431ztVzcqmlfJ6PpjYIpEHfOmltCpaotEvwMysF/GuUj7Tv2v37/XOt/QDX6I3Pa/O7Pz+mafJKm+UecxFhu40K87cTFPTbSQKjzmWA1l750HMQA7peX7+f5NL6LQQVjcdPNWhonkg5Wb9tkWh5OKhpnoRZDKIajQHbke/DQU33/tmjxG9BhK3eAo5u6ZDi/rTaF0FMiwTVad1Jny3f7Qc1Lftf17K4PIM8MEeSak7aHmvIElF2zZQ+Ke31getDlvZ61vZeebd9F+/f7Z+L7Qe4xMD4vDK/R+afMtZbo/c5cIAQWTtNd/NrCkNIJ1SmYhku7xL63Wgh/cnV9ftbuCVdjyrTU+XjKUv9FPL9Rd/XZe6/o+l6durpbNSgfGW6HVPkf+z1a/N6YfzkiaWT70ups5b/E5OmLwaIan21fkj6Nu6foMR90RgfH8xiBx1Illqm2biW3LWae7BXflNuMCl3Wqt/7m4/wBF643Nsfg/kLlwoxrsy3nbXi/H6C2VLxZa1muWrUb82mWUuV1Y65Z36e+lmxtLRtPtny4coPLur6/fXcFNuRGl9DuXyurwq+6IifDIRtfjsKu3syfcXiah3Gcu8ido6b0ykgAl9sq0J+TNUxjtrilyJhxJRf/9YHh/M4mQ9oiwklh0VNP+BRVVkuXf7DbFSfoeyJdTf7Z872w9wkN74HJvfg8qQNP+09c5GCovo5ujVrzb3Rb64GptZhJT21h6RXyUWt3yj7JcPyN9bM08n0l42oXijG1G2fvFl7w5lS7C8Jq4vsV+CmypxYyuh7oasLWWr9/LTlU9KEF1JGl3r1/71QcmyrmzHKu8mdzG+YkudSi15a9uX/lqVumFl6zeSq48P5jsmazxgwsJ7QtlQnet65VcfTKX+kf65pf0AJ7hH2RqgMj/WsR+7cow5ee5KhfMz++YpJ5I+9DKjTGoZy10QvfLBe1xTtlrPt2x/c6P/D5Wt9Cxcmey5aTnK61sTLU83KVtTcMXLiso5y9b9yla9zlzJUoKxIVcmt/mzKZrKWzdv1/3Hyla5+Fwz3R13o6nFTFlboHvlVx9Mq/7j/YMbEf6O3vi8Y3635odazrCkMrU3nybJYn51LmlvZ+eNTt02e3/0ys/IfKL8yH0Ky9bd6/dD3GDZUtoW54EOudy2MRG5vU64EYsxtLRNGltd+f7AjVj7Xt62cL6tPNNWPeBeGYuH3Ijfv5ceGMzKJAcECx/zNPmeGV1F39PWeTN8fXiTTQ4oJgOyVz7Qvkv3H+uffvsBPkRvfF6a3yPzbz2wulqj5EPBtfUjOYC/HHCeszdlJ56jGqh/PZi+bhbL+azkzbtVPiD/Xs9n3IhFPfnmNfR8f4Cbzmwp45LxI23i+2ZfKtvSy8rRA/LSHLHOiT+SaMs3CQfcy3NVvX4dun5A2dp+mZy9DEk/AIjPaOV1Ditb0zr/8zOcXzXGY2H7BzSVsaKJekc3D6Bu/u7qz1Ir11fcBMli2CofbN/p+4/0z1D7AT5Hb/6ent+D8yM5xC7Ogcb6ofKf3ucWtPSn37Nzwnfq9ecu/nCmMn1bb5X36jdOWH+iDaZX3u2fhXidy59h//l+L2Prd4U49MJ2zXL+z5l66Ic5VbaSEAyFInAg9ENzDymVia58Hw79UPvOKrs45lY3a3LdOl+yUBB5uRAOox/6YbGsR/Ib/VVj/HEBAAAAAN7M4wIAAAAAvJnHBQAAAAB4M48LAAAAAPBmHhcAAAAA4M08LgAAAADAm3lcAAAAAIA387gAAAAAAG9m/6CU9tpY71w94J1ayuf5aGqDgG4GJewRBUSc02jVI+Uj7WvRvz4PapclyhWCFv5aYEH4bXrz99r87s3P5R7aLPeYiwjbbVSYf1LQyJu4tj6d7/8QsPFC6qI/eb4Pj90r67cQVDQeP9WgoXki5WR82CLR8nBQ0zwJsxhENZpLtiPfh4Oa7v2zj9FtP7N6Czi6pUOK+9NqXwQxLRJUC+N/7bPlu/2gpmX/6zMptT6HPDBHkmpO2h5ryBJRdk15MSnt9YHrk3QdQtb2Xnm3fQfaIS9k7XQleeqB47m4AC7Qm78X5/fI/FPGemv0vgYcIMyXKD3K3fPn4vp0tf+3JMRf+ny/hlvS9YR0T3n6njTdS5o6qVjfdZn772i6np16Ohs1KF+ZbscU+R97/dq8Xhg/eWLp5PtS6qnl/8Sk6JmBoqiv1g9J38b9s6YH+4IxGxgfzGIHHUhkWuaBupY8tpcI9lxuxLFBWVW2dPq5dR8p7xPAp+jN37H5PZibb6rkDu2uF+P1F8pWnAqoavmq199dn5Z8iLvlTmpLvf5e/xrnvInvIVomztd/df3+Gm7KjZi3fy+X96VV2RetnScTUefPr6Uc9+T7i0TUu4xl3kRtnTcmUsCEPtnmWP4MlfHOmiJX4qFE1N8/lscHszhZjyhLyZujWnKLnVQ4lntXzfyt8g8pW2EAumDmdtbblpvjNwYHvIje/B2b3wcSIefzT1vv7HllYi1f3ReFm95myXuV9tYekL+7PqnEIpdvpL36e/275emLLGtlIuDz9V9ev7+FO5QtwfKauL7EfgluqsSNrYS6G7K2lK2ectyVT0oQXUkaXevX/vVhTFrBCrvKu8ldjK/YUqdSS97a9qW/VqVuWNm6uqf/DeOD+Y7JmidzPZSVPLpv87pe+aeULWWyyWurE6tnlQO4mz/bjCvzb537sSvHmJPnrpak1PvmKSfCPvoy11yflEktZwddFH1lq9zAjqwTKFvjz3aeI5d3VN60HOX1rYmWp5uUrXgMVKxCRy1b9ytb9TpzJUsJbs5cmdzG9qZoKm/dvF33Hytbc+EWuGadOe5GVIuZsrZA98pveTCjymj1PgoXIvw5vfl7x/xuzT+1nGFJZbpwTilZzK8dSZCJ69Tezs4bnbp1jilb7f69rmx9/vl+BTdYtpS2xXmg42dotbdz5PY64UYsnu/SNum5d+X7Azdi7Xt528L5tvJMW/WAe2UsHnIjfv+Lw4HBrExyQLDwMU+T77kBVPQ9bZ03w9eHN9n6AfRe+UD7BuRvXR/ul92/0o8/ucjBb9Obv5fm98j8Ww+srtYo+VBwbf4lB/CXA85z9qbsxHNUY/VPU2N9Wg4Lb26j5WzVofWv07+5GzEcwB53I97zfH+Am85sKeOS8SNt4vtmXyrbkjJ79IC8NEfCURRbvLC05ZuEA+6SG7rdr0PXDyhb2y+Ts5ch6QcA8RmtvM5hZWta539+hvOrxngsbO+nr+HNtR22QDfOROymflf9WWrl+oqbIDFDtsoH29eSv399/tNgeeHHhQhP0Zu/p+f3wPwL39OdM1uN9UOV8ytfvOOffs/OCd85vz7lLsZwpiu3RjXqb/TvFvohkuFw/9zyfL+XsfW7Qhx6YbtG7QpuLfTDnCpbSQgGQREeDv3QmCOSMtGV78OhH2rfWWWPn80m++pmTa5b50sWCiIvF8Jh9EM/LJb1SH6jv2qMPy4AAAAAwJt5XAAAAACAN/O4AAAAAABv5nEBAAAAAN7M4wIAAAAAvJnHBQAAAAB4M48LAAAAAPBmHhcAAAAA4M3sH5TSXhsbEilXAt6ppXyej6Y2COhmUMIeUUDEWYrO3i4fad+1+6tQvxTUbi0fCHoK8EmSwJ9zmoXh0+Pz6vrRuv76/O7Jd71/mvUXQSOPpfQyrgz6mN7jt9efS89XCCoar8/VoKHNoNW2SLQ8HNQ0T8IsBlGN5qjtyHc1qGlLvpH2Vcr1FsA7C2KaB6Mduv/PI3f8SFLNSdtjkdCXiLJxVnt94PokXYeQtb1X3m3fxfuHyL9R+gYhPcRQOiGAT7GmnRHKPj4+b1g/hq4/m/u0U//l/unJfzGNV57aREpP84r155Z0PSHdU94/abqXNN9e0X+6zP13NF3PTj2djRqUr0y3I6V7atPKVdprX7g2lm9NzzUVMtfucylX6vczPpjFrPEHFodycl9LHttbLM7lRrzv/qKyVShnX5VOAF5ML93J2Phs5RbM0+UYb6PkymPrR73+4fXnZO7TXv1X+6cr/9B6OpC7dUFSvl6x/tyUG1F6vqFc3pfWl2nR4nIyEXU+PqSk1KPyXU5E3ZKv175BXWAbg6M6xrsQ/vOIsnVEWUosW2rJLXZM887vXTU1tsrvULaq9avNnF8OPr0kGQ2512xhhgX4MM05OzI+28qETRL1Lsl7W8pWIctBZaWy6dymbCX1X++fZv25K0h0Aw0qW+Lm95L15w5lq+KZaOdcDC8TyTERJdTdkLWpTBSJrcuk1U35pATRlaTRNWrydds39ExiS50SLHkoW/WOOKpsZQPGWXMsK3l03+Z1vfKrylav/mnakubmb1Lp5LZvHljwjbTm7KXx2bdSX10/7lG2LtR/cf4ebv8Ft6JodX/L+nNB2UrPKpbJnpuWo7y+NdHydJOyNYWjKlsi5kyGM5atr1K2tC2UyXyMomxtHSH4Xy8dsjzuRlTGNg/W98pb7bvj/gnZhCkG0k3uTIBhGhv8tfEpnTnJ67+2fgxff1rZatd/df4eb//ZYxaqcCHeIf/XcINlS2lbnGc67lbV3q4WxpNuxEIpXtomKctd+T7gRtzkGHEjdl+2hGMMmbzd/vltDgxmZZIDgpJm2jNzq+h72jpvhq8PlqL6Ac9e+UD7Lt0/O0C/HMCcizMf9QOrAB+nsSiOjc+Wmyw7cKzCr3e3OXJ1/Ri6fjrtRuzVf7V/evUbV/7AprRKDLgRK0rca9afm85sqax/JcVkV1oXl3jiJs+V8eMH5Ms9Si2u3vJHLG35JuGAvD7sOWrJN3JAPvXkBLf19mvEyg8A9OD9X0Dc0N5PX4NlR/5Z8YquLwZ6P5Pgqj9LrVwv/bR1ThfyZvlg+07ff5o212E9tEVZ/gUDAHXpVL4AAAXrSURBVP4TpNAA6WY+Mj4b8zu7fnbZ5jRdXD8611+a30PyXe2fo/VLlsJ2/eEetQ3qt9efsedbIQ4tsF2znK91ph76YU6VrSQEQ6HIHAj9UNtDJlmp6sp3d+gHUb5e6IfF8xPd32iVybYqU2loC2PG++eHeVwAAAAAgDfzuAAAAAAAb+ZxAQAAAADezOMCAAAAALyZxwUAAAAAeDOPCwAAAADwZh4XAAAAAODNPC4AAAAAwJvZPyilvTY2JCoVAg5KQRHT74WI0VvuqYNRfnv3376njXfrfTopQs7UX+da+wC+gTgwYcgRt5blQQvvD3qplvk3z0dTo/Svvz6/e/Jd759m/UVgymPRv/vr8+ef7z0sAS+r8vXKBYSgnXFQzmrQ0CRoah4U1mbZGA4ENY33reS5x0FUozlqO/LdHdRU3Fd7QU3Lcm2iCPKtYLRD9/955I6Xla12LqkkXY2QVf3IxKgtlspYb43esq2f4mS6h9vaB/AUyoipQKapTN9ye6qMfN5pe6z+0evP5vzr1H+5f3ryX8w121ufP/58byGsq0bX+qJXXiftD1Wml8ojt2eprYr+03nu2+Ppenbq6WzUoHxluh5T5H/s0UoEPZKux6hYvhChvxjjzlTvQyLqClKy03xw36psKePtHW9jNyVg/c7FCkCml+4kH89yEttWbr70zXZ2xlu3L57FQioqF63ciyPXT6dzI/bqv9o/XfmHlK2B3IgLkvLVl//pMRolPhb6olfeQlRWxNyIcgLwUJ6nYIvqOpGIWmxbZRz35PtEIurh9g0+j20MVuYoylZtcLU6d3k4p0yBtftr6501uyvviJn0aPt6XGkfwFM0ElGHRdwFN5yz3oq5+drKhE0S9S7Je1vKViHLQWWlsuncpmwl9V/vn2b9uStIXN8GlS1xfR6R/zmUcbvMgvy98qH613EheCYSV6I4R8LLhIvdaEqouzEWm8pEkdi6TMrclE9QtsT/a1CTr9u+oT01ttQpwZKHslUduFWrjjKHs42P3H8dbLEp2JgTC8ZVZetq+wCeoqVsKZNtPvbAwld5244YVpauXn9yfo8oQ+f750T7L7gVxfX5ovyfRrK8popK70xav0/Ss4plsuem5SivT9tN6blF2ZrCURWj5LFxxrL1VcqWtoUymY9RlK0CVXUhKmMTv+4pWspWNshOPZwLytYt7QN4isYGX8ylQ/NEOnOS1y+c3zi0EQxef1rZatd/rX/OtH9s0y+R1+er8v8pI56TC5YtpW1xnum4W1V7u1oYT7oRC6V4eSaSstyV7wNuxE2OETdi92VLOMaQydvtn99GfmjNB1Q5a2HsyAHMATN49f7rgbvVFCwfKjxff+v60fYBfDGNRTGM5/qB6kDLTZYdOFbh17vbHFEmqU96s23O36Hrp9NuxF79V/unV79x4UzQVm6cYJUYWN8qisiY/F/Ch5Wt9fMsntmKn0n860DnTeImz5Xx4wfkyz1ELa7e8kcsbfkm4YC8PuyBack3ckA+PRMX3NbbrxErPwDQg/d/AXFDez99bXSA9NPTeRY6SjcX6+79le6c2bpYf+364fYBfCdSaIB0M89/2i5tZvX5lV8/u2xzmoJluO0CatXfvv7S/B6S72r/HK1fshS26w/3qG1QI/I/T/wc5UPUJ9yIcWiBbUyEl/fZmXrohzlVtpIQDIUicyD0Q2MPkZSqrnx3h34Q5euFflg8P9H9jVaZbKsylYa2MGa8f36YxwUAAAAAeDOPCwAAAADwZh4XAAAAAODNPC4AAAAAwJt5XAAAAACAN/O4AAAAAABv5nEBAAAAAN7M4wL8OcZZry+kwgAAAAA4QPjDZkHH4iBqa+6jPFiglIQ1D3qmkwB7UUDSWY6+rDtB95Sx3rlwvZzSp12+RbK9OVXF2l/fEIAtj+T9Tego6J0ctBEAAOB1LH+IyofyNksb0MpFGMricP1rep3wOWRZb2ddb6bDyWXU9lj5NG0pFj6RBuANqQVqOS9vIUlEqrz5YqUQAADgLv4BTTpqnJ6TFyUAAAAASUVORK5CYII="/>
          <p:cNvSpPr>
            <a:spLocks noChangeAspect="1" noChangeArrowheads="1"/>
          </p:cNvSpPr>
          <p:nvPr/>
        </p:nvSpPr>
        <p:spPr bwMode="auto">
          <a:xfrm>
            <a:off x="-3420888" y="27855"/>
            <a:ext cx="2825080" cy="28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789040"/>
            <a:ext cx="4208720" cy="11865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56280" y="4869160"/>
            <a:ext cx="1728192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smtClean="0"/>
              <a:t>[ARP Table]</a:t>
            </a:r>
          </a:p>
        </p:txBody>
      </p:sp>
    </p:spTree>
    <p:extLst>
      <p:ext uri="{BB962C8B-B14F-4D97-AF65-F5344CB8AC3E}">
        <p14:creationId xmlns:p14="http://schemas.microsoft.com/office/powerpoint/2010/main" val="11290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ARP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ARP </a:t>
            </a:r>
            <a:r>
              <a:rPr lang="ko-KR" altLang="en-US" sz="2000" b="1" smtClean="0"/>
              <a:t>패킷 포멧</a:t>
            </a:r>
            <a:endParaRPr lang="en-US" altLang="ko-KR" sz="2000" b="1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516216" y="6405930"/>
            <a:ext cx="2133600" cy="365125"/>
          </a:xfrm>
        </p:spPr>
        <p:txBody>
          <a:bodyPr/>
          <a:lstStyle/>
          <a:p>
            <a:fld id="{762CFC9C-FDFA-451F-B458-5C9ED6EC0F6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6" name="AutoShape 4" descr="data:image/png;base64,iVBORw0KGgoAAAANSUhEUgAAAlsAAACqCAYAAACalIrkAAAgAElEQVR4nO2d2bXjIAxAXQ+tUAmFUAh1uDjmAy8sYvGS58RzP+6ZlyHGArPIEpGmaZo8AAAAAHyMxwUAAAAAeDOPCwAAAADwZh4XAAAAAODNPC4AAAAAwJt5XAAAAACAN/O4AAAAAABv5nEB/hzjrNfKeGf147IAAADA6wl/2Hn28zz7eXbeqMkr45bPs3dG+Unb7fM8z352xquiMuW1ja6zxmvjvNVrufbW7fexRnWuL5UhZax3Llzviuv75UEG45W2lfJzrP21txUAAABg8tP2h6h8KG+dTZQqbYMyJlUWyqI6lPLG7QqIcc5braIylygnyqQKmDJpeSGjtsfKp8lPi0WrqPsGPlEnAAAA/DzLH5tbTQUrl9V+tQLFF1SVrRNuuVw5kT7HylNx7+ye/fI5tc5t7RyVWXmTWN6cd1H/BGXReLdZ/6zXreud2cqNi6yIubzZM6iiTWY5TNu21ueM8trYIOcio1msgWb9/6WsplgDAADAMMsfygTFQRnvnAuuNkGBqipbR91yy/1SV6T21jnv3Oyds95a07aqrTIPlsdytix0NYLypzeZlLaJIhRcidZrtcsT94lxuXyLS3OVVVD8jsmpvFLxtYJbU9vgYrU6fFfp7Rrjgut3r0OF823PD1IAAIBfZv0jPsukg2JgSgXqFmVLGW+lTVyZzLKVWlaeVrbSM2dBIdQqlrfh9hxQpszisjVuPROndmVsuF9j+WRlq/acCmVQahMAAAAcZf1DeTtbbxdriDLOO1ceMs+VlG0zlhQbAWVssKoIZYUClCkGhaVGcBP2yq+5EeO6lVemtGxdUbbC30Hp1dZ5Y464ZrW3s/NGN868CX0ag7IFAADwEfYPxrlgrZmmsCkLv66rKltT6TYLbrK1PJxXah2AD5+z8qQ+k3zW1hXKVbN82s+BSYpFj+SA/xTciLEy1DvQ33QjLt+31m6//nTugKKjjHfObi5AtZzfOqZs4UYEAAD4APsHbePD2IulZN1489APEbnrLzlgrSPLTufa8gC6HPohCUlxsDxYv7S3sx13zy0YZ72N5JsjN2IcKsPqtL92OeoH5Pc+Wvtcpf0/QBKuYwm7MW916Ci8h9z/xjlvdOQqzdykAAAAcIrHBfhTCGja6psz59gAAACgw+MCwBdgooP1w6EmAAAAYITHBQAAAAB4M48LAAAAAPBmHhcAAAAA4M08LgAAAADAm3lcAAAAAIA387gAAAAAAG9m/SMLeinkFMwDYrosUXQSPmCe/TxnEeD/CG3lgKbfwrfKp5T22tiQCFyUL84NKT9btVw/z2Wqp5Hy97DMJ8JoAABA8R9LjkMpUfOa6iZ8VoLSECKz71HRQ8T0/ylQ5ivS21RS+iTpipRaPjeu0/ZY+esI6ZielwMAAB4m/Y8tv5+w4abK1iQkV86VrYOJjJd8frvlJI/ynqWSWVLzbDKJKXJ2OYI1Lk0npI/U32IkHVFVvtUKYpf7W6+X3JSJjCq2LJWWxYBaLJQXlL5G/kRxrCyfCwW9SATeLu+Tp3NyafLzbv8or5N0S8bbJGp+PZ3S0PhRmeVP58pWR34AAHgr8YeQeFgtfydJkqdM2ZIsG5Jl61AKGBUlQV7zGO6fQ+6++P61/Ig1F5ZL8v3libNH628xYtkS5YvyIob8jkHOOJm2sVk+R6W9tflm/UfK1mIBjeURlalImeiV9wj9prd7Km0TN12vf0JfZonSo/yTvUTh7fGjvU1ySS6KXSRfT34AAHgt0QdtC0tEmmQ6sgrM2cY1Tb5Mdix9p4EyqWXCRcqWtDFXlIKWslV1ax2ov8UlZWu9v7Z+Xp7DJnPFcnZJqarRa7cyQbHI/v/TylZ6Zmz2LlZuuv3TcelVrGyxzM3xI/VZ0b6G/AAA8Gb2D9oKm1W0AcVKgtI2bBZJZaUbcZzFyhApZ8nm9r8rW395/qfRbmWCQl66L0tLZOlGbJcfQqlgAdz6pNc/urDUFv3/cWWrJT8AALyY9Q9pM1KJ8pArCcq4RBm7pGwp452zmxtRLee3CjfiZsk450ZsHdgerb9FXIcy1rvZFhv8OWVrdVv1lJNPuRHDeSNrKsrw0oa4PLeMdssH+ja2lCrBEtvqn/wHHWo5Y7W5aQfciPXx03cj9uQHAIDXEv5wkesvbDixS9B5Y6LQD9sGEhSS9XMa+uH4rxBjN6WzxmvjsnrKA+zJZtdwI8V1rz8AKA+rt+ofbIPODlDHslfli8qs3mRzRm1yh00+P+DtBCuTPq1siZbN9VmP/ABgWs+byT9SGClvYZz1Nml/7obr9U96QH12qSV15IB8c/xIB+SjPuzLDwAAL+VxAU6jKxasX6kfAAAA/gseF+AQphv64LvrBwAAgP+OxwUAAAAAeDOPCwAAAADwZh4XAAAAAODNPC4AAAAAwJt5XAAAAACAN/O4AAAAAABv5nEBAAAAAN7M4wIAAAAAvJnHBQAAAAB4M48LAAAAAPBmHhcAAAAA4M08LgAAAADAm3lcAAAAAIA387gAAAAAAG/mcQEAAAAA3szjAgAAAAC8mccFAAAAAHgzjwsAAAAA8GYeFwAAAADgzTwuAAAAAMCbeVwAAAAAgDfzuAAAAAAAb2b5Qxnv5tnP8+ytnvykrZ/jz88LCgBnac5v7e3y9zw7b9TklXFbuTNq4B5xHbOfnRn7fvV7vXJ4YuzMs/W6eN7OG7OPp/X5qwPjQ9t0rMXjb7b6prYob2w0rq31jvFV9ndCWA+elu8lpB2eKFba3jjQA8atkxUA/pLm/NZWUKqUt85mm2YHZbxzxms7skhrb5ubXa8c/o7wLNKxoLzJxkf3uTfGh7bOu3h/WL57VxuUcd5GY1zpsv6r+9Ov7m/KuG3+a7sbWIxD2bqRtMPbylb2ZuBMNrDyNwe3D+bk7WgHqxnA39Cc38p4Z7WfJhUsEFb7M8rOdg9JeVPaW7e/MVud1d8pj60f2tiwniSbc3z97J0VlIPa+jRU/n+jbTl+8mfcU7Za40PbYCFz8Zi8WdlyRssvDyP7kzbp+DT62PXd8fkdxMpW2b79+W7WMGe8cbuFc+sHZ9Ox8CPt/yDpYMwHSzwhCi1XpW87+WBW2hbm4l/V/AF+neb8Xjc2ZbxzLszrTQEbvUds6VCZJUR766zXav+uti5aH3rlC9r6eXbeWe2Vmvykln+nyRubWeGU9taapP2t9Wlk/fqvycZDzTpVV7Za42O/dqvjZmVrHVMu3uwzWdv7k0q+Lyklret74/NbEJWtaRIUZJW017i8T7PyH2n/B9k/SG++yWIsLLzp5Mo012TxXB8IyhbAEzTn9+om0tY7o8OLlZFciw20LTbj7X6ipSvaTHvloszZd8UzJ/F601uf+uvX/872wl1RhJrKVmt8TKWSpW5XtlIOGwOUycbHAWVraHx+B1VlK1Oe8rkouRy3NeeH2v9BhI6ROnNI2YoHl/LKYNkC+BbaypbydrbeLgutMs475w4pW6ubL6F1JuxOZeuoy7OyPg2X/68s/V+MpW0MpPtB/L3m+MiuDeerPqtshUP76X5U35+0t7PzRkdnvoQ+aF7/I2OprmxN0fxTRVubytYPtf+DSB2Td2ylMzM3onHO23gwZm8yeR3KWO/mgwdwAeAUI/N7O6Csw9mL8TOV9QPU26/XbnIj1hRAbYMbsCZjb30aWb9AebuME2ndritbvfFR8ZLctkGXypJkQKjuT8qENq9ly/mtUtmq72+98fktNJWt5ZlJVu+eG/FX2v9B1oGxn+fIfxoev/22DsgbZ72NymfBDK90eoAOMz3A5xmZ39rOqfIz+rPvxEWwXlOGkxAPwMdhAJrlWegA8Qc2i4K2rS/L2a6lvLc+jaxfkP5ybUPb4tlsz8j0x4eL3XNr3beemQvjuXi+edsa+1MSDsUar40rQiO097f2+Hyc4hlWrHTaimXGOW90NId/rf2f53EBAAAA4BeoWJcJE9HlcQEAAADgi0nP3KWKlYksk5xzrPK4AAAAAABv5nEBAAAAAN7M4wIAAAAAvJnHBQAAAAB4M48LAAAAAPBmHhcAAAAA4M08LgAAAADAm3lcAAAAAIA387gAAAAAAG/mcQEAAAAA3sz6h5zodU84STnllH9veY+n5aP8u8t/ffz8uvz0z7Pt/xMeFwAAAADgzTwuAAAAAMCbeVwAAAAAgDfzuAAAAAAAb+ZxAQAAAADezOMCAAAAALyZxwUAAAAAeDOPCwAAAADwZh4XAAAAAODNPC4AAAAAwJt5XAAAAACAN7N/UEp7bax3bvbOKPECtZTPs6t+p4W2bstb5Kz26tD12lu35jxy3hb3b5ePtO+77w/wu1wd/8aVuc+keuI1Zp6dt3r0Hr35fRFlvBvK27bkebP6eB831udfX38uya9tOXas2fYfZVxRPs+zn52J6lHeJPuX9S4rT/e3vf7i/i4qS8aFlOvPeWs78hVja/azs16rs2MzvX7vH+eNyuaj1V7bdD4m/Wm1L3IX5v3q0rqTPlu+u94jIZkjZf9rc2T+fxx5YIqDOf9/bY81RNswyNYOVdrrA9cb57zVy/2VWj6Pl3fb9+X3B3gFp+dfqpwoI7zwKeOdswdf4tb6B+fvWZTxrqtAhfsaPfLdTr/W1udfX39Oyp+OF+W1TZW2YjwpkyhTyqQKuNJpubapAUEblypVU3gRMKICpL3NvhvGgk0UwpZ8k7ap8rHMheFEzL3rhfEVj1FtXfr9XL7o/4p+WJS9Zn21fkj6Nu6foMT9pLIldtCBBUEVWmYYYGeFL+sbLL9psXn6/gDHSN/8Zme8dfGc7pWH79iaVUbFlqHszT6mOf4b9Wfkypf45lusL+P1F/N3qH2t/umvl9ou96x+t17/8Pr86+vPLcpW2T97ubwvhfKKN0ZSLJYxGY+hurIVPftKO3vyFcqS1OZOv/au32XU3hbzz3ljIgVM6JNtTuXPUBnvrNnn9PJs8jlebdNBXeQhxgezOJmPKEuJZUsFzX9g0RNZ7l19g22V37HYPH1/gIOEhTJe4LS3kem+Vx6ob/bGZhYlpb218qZwWdmqLa7dNelA/dn8HWtfR9lquHmUcelGdYeyVdmUf3r9uUPZEiyXietLHEPhZcTFyrYS6m7I2lK28meef7crn6Asif/X6Nf+9UHJKl/Cdnk3uYvxF1vqVGrJW9u+9Neq1A0rW78xpscH82VlKxswzppCOx5Cda7rlV99ME/fH+AwPSvyNSuzeOajpnTcMP6rVuMTa5JURzF/j7TvSJ8lm+vYmbQaKFv9MZOe5VNFedNylNe3GA/Sa9uyNpWtKbiyZUXlnGXrfmWrXmeuZCnBzZkrk9sc3uaC8tbN23X/sbKV+T8vm+6OL/BqMVPWLEq98qsP5un7A5xDOhNypHys/qHvXh7/SlyEp2m6rGzV5+9FZfRon51YW4fX519ff26wbClti/NAh1xu6/ObI7fXCTdi8dKwtE16mejK9wduxNr38raF823lmbbqAffKWD3kRrx9ft7OgcGsTHJAsPAxT5PvmelV9D1tnTfD14dfgiQHFJMB2SsfaN9X3B/gMxQHgpczSOsY7ZUH2m4sZwYUhKtuxJYictqN2J+/Y+1ruFlder02rm51OOFGHFufe/3/A9x0Zktl/S9t4vtmv7jUEzd7aZk8ekC+3COUt86JP/JoyzcJB9zLc1W9fh26fkDZ2n7Zu83F+g8A4jNaeZ3Dyta0zs/sGMTdP3K5Rixs/4CpMrZj4tb1xUDvpnhX/Vlq5fqKGT8xQ7bKB9v3/P0BPkX60/XZZZtHt3zyzfldHLB36eZzZf5F1F5ipNAQ5aZwcn4PtG+kf9LQAbIlMe6nco1t909rff719eeS/HHohe2aJeSAM/XQD3OqbCUhGApF4EDoh+oYk5WJrnwfDv1Q+078olaMu9XNmly3KmRZKIi8XAiH0Q/9sFimI/nL9etRHhcAAAAA4M08LgAAAADAm3lcAAAAAIA387gAAAAAAG/mcQEAAAAA3szjAgAAAAC8mccFAAAAAHgzjwsAAAAA8Gb2D0ppr431ztVzcqmlfJ6PpjYIpEHfOmltCpaotEvwMysF/GuUj7Tv2v37/XOt/QDX6I3Pa/O7Pz+mafJKm+UecxFhu40K87cTFPTbSQKjzmWA1l750HMQA7peX7+f5NL6LQQVjcdPNWhonkg5Wb9tkWh5OKhpnoRZDKIajQHbke/DQU33/tmjxG9BhK3eAo5u6ZDi/rTaF0FMiwTVad1Jny3f7Qc1Lftf17K4PIM8MEeSak7aHmvIElF2zZQ+Ke31getDlvZ61vZeebd9F+/f7Z+L7Qe4xMD4vDK/R+afMtZbo/c5cIAQWTtNd/NrCkNIJ1SmYhku7xL63Wgh/cnV9ftbuCVdjyrTU+XjKUv9FPL9Rd/XZe6/o+l6durpbNSgfGW6HVPkf+z1a/N6YfzkiaWT70ups5b/E5OmLwaIan21fkj6Nu6foMR90RgfH8xiBx1Illqm2biW3LWae7BXflNuMCl3Wqt/7m4/wBF643Nsfg/kLlwoxrsy3nbXi/H6C2VLxZa1muWrUb82mWUuV1Y65Z36e+lmxtLRtPtny4coPLur6/fXcFNuRGl9DuXyurwq+6IifDIRtfjsKu3syfcXiah3Gcu8ido6b0ykgAl9sq0J+TNUxjtrilyJhxJRf/9YHh/M4mQ9oiwklh0VNP+BRVVkuXf7DbFSfoeyJdTf7Z872w9wkN74HJvfg8qQNP+09c5GCovo5ujVrzb3Rb64GptZhJT21h6RXyUWt3yj7JcPyN9bM08n0l42oXijG1G2fvFl7w5lS7C8Jq4vsV+CmypxYyuh7oasLWWr9/LTlU9KEF1JGl3r1/71QcmyrmzHKu8mdzG+YkudSi15a9uX/lqVumFl6zeSq48P5jsmazxgwsJ7QtlQnet65VcfTKX+kf65pf0AJ7hH2RqgMj/WsR+7cow5ee5KhfMz++YpJ5I+9DKjTGoZy10QvfLBe1xTtlrPt2x/c6P/D5Wt9Cxcmey5aTnK61sTLU83KVtTcMXLiso5y9b9yla9zlzJUoKxIVcmt/mzKZrKWzdv1/3Hyla5+Fwz3R13o6nFTFlboHvlVx9Mq/7j/YMbEf6O3vi8Y3635odazrCkMrU3nybJYn51LmlvZ+eNTt02e3/0ys/IfKL8yH0Ky9bd6/dD3GDZUtoW54EOudy2MRG5vU64EYsxtLRNGltd+f7AjVj7Xt62cL6tPNNWPeBeGYuH3Ijfv5ceGMzKJAcECx/zNPmeGV1F39PWeTN8fXiTTQ4oJgOyVz7Qvkv3H+uffvsBPkRvfF6a3yPzbz2wulqj5EPBtfUjOYC/HHCeszdlJ56jGqh/PZi+bhbL+azkzbtVPiD/Xs9n3IhFPfnmNfR8f4Cbzmwp45LxI23i+2ZfKtvSy8rRA/LSHLHOiT+SaMs3CQfcy3NVvX4dun5A2dp+mZy9DEk/AIjPaOV1Ditb0zr/8zOcXzXGY2H7BzSVsaKJekc3D6Bu/u7qz1Ir11fcBMli2CofbN/p+4/0z1D7AT5Hb/6ent+D8yM5xC7Ogcb6ofKf3ucWtPSn37Nzwnfq9ecu/nCmMn1bb5X36jdOWH+iDaZX3u2fhXidy59h//l+L2Prd4U49MJ2zXL+z5l66Ic5VbaSEAyFInAg9ENzDymVia58Hw79UPvOKrs45lY3a3LdOl+yUBB5uRAOox/6YbGsR/Ib/VVj/HEBAAAAAN7M4wIAAAAAvJnHBQAAAAB4M48LAAAAAPBmHhcAAAAA4M08LgAAAADAm3lcAAAAAIA387gAAAAAAG9m/6CU9tpY71w94J1ayuf5aGqDgG4GJewRBUSc02jVI+Uj7WvRvz4PapclyhWCFv5aYEH4bXrz99r87s3P5R7aLPeYiwjbbVSYf1LQyJu4tj6d7/8QsPFC6qI/eb4Pj90r67cQVDQeP9WgoXki5WR82CLR8nBQ0zwJsxhENZpLtiPfh4Oa7v2zj9FtP7N6Czi6pUOK+9NqXwQxLRJUC+N/7bPlu/2gpmX/6zMptT6HPDBHkmpO2h5ryBJRdk15MSnt9YHrk3QdQtb2Xnm3fQfaIS9k7XQleeqB47m4AC7Qm78X5/fI/FPGemv0vgYcIMyXKD3K3fPn4vp0tf+3JMRf+ny/hlvS9YR0T3n6njTdS5o6qVjfdZn772i6np16Ohs1KF+ZbscU+R97/dq8Xhg/eWLp5PtS6qnl/8Sk6JmBoqiv1g9J38b9s6YH+4IxGxgfzGIHHUhkWuaBupY8tpcI9lxuxLFBWVW2dPq5dR8p7xPAp+jN37H5PZibb6rkDu2uF+P1F8pWnAqoavmq199dn5Z8iLvlTmpLvf5e/xrnvInvIVomztd/df3+Gm7KjZi3fy+X96VV2RetnScTUefPr6Uc9+T7i0TUu4xl3kRtnTcmUsCEPtnmWP4MlfHOmiJX4qFE1N8/lscHszhZjyhLyZujWnKLnVQ4lntXzfyt8g8pW2EAumDmdtbblpvjNwYHvIje/B2b3wcSIefzT1vv7HllYi1f3ReFm95myXuV9tYekL+7PqnEIpdvpL36e/275emLLGtlIuDz9V9ev7+FO5QtwfKauL7EfgluqsSNrYS6G7K2lK2ectyVT0oQXUkaXevX/vVhTFrBCrvKu8ldjK/YUqdSS97a9qW/VqVuWNm6uqf/DeOD+Y7JmidzPZSVPLpv87pe+aeULWWyyWurE6tnlQO4mz/bjCvzb537sSvHmJPnrpak1PvmKSfCPvoy11yflEktZwddFH1lq9zAjqwTKFvjz3aeI5d3VN60HOX1rYmWp5uUrXgMVKxCRy1b9ytb9TpzJUsJbs5cmdzG9qZoKm/dvF33Hytbc+EWuGadOe5GVIuZsrZA98pveTCjymj1PgoXIvw5vfl7x/xuzT+1nGFJZbpwTilZzK8dSZCJ69Tezs4bnbp1jilb7f69rmx9/vl+BTdYtpS2xXmg42dotbdz5PY64UYsnu/SNum5d+X7Azdi7Xt528L5tvJMW/WAe2UsHnIjfv+Lw4HBrExyQLDwMU+T77kBVPQ9bZ03w9eHN9n6AfRe+UD7BuRvXR/ul92/0o8/ucjBb9Obv5fm98j8Ww+srtYo+VBwbf4lB/CXA85z9qbsxHNUY/VPU2N9Wg4Lb26j5WzVofWv07+5GzEcwB53I97zfH+Am85sKeOS8SNt4vtmXyrbkjJ79IC8NEfCURRbvLC05ZuEA+6SG7rdr0PXDyhb2y+Ts5ch6QcA8RmtvM5hZWta539+hvOrxngsbO+nr+HNtR22QDfOROymflf9WWrl+oqbIDFDtsoH29eSv399/tNgeeHHhQhP0Zu/p+f3wPwL39OdM1uN9UOV8ytfvOOffs/OCd85vz7lLsZwpiu3RjXqb/TvFvohkuFw/9zyfL+XsfW7Qhx6YbtG7QpuLfTDnCpbSQgGQREeDv3QmCOSMtGV78OhH2rfWWWPn80m++pmTa5b50sWCiIvF8Jh9EM/LJb1SH6jv2qMPy4AAAAAwJt5XAAAAACAN/O4AAAAAABv5nEBAAAAAN7M4wIAAAAAvJnHBQAAAAB4M48LAAAAAPBmHhcAAAAA4M3sH5TSXhsbEilXAt6ppXyej6Y2COhmUMIeUUDEWYrO3i4fad+1+6tQvxTUbi0fCHoK8EmSwJ9zmoXh0+Pz6vrRuv76/O7Jd71/mvUXQSOPpfQyrgz6mN7jt9efS89XCCoar8/VoKHNoNW2SLQ8HNQ0T8IsBlGN5qjtyHc1qGlLvpH2Vcr1FsA7C2KaB6Mduv/PI3f8SFLNSdtjkdCXiLJxVnt94PokXYeQtb1X3m3fxfuHyL9R+gYhPcRQOiGAT7GmnRHKPj4+b1g/hq4/m/u0U//l/unJfzGNV57aREpP84r155Z0PSHdU94/abqXNN9e0X+6zP13NF3PTj2djRqUr0y3I6V7atPKVdprX7g2lm9NzzUVMtfucylX6vczPpjFrPEHFodycl9LHttbLM7lRrzv/qKyVShnX5VOAF5ML93J2Phs5RbM0+UYb6PkymPrR73+4fXnZO7TXv1X+6cr/9B6OpC7dUFSvl6x/tyUG1F6vqFc3pfWl2nR4nIyEXU+PqSk1KPyXU5E3ZKv175BXWAbg6M6xrsQ/vOIsnVEWUosW2rJLXZM887vXTU1tsrvULaq9avNnF8OPr0kGQ2512xhhgX4MM05OzI+28qETRL1Lsl7W8pWIctBZaWy6dymbCX1X++fZv25K0h0Aw0qW+Lm95L15w5lq+KZaOdcDC8TyTERJdTdkLWpTBSJrcuk1U35pATRlaTRNWrydds39ExiS50SLHkoW/WOOKpsZQPGWXMsK3l03+Z1vfKrylav/mnakubmb1Lp5LZvHljwjbTm7KXx2bdSX10/7lG2LtR/cf4ebv8Ft6JodX/L+nNB2UrPKpbJnpuWo7y+NdHydJOyNYWjKlsi5kyGM5atr1K2tC2UyXyMomxtHSH4Xy8dsjzuRlTGNg/W98pb7bvj/gnZhCkG0k3uTIBhGhv8tfEpnTnJ67+2fgxff1rZatd/df4eb//ZYxaqcCHeIf/XcINlS2lbnGc67lbV3q4WxpNuxEIpXtomKctd+T7gRtzkGHEjdl+2hGMMmbzd/vltDgxmZZIDgpJm2jNzq+h72jpvhq8PlqL6Ac9e+UD7Lt0/O0C/HMCcizMf9QOrAB+nsSiOjc+Wmyw7cKzCr3e3OXJ1/Ri6fjrtRuzVf7V/evUbV/7AprRKDLgRK0rca9afm85sqax/JcVkV1oXl3jiJs+V8eMH5Ms9Si2u3vJHLG35JuGAvD7sOWrJN3JAPvXkBLf19mvEyg8A9OD9X0Dc0N5PX4NlR/5Z8YquLwZ6P5Pgqj9LrVwv/bR1ThfyZvlg+07ff5o212E9tEVZ/gUDAHXpVL4AAAXrSURBVP4TpNAA6WY+Mj4b8zu7fnbZ5jRdXD8611+a30PyXe2fo/VLlsJ2/eEetQ3qt9efsedbIQ4tsF2znK91ph76YU6VrSQEQ6HIHAj9UNtDJlmp6sp3d+gHUb5e6IfF8xPd32iVybYqU2loC2PG++eHeVwAAAAAgDfzuAAAAAAAb+ZxAQAAAADezOMCAAAAALyZxwUAAAAAeDOPCwAAAADwZh4XAAAAAODNPC4AAAAAwJvZPyilvTY2JCoVAg5KQRHT74WI0VvuqYNRfnv3376njXfrfTopQs7UX+da+wC+gTgwYcgRt5blQQvvD3qplvk3z0dTo/Svvz6/e/Jd759m/UVgymPRv/vr8+ef7z0sAS+r8vXKBYSgnXFQzmrQ0CRoah4U1mbZGA4ENY33reS5x0FUozlqO/LdHdRU3Fd7QU3Lcm2iCPKtYLRD9/955I6Xla12LqkkXY2QVf3IxKgtlspYb43esq2f4mS6h9vaB/AUyoipQKapTN9ye6qMfN5pe6z+0evP5vzr1H+5f3ryX8w121ufP/58byGsq0bX+qJXXiftD1Wml8ojt2eprYr+03nu2+Ppenbq6WzUoHxluh5T5H/s0UoEPZKux6hYvhChvxjjzlTvQyLqClKy03xw36psKePtHW9jNyVg/c7FCkCml+4kH89yEttWbr70zXZ2xlu3L57FQioqF63ciyPXT6dzI/bqv9o/XfmHlK2B3IgLkvLVl//pMRolPhb6olfeQlRWxNyIcgLwUJ6nYIvqOpGIWmxbZRz35PtEIurh9g0+j20MVuYoylZtcLU6d3k4p0yBtftr6501uyvviJn0aPt6XGkfwFM0ElGHRdwFN5yz3oq5+drKhE0S9S7Je1vKViHLQWWlsuncpmwl9V/vn2b9uStIXN8GlS1xfR6R/zmUcbvMgvy98qH613EheCYSV6I4R8LLhIvdaEqouzEWm8pEkdi6TMrclE9QtsT/a1CTr9u+oT01ttQpwZKHslUduFWrjjKHs42P3H8dbLEp2JgTC8ZVZetq+wCeoqVsKZNtPvbAwld5244YVpauXn9yfo8oQ+f750T7L7gVxfX5ovyfRrK8popK70xav0/Ss4plsuem5SivT9tN6blF2ZrCURWj5LFxxrL1VcqWtoUymY9RlK0CVXUhKmMTv+4pWspWNshOPZwLytYt7QN4isYGX8ylQ/NEOnOS1y+c3zi0EQxef1rZatd/rX/OtH9s0y+R1+er8v8pI56TC5YtpW1xnum4W1V7u1oYT7oRC6V4eSaSstyV7wNuxE2OETdi92VLOMaQydvtn99GfmjNB1Q5a2HsyAHMATN49f7rgbvVFCwfKjxff+v60fYBfDGNRTGM5/qB6kDLTZYdOFbh17vbHFEmqU96s23O36Hrp9NuxF79V/unV79x4UzQVm6cYJUYWN8qisiY/F/Ch5Wt9fMsntmKn0n860DnTeImz5Xx4wfkyz1ELa7e8kcsbfkm4YC8PuyBack3ckA+PRMX3NbbrxErPwDQg/d/AXFDez99bXSA9NPTeRY6SjcX6+79le6c2bpYf+364fYBfCdSaIB0M89/2i5tZvX5lV8/u2xzmoJluO0CatXfvv7S/B6S72r/HK1fshS26w/3qG1QI/I/T/wc5UPUJ9yIcWiBbUyEl/fZmXrohzlVtpIQDIUicyD0Q2MPkZSqrnx3h34Q5euFflg8P9H9jVaZbKsylYa2MGa8f36YxwUAAAAAeDOPCwAAAADwZh4XAAAAAODNPC4AAAAAwJt5XAAAAACAN/O4AAAAAABv5nEBAAAAAN7M4wL8OcZZry+kwgAAAAA4QPjDZkHH4iBqa+6jPFiglIQ1D3qmkwB7UUDSWY6+rDtB95Sx3rlwvZzSp12+RbK9OVXF2l/fEIAtj+T9Tego6J0ctBEAAOB1LH+IyofyNksb0MpFGMricP1rep3wOWRZb2ddb6bDyWXU9lj5NG0pFj6RBuANqQVqOS9vIUlEqrz5YqUQAADgLv4BTTpqnJ6TFy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data:image/png;base64,iVBORw0KGgoAAAANSUhEUgAAAlsAAACqCAYAAACalIrkAAAgAElEQVR4nO2d2bXjIAxAXQ+tUAmFUAh1uDjmAy8sYvGS58RzP+6ZlyHGArPIEpGmaZo8AAAAAHyMxwUAAAAAeDOPCwAAAADwZh4XAAAAAODNPC4AAAAAwJt5XAAAAACAN/O4AAAAAABv5nEB/hzjrNfKeGf147IAAADA6wl/2Hn28zz7eXbeqMkr45bPs3dG+Unb7fM8z352xquiMuW1ja6zxmvjvNVrufbW7fexRnWuL5UhZax3Llzviuv75UEG45W2lfJzrP21txUAAABg8tP2h6h8KG+dTZQqbYMyJlUWyqI6lPLG7QqIcc5braIylygnyqQKmDJpeSGjtsfKp8lPi0WrqPsGPlEnAAAA/DzLH5tbTQUrl9V+tQLFF1SVrRNuuVw5kT7HylNx7+ye/fI5tc5t7RyVWXmTWN6cd1H/BGXReLdZ/6zXreud2cqNi6yIubzZM6iiTWY5TNu21ueM8trYIOcio1msgWb9/6WsplgDAADAMMsfygTFQRnvnAuuNkGBqipbR91yy/1SV6T21jnv3Oyds95a07aqrTIPlsdytix0NYLypzeZlLaJIhRcidZrtcsT94lxuXyLS3OVVVD8jsmpvFLxtYJbU9vgYrU6fFfp7Rrjgut3r0OF823PD1IAAIBfZv0jPsukg2JgSgXqFmVLGW+lTVyZzLKVWlaeVrbSM2dBIdQqlrfh9hxQpszisjVuPROndmVsuF9j+WRlq/acCmVQahMAAAAcZf1DeTtbbxdriDLOO1ceMs+VlG0zlhQbAWVssKoIZYUClCkGhaVGcBP2yq+5EeO6lVemtGxdUbbC30Hp1dZ5Y464ZrW3s/NGN868CX0ag7IFAADwEfYPxrlgrZmmsCkLv66rKltT6TYLbrK1PJxXah2AD5+z8qQ+k3zW1hXKVbN82s+BSYpFj+SA/xTciLEy1DvQ33QjLt+31m6//nTugKKjjHfObi5AtZzfOqZs4UYEAAD4APsHbePD2IulZN1489APEbnrLzlgrSPLTufa8gC6HPohCUlxsDxYv7S3sx13zy0YZ72N5JsjN2IcKsPqtL92OeoH5Pc+Wvtcpf0/QBKuYwm7MW916Ci8h9z/xjlvdOQqzdykAAAAcIrHBfhTCGja6psz59gAAACgw+MCwBdgooP1w6EmAAAAYITHBQAAAAB4M48LAAAAAPBmHhcAAAAA4M08LgAAAADAm3lcAAAAAIA387gAAAAAAG9m/SMLeinkFMwDYrosUXQSPmCe/TxnEeD/CG3lgKbfwrfKp5T22tiQCFyUL84NKT9btVw/z2Wqp5Hy97DMJ8JoAABA8R9LjkMpUfOa6iZ8VoLSECKz71HRQ8T0/ylQ5ivS21RS+iTpipRaPjeu0/ZY+esI6ZielwMAAB4m/Y8tv5+w4abK1iQkV86VrYOJjJd8frvlJI/ynqWSWVLzbDKJKXJ2OYI1Lk0npI/U32IkHVFVvtUKYpf7W6+X3JSJjCq2LJWWxYBaLJQXlL5G/kRxrCyfCwW9SATeLu+Tp3NyafLzbv8or5N0S8bbJGp+PZ3S0PhRmeVP58pWR34AAHgr8YeQeFgtfydJkqdM2ZIsG5Jl61AKGBUlQV7zGO6fQ+6++P61/Ig1F5ZL8v3libNH628xYtkS5YvyIob8jkHOOJm2sVk+R6W9tflm/UfK1mIBjeURlalImeiV9wj9prd7Km0TN12vf0JfZonSo/yTvUTh7fGjvU1ySS6KXSRfT34AAHgt0QdtC0tEmmQ6sgrM2cY1Tb5Mdix9p4EyqWXCRcqWtDFXlIKWslV1ax2ov8UlZWu9v7Z+Xp7DJnPFcnZJqarRa7cyQbHI/v/TylZ6Zmz2LlZuuv3TcelVrGyxzM3xI/VZ0b6G/AAA8Gb2D9oKm1W0AcVKgtI2bBZJZaUbcZzFyhApZ8nm9r8rW395/qfRbmWCQl66L0tLZOlGbJcfQqlgAdz6pNc/urDUFv3/cWWrJT8AALyY9Q9pM1KJ8pArCcq4RBm7pGwp452zmxtRLee3CjfiZsk450ZsHdgerb9FXIcy1rvZFhv8OWVrdVv1lJNPuRHDeSNrKsrw0oa4PLeMdssH+ja2lCrBEtvqn/wHHWo5Y7W5aQfciPXx03cj9uQHAIDXEv5wkesvbDixS9B5Y6LQD9sGEhSS9XMa+uH4rxBjN6WzxmvjsnrKA+zJZtdwI8V1rz8AKA+rt+ofbIPODlDHslfli8qs3mRzRm1yh00+P+DtBCuTPq1siZbN9VmP/ABgWs+byT9SGClvYZz1Nml/7obr9U96QH12qSV15IB8c/xIB+SjPuzLDwAAL+VxAU6jKxasX6kfAAAA/gseF+AQphv64LvrBwAAgP+OxwUAAAAAeDOPCwAAAADwZh4XAAAAAODNPC4AAAAAwJt5XAAAAACAN/O4AAAAAABv5nEBAAAAAN7M4wIAAAAAvJnHBQAAAAB4M48LAAAAAPBmHhcAAAAA4M08LgAAAADAm3lcAAAAAIA387gAAAAAAG/mcQEAAAAA3szjAgAAAAC8mccFAAAAAHgzjwsAAAAA8GYeFwAAAADgzTwuAAAAAMCbeVwAAAAAgDfzuAAAAAAAb2b5Qxnv5tnP8+ytnvykrZ/jz88LCgBnac5v7e3y9zw7b9TklXFbuTNq4B5xHbOfnRn7fvV7vXJ4YuzMs/W6eN7OG7OPp/X5qwPjQ9t0rMXjb7b6prYob2w0rq31jvFV9ndCWA+elu8lpB2eKFba3jjQA8atkxUA/pLm/NZWUKqUt85mm2YHZbxzxms7skhrb5ubXa8c/o7wLNKxoLzJxkf3uTfGh7bOu3h/WL57VxuUcd5GY1zpsv6r+9Ov7m/KuG3+a7sbWIxD2bqRtMPbylb2ZuBMNrDyNwe3D+bk7WgHqxnA39Cc38p4Z7WfJhUsEFb7M8rOdg9JeVPaW7e/MVud1d8pj60f2tiwniSbc3z97J0VlIPa+jRU/n+jbTl+8mfcU7Za40PbYCFz8Zi8WdlyRssvDyP7kzbp+DT62PXd8fkdxMpW2b79+W7WMGe8cbuFc+sHZ9Ox8CPt/yDpYMwHSzwhCi1XpW87+WBW2hbm4l/V/AF+neb8Xjc2ZbxzLszrTQEbvUds6VCZJUR766zXav+uti5aH3rlC9r6eXbeWe2Vmvykln+nyRubWeGU9taapP2t9Wlk/fqvycZDzTpVV7Za42O/dqvjZmVrHVMu3uwzWdv7k0q+Lyklret74/NbEJWtaRIUZJW017i8T7PyH2n/B9k/SG++yWIsLLzp5Mo012TxXB8IyhbAEzTn9+om0tY7o8OLlZFciw20LTbj7X6ipSvaTHvloszZd8UzJ/F601uf+uvX/872wl1RhJrKVmt8TKWSpW5XtlIOGwOUycbHAWVraHx+B1VlK1Oe8rkouRy3NeeH2v9BhI6ROnNI2YoHl/LKYNkC+BbaypbydrbeLgutMs475w4pW6ubL6F1JuxOZeuoy7OyPg2X/68s/V+MpW0MpPtB/L3m+MiuDeerPqtshUP76X5U35+0t7PzRkdnvoQ+aF7/I2OprmxN0fxTRVubytYPtf+DSB2Td2ylMzM3onHO23gwZm8yeR3KWO/mgwdwAeAUI/N7O6Csw9mL8TOV9QPU26/XbnIj1hRAbYMbsCZjb30aWb9AebuME2ndritbvfFR8ZLctkGXypJkQKjuT8qENq9ly/mtUtmq72+98fktNJWt5ZlJVu+eG/FX2v9B1oGxn+fIfxoev/22DsgbZ72NymfBDK90eoAOMz3A5xmZ39rOqfIz+rPvxEWwXlOGkxAPwMdhAJrlWegA8Qc2i4K2rS/L2a6lvLc+jaxfkP5ybUPb4tlsz8j0x4eL3XNr3beemQvjuXi+edsa+1MSDsUar40rQiO097f2+Hyc4hlWrHTaimXGOW90NId/rf2f53EBAAAA4BeoWJcJE9HlcQEAAADgi0nP3KWKlYksk5xzrPK4AAAAAABv5nEBAAAAAN7M4wIAAAAAvJnHBQAAAAB4M48LAAAAAPBmHhcAAAAA4M08LgAAAADAm3lcAAAAAIA387gAAAAAAG/mcQEAAAAA3sz6h5zodU84STnllH9veY+n5aP8u8t/ffz8uvz0z7Pt/xMeFwAAAADgzTwuAAAAAMCbeVwAAAAAgDfzuAAAAAAAb+ZxAQAAAADezOMCAAAAALyZxwUAAAAAeDOPCwAAAADwZh4XAAAAAODNPC4AAAAAwJt5XAAAAACAN7N/UEp7bax3bvbOKPECtZTPs6t+p4W2bstb5Kz26tD12lu35jxy3hb3b5ePtO+77w/wu1wd/8aVuc+keuI1Zp6dt3r0Hr35fRFlvBvK27bkebP6eB831udfX38uya9tOXas2fYfZVxRPs+zn52J6lHeJPuX9S4rT/e3vf7i/i4qS8aFlOvPeWs78hVja/azs16rs2MzvX7vH+eNyuaj1V7bdD4m/Wm1L3IX5v3q0rqTPlu+u94jIZkjZf9rc2T+fxx5YIqDOf9/bY81RNswyNYOVdrrA9cb57zVy/2VWj6Pl3fb9+X3B3gFp+dfqpwoI7zwKeOdswdf4tb6B+fvWZTxrqtAhfsaPfLdTr/W1udfX39Oyp+OF+W1TZW2YjwpkyhTyqQKuNJpubapAUEblypVU3gRMKICpL3NvhvGgk0UwpZ8k7ap8rHMheFEzL3rhfEVj1FtXfr9XL7o/4p+WJS9Zn21fkj6Nu6foMT9pLIldtCBBUEVWmYYYGeFL+sbLL9psXn6/gDHSN/8Zme8dfGc7pWH79iaVUbFlqHszT6mOf4b9Wfkypf45lusL+P1F/N3qH2t/umvl9ou96x+t17/8Pr86+vPLcpW2T97ubwvhfKKN0ZSLJYxGY+hurIVPftKO3vyFcqS1OZOv/au32XU3hbzz3ljIgVM6JNtTuXPUBnvrNnn9PJs8jlebdNBXeQhxgezOJmPKEuJZUsFzX9g0RNZ7l19g22V37HYPH1/gIOEhTJe4LS3kem+Vx6ob/bGZhYlpb218qZwWdmqLa7dNelA/dn8HWtfR9lquHmUcelGdYeyVdmUf3r9uUPZEiyXietLHEPhZcTFyrYS6m7I2lK28meef7crn6Asif/X6Nf+9UHJKl/Cdnk3uYvxF1vqVGrJW9u+9Neq1A0rW78xpscH82VlKxswzppCOx5Cda7rlV99ME/fH+AwPSvyNSuzeOajpnTcMP6rVuMTa5JURzF/j7TvSJ8lm+vYmbQaKFv9MZOe5VNFedNylNe3GA/Sa9uyNpWtKbiyZUXlnGXrfmWrXmeuZCnBzZkrk9sc3uaC8tbN23X/sbKV+T8vm+6OL/BqMVPWLEq98qsP5un7A5xDOhNypHys/qHvXh7/SlyEp2m6rGzV5+9FZfRon51YW4fX519ff26wbClti/NAh1xu6/ObI7fXCTdi8dKwtE16mejK9wduxNr38raF823lmbbqAffKWD3kRrx9ft7OgcGsTHJAsPAxT5PvmelV9D1tnTfD14dfgiQHFJMB2SsfaN9X3B/gMxQHgpczSOsY7ZUH2m4sZwYUhKtuxJYictqN2J+/Y+1ruFlder02rm51OOFGHFufe/3/A9x0Zktl/S9t4vtmv7jUEzd7aZk8ekC+3COUt86JP/JoyzcJB9zLc1W9fh26fkDZ2n7Zu83F+g8A4jNaeZ3Dyta0zs/sGMTdP3K5Rixs/4CpMrZj4tb1xUDvpnhX/Vlq5fqKGT8xQ7bKB9v3/P0BPkX60/XZZZtHt3zyzfldHLB36eZzZf5F1F5ipNAQ5aZwcn4PtG+kf9LQAbIlMe6nco1t909rff719eeS/HHohe2aJeSAM/XQD3OqbCUhGApF4EDoh+oYk5WJrnwfDv1Q+078olaMu9XNmly3KmRZKIi8XAiH0Q/9sFimI/nL9etRHhcAAAAA4M08LgAAAADAm3lcAAAAAIA387gAAAAAAG/mcQEAAAAA3szjAgAAAAC8mccFAAAAAHgzjwsAAAAA8Gb2D0ppr431ztVzcqmlfJ6PpjYIpEHfOmltCpaotEvwMysF/GuUj7Tv2v37/XOt/QDX6I3Pa/O7Pz+mafJKm+UecxFhu40K87cTFPTbSQKjzmWA1l750HMQA7peX7+f5NL6LQQVjcdPNWhonkg5Wb9tkWh5OKhpnoRZDKIajQHbke/DQU33/tmjxG9BhK3eAo5u6ZDi/rTaF0FMiwTVad1Jny3f7Qc1Lftf17K4PIM8MEeSak7aHmvIElF2zZQ+Ke31getDlvZ61vZeebd9F+/f7Z+L7Qe4xMD4vDK/R+afMtZbo/c5cIAQWTtNd/NrCkNIJ1SmYhku7xL63Wgh/cnV9ftbuCVdjyrTU+XjKUv9FPL9Rd/XZe6/o+l6durpbNSgfGW6HVPkf+z1a/N6YfzkiaWT70ups5b/E5OmLwaIan21fkj6Nu6foMR90RgfH8xiBx1Illqm2biW3LWae7BXflNuMCl3Wqt/7m4/wBF643Nsfg/kLlwoxrsy3nbXi/H6C2VLxZa1muWrUb82mWUuV1Y65Z36e+lmxtLRtPtny4coPLur6/fXcFNuRGl9DuXyurwq+6IifDIRtfjsKu3syfcXiah3Gcu8ido6b0ykgAl9sq0J+TNUxjtrilyJhxJRf/9YHh/M4mQ9oiwklh0VNP+BRVVkuXf7DbFSfoeyJdTf7Z872w9wkN74HJvfg8qQNP+09c5GCovo5ujVrzb3Rb64GptZhJT21h6RXyUWt3yj7JcPyN9bM08n0l42oXijG1G2fvFl7w5lS7C8Jq4vsV+CmypxYyuh7oasLWWr9/LTlU9KEF1JGl3r1/71QcmyrmzHKu8mdzG+YkudSi15a9uX/lqVumFl6zeSq48P5jsmazxgwsJ7QtlQnet65VcfTKX+kf65pf0AJ7hH2RqgMj/WsR+7cow5ee5KhfMz++YpJ5I+9DKjTGoZy10QvfLBe1xTtlrPt2x/c6P/D5Wt9Cxcmey5aTnK61sTLU83KVtTcMXLiso5y9b9yla9zlzJUoKxIVcmt/mzKZrKWzdv1/3Hyla5+Fwz3R13o6nFTFlboHvlVx9Mq/7j/YMbEf6O3vi8Y3635odazrCkMrU3nybJYn51LmlvZ+eNTt02e3/0ys/IfKL8yH0Ky9bd6/dD3GDZUtoW54EOudy2MRG5vU64EYsxtLRNGltd+f7AjVj7Xt62cL6tPNNWPeBeGYuH3Ijfv5ceGMzKJAcECx/zNPmeGV1F39PWeTN8fXiTTQ4oJgOyVz7Qvkv3H+uffvsBPkRvfF6a3yPzbz2wulqj5EPBtfUjOYC/HHCeszdlJ56jGqh/PZi+bhbL+azkzbtVPiD/Xs9n3IhFPfnmNfR8f4Cbzmwp45LxI23i+2ZfKtvSy8rRA/LSHLHOiT+SaMs3CQfcy3NVvX4dun5A2dp+mZy9DEk/AIjPaOV1Ditb0zr/8zOcXzXGY2H7BzSVsaKJekc3D6Bu/u7qz1Ir11fcBMli2CofbN/p+4/0z1D7AT5Hb/6ent+D8yM5xC7Ogcb6ofKf3ucWtPSn37Nzwnfq9ecu/nCmMn1bb5X36jdOWH+iDaZX3u2fhXidy59h//l+L2Prd4U49MJ2zXL+z5l66Ic5VbaSEAyFInAg9ENzDymVia58Hw79UPvOKrs45lY3a3LdOl+yUBB5uRAOox/6YbGsR/Ib/VVj/HEBAAAAAN7M4wIAAAAAvJnHBQAAAAB4M48LAAAAAPBmHhcAAAAA4M08LgAAAADAm3lcAAAAAIA387gAAAAAAG9m/6CU9tpY71w94J1ayuf5aGqDgG4GJewRBUSc02jVI+Uj7WvRvz4PapclyhWCFv5aYEH4bXrz99r87s3P5R7aLPeYiwjbbVSYf1LQyJu4tj6d7/8QsPFC6qI/eb4Pj90r67cQVDQeP9WgoXki5WR82CLR8nBQ0zwJsxhENZpLtiPfh4Oa7v2zj9FtP7N6Czi6pUOK+9NqXwQxLRJUC+N/7bPlu/2gpmX/6zMptT6HPDBHkmpO2h5ryBJRdk15MSnt9YHrk3QdQtb2Xnm3fQfaIS9k7XQleeqB47m4AC7Qm78X5/fI/FPGemv0vgYcIMyXKD3K3fPn4vp0tf+3JMRf+ny/hlvS9YR0T3n6njTdS5o6qVjfdZn772i6np16Ohs1KF+ZbscU+R97/dq8Xhg/eWLp5PtS6qnl/8Sk6JmBoqiv1g9J38b9s6YH+4IxGxgfzGIHHUhkWuaBupY8tpcI9lxuxLFBWVW2dPq5dR8p7xPAp+jN37H5PZibb6rkDu2uF+P1F8pWnAqoavmq199dn5Z8iLvlTmpLvf5e/xrnvInvIVomztd/df3+Gm7KjZi3fy+X96VV2RetnScTUefPr6Uc9+T7i0TUu4xl3kRtnTcmUsCEPtnmWP4MlfHOmiJX4qFE1N8/lscHszhZjyhLyZujWnKLnVQ4lntXzfyt8g8pW2EAumDmdtbblpvjNwYHvIje/B2b3wcSIefzT1vv7HllYi1f3ReFm95myXuV9tYekL+7PqnEIpdvpL36e/275emLLGtlIuDz9V9ev7+FO5QtwfKauL7EfgluqsSNrYS6G7K2lK2ectyVT0oQXUkaXevX/vVhTFrBCrvKu8ldjK/YUqdSS97a9qW/VqVuWNm6uqf/DeOD+Y7JmidzPZSVPLpv87pe+aeULWWyyWurE6tnlQO4mz/bjCvzb537sSvHmJPnrpak1PvmKSfCPvoy11yflEktZwddFH1lq9zAjqwTKFvjz3aeI5d3VN60HOX1rYmWp5uUrXgMVKxCRy1b9ytb9TpzJUsJbs5cmdzG9qZoKm/dvF33Hytbc+EWuGadOe5GVIuZsrZA98pveTCjymj1PgoXIvw5vfl7x/xuzT+1nGFJZbpwTilZzK8dSZCJ69Tezs4bnbp1jilb7f69rmx9/vl+BTdYtpS2xXmg42dotbdz5PY64UYsnu/SNum5d+X7Azdi7Xt528L5tvJMW/WAe2UsHnIjfv+Lw4HBrExyQLDwMU+T77kBVPQ9bZ03w9eHN9n6AfRe+UD7BuRvXR/ul92/0o8/ucjBb9Obv5fm98j8Ww+srtYo+VBwbf4lB/CXA85z9qbsxHNUY/VPU2N9Wg4Lb26j5WzVofWv07+5GzEcwB53I97zfH+Am85sKeOS8SNt4vtmXyrbkjJ79IC8NEfCURRbvLC05ZuEA+6SG7rdr0PXDyhb2y+Ts5ch6QcA8RmtvM5hZWta539+hvOrxngsbO+nr+HNtR22QDfOROymflf9WWrl+oqbIDFDtsoH29eSv399/tNgeeHHhQhP0Zu/p+f3wPwL39OdM1uN9UOV8ytfvOOffs/OCd85vz7lLsZwpiu3RjXqb/TvFvohkuFw/9zyfL+XsfW7Qhx6YbtG7QpuLfTDnCpbSQgGQREeDv3QmCOSMtGV78OhH2rfWWWPn80m++pmTa5b50sWCiIvF8Jh9EM/LJb1SH6jv2qMPy4AAAAAwJt5XAAAAACAN/O4AAAAAABv5nEBAAAAAN7M4wIAAAAAvJnHBQAAAAB4M48LAAAAAPBmHhcAAAAA4M3sH5TSXhsbEilXAt6ppXyej6Y2COhmUMIeUUDEWYrO3i4fad+1+6tQvxTUbi0fCHoK8EmSwJ9zmoXh0+Pz6vrRuv76/O7Jd71/mvUXQSOPpfQyrgz6mN7jt9efS89XCCoar8/VoKHNoNW2SLQ8HNQ0T8IsBlGN5qjtyHc1qGlLvpH2Vcr1FsA7C2KaB6Mduv/PI3f8SFLNSdtjkdCXiLJxVnt94PokXYeQtb1X3m3fxfuHyL9R+gYhPcRQOiGAT7GmnRHKPj4+b1g/hq4/m/u0U//l/unJfzGNV57aREpP84r155Z0PSHdU94/abqXNN9e0X+6zP13NF3PTj2djRqUr0y3I6V7atPKVdprX7g2lm9NzzUVMtfucylX6vczPpjFrPEHFodycl9LHttbLM7lRrzv/qKyVShnX5VOAF5ML93J2Phs5RbM0+UYb6PkymPrR73+4fXnZO7TXv1X+6cr/9B6OpC7dUFSvl6x/tyUG1F6vqFc3pfWl2nR4nIyEXU+PqSk1KPyXU5E3ZKv175BXWAbg6M6xrsQ/vOIsnVEWUosW2rJLXZM887vXTU1tsrvULaq9avNnF8OPr0kGQ2512xhhgX4MM05OzI+28qETRL1Lsl7W8pWIctBZaWy6dymbCX1X++fZv25K0h0Aw0qW+Lm95L15w5lq+KZaOdcDC8TyTERJdTdkLWpTBSJrcuk1U35pATRlaTRNWrydds39ExiS50SLHkoW/WOOKpsZQPGWXMsK3l03+Z1vfKrylav/mnakubmb1Lp5LZvHljwjbTm7KXx2bdSX10/7lG2LtR/cf4ebv8Ft6JodX/L+nNB2UrPKpbJnpuWo7y+NdHydJOyNYWjKlsi5kyGM5atr1K2tC2UyXyMomxtHSH4Xy8dsjzuRlTGNg/W98pb7bvj/gnZhCkG0k3uTIBhGhv8tfEpnTnJ67+2fgxff1rZatd/df4eb//ZYxaqcCHeIf/XcINlS2lbnGc67lbV3q4WxpNuxEIpXtomKctd+T7gRtzkGHEjdl+2hGMMmbzd/vltDgxmZZIDgpJm2jNzq+h72jpvhq8PlqL6Ac9e+UD7Lt0/O0C/HMCcizMf9QOrAB+nsSiOjc+Wmyw7cKzCr3e3OXJ1/Ri6fjrtRuzVf7V/evUbV/7AprRKDLgRK0rca9afm85sqax/JcVkV1oXl3jiJs+V8eMH5Ms9Si2u3vJHLG35JuGAvD7sOWrJN3JAPvXkBLf19mvEyg8A9OD9X0Dc0N5PX4NlR/5Z8YquLwZ6P5Pgqj9LrVwv/bR1ThfyZvlg+07ff5o212E9tEVZ/gUDAHXpVL4AAAXrSURBVP4TpNAA6WY+Mj4b8zu7fnbZ5jRdXD8611+a30PyXe2fo/VLlsJ2/eEetQ3qt9efsedbIQ4tsF2znK91ph76YU6VrSQEQ6HIHAj9UNtDJlmp6sp3d+gHUb5e6IfF8xPd32iVybYqU2loC2PG++eHeVwAAAAAgDfzuAAAAAAAb+ZxAQAAAADezOMCAAAAALyZxwUAAAAAeDOPCwAAAADwZh4XAAAAAODNPC4AAAAAwJvZPyilvTY2JCoVAg5KQRHT74WI0VvuqYNRfnv3376njXfrfTopQs7UX+da+wC+gTgwYcgRt5blQQvvD3qplvk3z0dTo/Svvz6/e/Jd759m/UVgymPRv/vr8+ef7z0sAS+r8vXKBYSgnXFQzmrQ0CRoah4U1mbZGA4ENY33reS5x0FUozlqO/LdHdRU3Fd7QU3Lcm2iCPKtYLRD9/955I6Xla12LqkkXY2QVf3IxKgtlspYb43esq2f4mS6h9vaB/AUyoipQKapTN9ye6qMfN5pe6z+0evP5vzr1H+5f3ryX8w121ufP/58byGsq0bX+qJXXiftD1Wml8ojt2eprYr+03nu2+Ppenbq6WzUoHxluh5T5H/s0UoEPZKux6hYvhChvxjjzlTvQyLqClKy03xw36psKePtHW9jNyVg/c7FCkCml+4kH89yEttWbr70zXZ2xlu3L57FQioqF63ciyPXT6dzI/bqv9o/XfmHlK2B3IgLkvLVl//pMRolPhb6olfeQlRWxNyIcgLwUJ6nYIvqOpGIWmxbZRz35PtEIurh9g0+j20MVuYoylZtcLU6d3k4p0yBtftr6501uyvviJn0aPt6XGkfwFM0ElGHRdwFN5yz3oq5+drKhE0S9S7Je1vKViHLQWWlsuncpmwl9V/vn2b9uStIXN8GlS1xfR6R/zmUcbvMgvy98qH613EheCYSV6I4R8LLhIvdaEqouzEWm8pEkdi6TMrclE9QtsT/a1CTr9u+oT01ttQpwZKHslUduFWrjjKHs42P3H8dbLEp2JgTC8ZVZetq+wCeoqVsKZNtPvbAwld5244YVpauXn9yfo8oQ+f750T7L7gVxfX5ovyfRrK8popK70xav0/Ss4plsuem5SivT9tN6blF2ZrCURWj5LFxxrL1VcqWtoUymY9RlK0CVXUhKmMTv+4pWspWNshOPZwLytYt7QN4isYGX8ylQ/NEOnOS1y+c3zi0EQxef1rZatd/rX/OtH9s0y+R1+er8v8pI56TC5YtpW1xnum4W1V7u1oYT7oRC6V4eSaSstyV7wNuxE2OETdi92VLOMaQydvtn99GfmjNB1Q5a2HsyAHMATN49f7rgbvVFCwfKjxff+v60fYBfDGNRTGM5/qB6kDLTZYdOFbh17vbHFEmqU96s23O36Hrp9NuxF79V/unV79x4UzQVm6cYJUYWN8qisiY/F/Ch5Wt9fMsntmKn0n860DnTeImz5Xx4wfkyz1ELa7e8kcsbfkm4YC8PuyBack3ckA+PRMX3NbbrxErPwDQg/d/AXFDez99bXSA9NPTeRY6SjcX6+79le6c2bpYf+364fYBfCdSaIB0M89/2i5tZvX5lV8/u2xzmoJluO0CatXfvv7S/B6S72r/HK1fshS26w/3qG1QI/I/T/wc5UPUJ9yIcWiBbUyEl/fZmXrohzlVtpIQDIUicyD0Q2MPkZSqrnx3h34Q5euFflg8P9H9jVaZbKsylYa2MGa8f36YxwUAAAAAeDOPCwAAAADwZh4XAAAAAODNPC4AAAAAwJt5XAAAAACAN/O4AAAAAABv5nEBAAAAAN7M4wL8OcZZry+kwgAAAAA4QPjDZkHH4iBqa+6jPFiglIQ1D3qmkwB7UUDSWY6+rDtB95Sx3rlwvZzSp12+RbK9OVXF2l/fEIAtj+T9Tego6J0ctBEAAOB1LH+IyofyNksb0MpFGMricP1rep3wOWRZb2ddb6bDyWXU9lj5NG0pFj6RBuANqQVqOS9vIUlEqrz5YqUQAADgLv4BTTpqnJ6TFyUAAAAASUVORK5CYII="/>
          <p:cNvSpPr>
            <a:spLocks noChangeAspect="1" noChangeArrowheads="1"/>
          </p:cNvSpPr>
          <p:nvPr/>
        </p:nvSpPr>
        <p:spPr bwMode="auto">
          <a:xfrm>
            <a:off x="-3420888" y="27855"/>
            <a:ext cx="2825080" cy="28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43" y="2124077"/>
            <a:ext cx="5697353" cy="34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RARP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RARP (Reserve Address Resolution </a:t>
            </a:r>
            <a:r>
              <a:rPr lang="en-US" altLang="ko-KR" sz="2000" b="1"/>
              <a:t>Protocol)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MAC </a:t>
            </a:r>
            <a:r>
              <a:rPr lang="ko-KR" altLang="en-US" sz="1400" smtClean="0"/>
              <a:t>주소로부터 </a:t>
            </a:r>
            <a:r>
              <a:rPr lang="en-US" altLang="ko-KR" sz="1400" smtClean="0"/>
              <a:t>IP</a:t>
            </a:r>
            <a:r>
              <a:rPr lang="ko-KR" altLang="en-US" sz="1400" smtClean="0"/>
              <a:t>를 알고싶은 경우 사용하는 프로토콜</a:t>
            </a:r>
            <a:endParaRPr lang="en-US" altLang="ko-KR" sz="2000" b="1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73773"/>
            <a:ext cx="6939138" cy="38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ICMP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ICMP (Internet Control Message </a:t>
            </a:r>
            <a:r>
              <a:rPr lang="en-US" altLang="ko-KR" sz="2000" b="1"/>
              <a:t>Protocol)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네트워크 셋팅에 대한 트러블 슈팅을 실현해주는 기능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52" y="2205644"/>
            <a:ext cx="6949135" cy="39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- ICMP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24799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ICMP (Internet Control Message </a:t>
            </a:r>
            <a:r>
              <a:rPr lang="en-US" altLang="ko-KR" sz="2000" b="1"/>
              <a:t>Protocol)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주요 </a:t>
            </a:r>
            <a:r>
              <a:rPr lang="en-US" altLang="ko-KR" sz="1400" smtClean="0"/>
              <a:t>ICMP </a:t>
            </a:r>
            <a:r>
              <a:rPr lang="ko-KR" altLang="en-US" sz="1400" smtClean="0"/>
              <a:t>메시지 </a:t>
            </a:r>
            <a:endParaRPr lang="en-US" altLang="ko-KR" sz="14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TYPE 3: ICMP </a:t>
            </a:r>
            <a:r>
              <a:rPr lang="ko-KR" altLang="en-US" sz="1400" smtClean="0"/>
              <a:t>도달 불가능 메시지</a:t>
            </a:r>
            <a:endParaRPr lang="en-US" altLang="ko-KR" sz="140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smtClean="0"/>
              <a:t>IP</a:t>
            </a:r>
            <a:r>
              <a:rPr lang="ko-KR" altLang="en-US" sz="1100" smtClean="0"/>
              <a:t> </a:t>
            </a:r>
            <a:r>
              <a:rPr lang="en-US" altLang="ko-KR" sz="1100" smtClean="0"/>
              <a:t>Router</a:t>
            </a:r>
            <a:r>
              <a:rPr lang="ko-KR" altLang="en-US" sz="1100" smtClean="0"/>
              <a:t>가 </a:t>
            </a:r>
            <a:r>
              <a:rPr lang="en-US" altLang="ko-KR" sz="1100" smtClean="0"/>
              <a:t>IP Datagram</a:t>
            </a:r>
            <a:r>
              <a:rPr lang="ko-KR" altLang="en-US" sz="1100" smtClean="0"/>
              <a:t>을 수신처에 송신할 수 없는 경우</a:t>
            </a:r>
            <a:endParaRPr lang="en-US" altLang="ko-KR" sz="110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smtClean="0"/>
              <a:t>#code 0: Network Unreachable, #code 1: Host Unreachable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TYPE 5: ICMP </a:t>
            </a:r>
            <a:r>
              <a:rPr lang="ko-KR" altLang="en-US" sz="1400" smtClean="0"/>
              <a:t>리다이렉트 메시지</a:t>
            </a:r>
            <a:endParaRPr lang="en-US" altLang="ko-KR" sz="140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/>
              <a:t>송신측 호스트가 최적이 아닌 경로를 사용하고 있다는 사실을 라우터가 발견했을 때</a:t>
            </a:r>
            <a:r>
              <a:rPr lang="en-US" altLang="ko-KR" sz="1100" smtClean="0"/>
              <a:t>, </a:t>
            </a:r>
            <a:r>
              <a:rPr lang="ko-KR" altLang="en-US" sz="1100" smtClean="0"/>
              <a:t>리다이렉트 메시지를 호스트에게 전송한다</a:t>
            </a:r>
            <a:r>
              <a:rPr lang="en-US" altLang="ko-KR" sz="110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/>
              <a:t>메시지 안에는 최적 경로에 대한 정보와 원래 데이터그램이 들어있다</a:t>
            </a:r>
            <a:r>
              <a:rPr lang="en-US" altLang="ko-KR" sz="1100" smtClean="0"/>
              <a:t>.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TYPE 11: ICMP </a:t>
            </a:r>
            <a:r>
              <a:rPr lang="ko-KR" altLang="en-US" sz="1400" smtClean="0"/>
              <a:t>시간 초과 메시지</a:t>
            </a:r>
            <a:endParaRPr lang="en-US" altLang="ko-KR" sz="140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smtClean="0"/>
              <a:t>IP </a:t>
            </a:r>
            <a:r>
              <a:rPr lang="ko-KR" altLang="en-US" sz="1100" smtClean="0"/>
              <a:t>패킷에 존재하는 </a:t>
            </a:r>
            <a:r>
              <a:rPr lang="en-US" altLang="ko-KR" sz="1100" smtClean="0"/>
              <a:t>TTL </a:t>
            </a:r>
            <a:r>
              <a:rPr lang="ko-KR" altLang="en-US" sz="1100" smtClean="0"/>
              <a:t>값이 </a:t>
            </a:r>
            <a:r>
              <a:rPr lang="en-US" altLang="ko-KR" sz="1100" smtClean="0"/>
              <a:t>0</a:t>
            </a:r>
            <a:r>
              <a:rPr lang="ko-KR" altLang="en-US" sz="1100" smtClean="0"/>
              <a:t>이 될때 발생</a:t>
            </a:r>
            <a:r>
              <a:rPr lang="en-US" altLang="ko-KR" sz="1100" smtClean="0"/>
              <a:t>. (TTL </a:t>
            </a:r>
            <a:r>
              <a:rPr lang="ko-KR" altLang="en-US" sz="1100" smtClean="0"/>
              <a:t>값은 라우터 하나를 지날때 마다 </a:t>
            </a:r>
            <a:r>
              <a:rPr lang="en-US" altLang="ko-KR" sz="1100" smtClean="0"/>
              <a:t>1</a:t>
            </a:r>
            <a:r>
              <a:rPr lang="ko-KR" altLang="en-US" sz="1100" smtClean="0"/>
              <a:t>씩 감소</a:t>
            </a:r>
            <a:r>
              <a:rPr lang="en-US" altLang="ko-KR" sz="1100" smtClean="0"/>
              <a:t>)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TYPE 0, 8: ICMP </a:t>
            </a:r>
            <a:r>
              <a:rPr lang="ko-KR" altLang="en-US" sz="1400" smtClean="0"/>
              <a:t>에코 메시지</a:t>
            </a:r>
            <a:endParaRPr lang="en-US" altLang="ko-KR" sz="140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/>
              <a:t>통신하고 싶은 호스트나 라우터에게 </a:t>
            </a:r>
            <a:r>
              <a:rPr lang="en-US" altLang="ko-KR" sz="1100" smtClean="0"/>
              <a:t>IP </a:t>
            </a:r>
            <a:r>
              <a:rPr lang="ko-KR" altLang="en-US" sz="1100" smtClean="0"/>
              <a:t>패킷이 도착했는지를 확인하고 싶을때 이용 </a:t>
            </a:r>
            <a:r>
              <a:rPr lang="en-US" altLang="ko-KR" sz="1100" smtClean="0"/>
              <a:t>(ping)</a:t>
            </a:r>
            <a:endParaRPr lang="en-US" altLang="ko-KR" sz="110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0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  <a:ea typeface="+mj-ea"/>
                </a:rPr>
                <a:t>-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 ICMPv6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ICMPv6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IPv4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ICMP</a:t>
            </a:r>
            <a:r>
              <a:rPr lang="ko-KR" altLang="en-US" sz="1400" smtClean="0"/>
              <a:t>는 보조하는 역할이여서 </a:t>
            </a:r>
            <a:r>
              <a:rPr lang="en-US" altLang="ko-KR" sz="1400" smtClean="0"/>
              <a:t>ICMP </a:t>
            </a:r>
            <a:r>
              <a:rPr lang="ko-KR" altLang="en-US" sz="1400" smtClean="0"/>
              <a:t>없이 통신 가능</a:t>
            </a:r>
            <a:r>
              <a:rPr lang="en-US" altLang="ko-KR" sz="1400" smtClean="0"/>
              <a:t>. </a:t>
            </a:r>
            <a:r>
              <a:rPr lang="ko-KR" altLang="en-US" sz="1400" smtClean="0"/>
              <a:t>하지만 </a:t>
            </a:r>
            <a:r>
              <a:rPr lang="en-US" altLang="ko-KR" sz="1400" smtClean="0"/>
              <a:t>IPv6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ICMPv6 </a:t>
            </a:r>
            <a:r>
              <a:rPr lang="ko-KR" altLang="en-US" sz="1400" smtClean="0"/>
              <a:t>없이 통신 불가능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IPv6</a:t>
            </a:r>
            <a:r>
              <a:rPr lang="ko-KR" altLang="en-US" sz="1400" smtClean="0"/>
              <a:t>에서는 </a:t>
            </a:r>
            <a:r>
              <a:rPr lang="en-US" altLang="ko-KR" sz="1400" smtClean="0"/>
              <a:t>IP</a:t>
            </a:r>
            <a:r>
              <a:rPr lang="ko-KR" altLang="en-US" sz="1400" smtClean="0"/>
              <a:t>주소로부터 </a:t>
            </a:r>
            <a:r>
              <a:rPr lang="en-US" altLang="ko-KR" sz="1400" smtClean="0"/>
              <a:t>MAC</a:t>
            </a:r>
            <a:r>
              <a:rPr lang="ko-KR" altLang="en-US" sz="1400" smtClean="0"/>
              <a:t>을 조사하는 프로토콜이 </a:t>
            </a:r>
            <a:r>
              <a:rPr lang="en-US" altLang="ko-KR" sz="1400" smtClean="0"/>
              <a:t>ICMP</a:t>
            </a:r>
            <a:r>
              <a:rPr lang="ko-KR" altLang="en-US" sz="1400" smtClean="0"/>
              <a:t>의 인접탐색 메시지로 변경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타입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0 ~ 127: </a:t>
            </a:r>
            <a:r>
              <a:rPr lang="ko-KR" altLang="en-US" sz="1400" smtClean="0"/>
              <a:t>오류 메시지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128 ~ 255: </a:t>
            </a:r>
            <a:r>
              <a:rPr lang="ko-KR" altLang="en-US" sz="1400" smtClean="0"/>
              <a:t>정보 메시지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133 ~ 137: </a:t>
            </a:r>
            <a:r>
              <a:rPr lang="ko-KR" altLang="en-US" sz="1400" smtClean="0"/>
              <a:t>인접 탐색 메시지</a:t>
            </a:r>
            <a:endParaRPr lang="en-US" altLang="ko-KR" sz="140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133, 134: </a:t>
            </a:r>
            <a:r>
              <a:rPr lang="ko-KR" altLang="en-US" sz="1400" smtClean="0"/>
              <a:t>라우터간 인접 탐색 </a:t>
            </a:r>
            <a:r>
              <a:rPr lang="en-US" altLang="ko-KR" sz="1400" smtClean="0"/>
              <a:t>(DHCP </a:t>
            </a:r>
            <a:r>
              <a:rPr lang="ko-KR" altLang="en-US" sz="1400" smtClean="0"/>
              <a:t>서버 없이도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 자동 설정 가능</a:t>
            </a:r>
            <a:r>
              <a:rPr lang="en-US" altLang="ko-KR" sz="1400" smtClean="0"/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135, 136: </a:t>
            </a:r>
            <a:r>
              <a:rPr lang="ko-KR" altLang="en-US" sz="1400" smtClean="0"/>
              <a:t>주변 노드 간 링크 정보 탐색 </a:t>
            </a:r>
            <a:r>
              <a:rPr lang="en-US" altLang="ko-KR" sz="1400" smtClean="0"/>
              <a:t>(MAC </a:t>
            </a:r>
            <a:r>
              <a:rPr lang="ko-KR" altLang="en-US" sz="1400" smtClean="0"/>
              <a:t>주소를 알아내는 과정 수행</a:t>
            </a:r>
            <a:r>
              <a:rPr lang="en-US" altLang="ko-KR" sz="1400" smtClean="0"/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137: </a:t>
            </a:r>
            <a:r>
              <a:rPr lang="ko-KR" altLang="en-US" sz="1400" smtClean="0"/>
              <a:t>최적의 경로로 수정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4186" y="0"/>
            <a:ext cx="9148186" cy="692696"/>
            <a:chOff x="-4186" y="0"/>
            <a:chExt cx="9148186" cy="692696"/>
          </a:xfrm>
        </p:grpSpPr>
        <p:grpSp>
          <p:nvGrpSpPr>
            <p:cNvPr id="9" name="그룹 8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 dirty="0" smtClean="0"/>
                  <a:t>1</a:t>
                </a:r>
                <a:endParaRPr lang="ko-KR" altLang="en-US" sz="3000" b="1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528" y="1267665"/>
            <a:ext cx="6539468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>
                <a:solidFill>
                  <a:schemeClr val="tx2"/>
                </a:solidFill>
              </a:rPr>
              <a:t>IPv4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mtClean="0">
                <a:solidFill>
                  <a:schemeClr val="tx2"/>
                </a:solidFill>
              </a:rPr>
              <a:t>IPv6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mtClean="0">
                <a:solidFill>
                  <a:schemeClr val="tx2"/>
                </a:solidFill>
              </a:rPr>
              <a:t>IPv4 &amp; IPv6 header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mtClean="0">
                <a:solidFill>
                  <a:schemeClr val="tx2"/>
                </a:solidFill>
              </a:rPr>
              <a:t>Routing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mtClean="0">
                <a:solidFill>
                  <a:schemeClr val="tx2"/>
                </a:solidFill>
              </a:rPr>
              <a:t>IP Fragmentation &amp; </a:t>
            </a:r>
            <a:r>
              <a:rPr lang="ko-KR" altLang="en-US" sz="2000" b="1" smtClean="0">
                <a:solidFill>
                  <a:schemeClr val="tx2"/>
                </a:solidFill>
              </a:rPr>
              <a:t>경로 </a:t>
            </a:r>
            <a:r>
              <a:rPr lang="en-US" altLang="ko-KR" sz="2000" b="1" smtClean="0">
                <a:solidFill>
                  <a:schemeClr val="tx2"/>
                </a:solidFill>
              </a:rPr>
              <a:t>MTU </a:t>
            </a:r>
            <a:r>
              <a:rPr lang="ko-KR" altLang="en-US" sz="2000" b="1" smtClean="0">
                <a:solidFill>
                  <a:schemeClr val="tx2"/>
                </a:solidFill>
              </a:rPr>
              <a:t>탐색</a:t>
            </a:r>
            <a:endParaRPr lang="en-US" altLang="ko-KR" sz="2000" b="1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039-BDC9-4446-B95C-1194567EAEC8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6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  <a:ea typeface="+mj-ea"/>
                </a:rPr>
                <a:t>-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 ICMPv6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ICMPv6 – </a:t>
            </a:r>
            <a:r>
              <a:rPr lang="ko-KR" altLang="en-US" sz="2000" b="1" smtClean="0"/>
              <a:t>인접 탐색</a:t>
            </a:r>
            <a:endParaRPr lang="en-US" altLang="ko-KR" sz="2000" b="1" smtClean="0"/>
          </a:p>
          <a:p>
            <a:pPr>
              <a:lnSpc>
                <a:spcPct val="200000"/>
              </a:lnSpc>
            </a:pPr>
            <a:endParaRPr lang="en-US" altLang="ko-KR" sz="1400" b="1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5" y="2420888"/>
            <a:ext cx="8119070" cy="23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DHCP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DHCP (Dynamic Host Configuration </a:t>
            </a:r>
            <a:r>
              <a:rPr lang="en-US" altLang="ko-KR" sz="2000" b="1"/>
              <a:t>Protocol)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 </a:t>
            </a:r>
            <a:r>
              <a:rPr lang="ko-KR" altLang="en-US" sz="1400" smtClean="0"/>
              <a:t>주소의 설정을 자동화 하거나 배포하는 주소의 일관적인 관리를 수</a:t>
            </a:r>
            <a:r>
              <a:rPr lang="ko-KR" altLang="en-US" sz="1400"/>
              <a:t>행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07" y="2173773"/>
            <a:ext cx="5608869" cy="38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DHCP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DHCP (Dynamic Host Configuration </a:t>
            </a:r>
            <a:r>
              <a:rPr lang="en-US" altLang="ko-KR" sz="2000" b="1"/>
              <a:t>Protocol)</a:t>
            </a:r>
            <a:endParaRPr lang="en-US" altLang="ko-KR" sz="2000" b="1" smtClean="0"/>
          </a:p>
          <a:p>
            <a:pPr>
              <a:lnSpc>
                <a:spcPct val="200000"/>
              </a:lnSpc>
            </a:pPr>
            <a:r>
              <a:rPr lang="en-US" altLang="ko-KR" sz="1400" smtClean="0"/>
              <a:t>DHCP </a:t>
            </a:r>
            <a:r>
              <a:rPr lang="ko-KR" altLang="en-US" sz="1400" smtClean="0"/>
              <a:t>서버나 </a:t>
            </a:r>
            <a:r>
              <a:rPr lang="en-US" altLang="ko-KR" sz="1400" smtClean="0"/>
              <a:t>DHCP </a:t>
            </a:r>
            <a:r>
              <a:rPr lang="ko-KR" altLang="en-US" sz="1400" smtClean="0"/>
              <a:t>클라이언트는 다음과 같은 기능을 가지고 있다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DHCP </a:t>
            </a:r>
            <a:r>
              <a:rPr lang="ko-KR" altLang="en-US" sz="1400" smtClean="0"/>
              <a:t>서버</a:t>
            </a:r>
            <a:r>
              <a:rPr lang="en-US" altLang="ko-KR" sz="1400" smtClean="0"/>
              <a:t>: IP </a:t>
            </a:r>
            <a:r>
              <a:rPr lang="ko-KR" altLang="en-US" sz="1400" smtClean="0"/>
              <a:t>주소를 배포하기 전에 </a:t>
            </a:r>
            <a:r>
              <a:rPr lang="en-US" altLang="ko-KR" sz="1400" smtClean="0"/>
              <a:t>ICMP </a:t>
            </a:r>
            <a:r>
              <a:rPr lang="ko-KR" altLang="en-US" sz="1400" smtClean="0"/>
              <a:t>에코 요청 패킷을 송신하여 답이 없는 것을 확인한다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DHCP </a:t>
            </a:r>
            <a:r>
              <a:rPr lang="ko-KR" altLang="en-US" sz="1400" smtClean="0"/>
              <a:t>클라이언트</a:t>
            </a:r>
            <a:r>
              <a:rPr lang="en-US" altLang="ko-KR" sz="1400" smtClean="0"/>
              <a:t>: DHCP</a:t>
            </a:r>
            <a:r>
              <a:rPr lang="ko-KR" altLang="en-US" sz="1400" smtClean="0"/>
              <a:t>로부터 배포되는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주소에 대해 </a:t>
            </a:r>
            <a:r>
              <a:rPr lang="en-US" altLang="ko-KR" sz="1400" smtClean="0"/>
              <a:t>ARP </a:t>
            </a:r>
            <a:r>
              <a:rPr lang="ko-KR" altLang="en-US" sz="1400" smtClean="0"/>
              <a:t>요청 패킷을 송신하여 응답이 오지 않는 것을 확인한다</a:t>
            </a:r>
            <a:r>
              <a:rPr lang="en-US" altLang="ko-KR" sz="14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smtClean="0"/>
              <a:t>위와 같은 기능으로 </a:t>
            </a:r>
            <a:r>
              <a:rPr lang="en-US" altLang="ko-KR" sz="1400" smtClean="0"/>
              <a:t>IP</a:t>
            </a:r>
            <a:r>
              <a:rPr lang="ko-KR" altLang="en-US" sz="1400" smtClean="0"/>
              <a:t>를 안전하게 설정 가능</a:t>
            </a:r>
            <a:r>
              <a:rPr lang="en-US" altLang="ko-KR" sz="1400"/>
              <a:t>.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DHCP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DHCP (Dynamic Host Configuration </a:t>
            </a:r>
            <a:r>
              <a:rPr lang="en-US" altLang="ko-KR" sz="2000" b="1"/>
              <a:t>Protocol)</a:t>
            </a:r>
            <a:endParaRPr lang="en-US" altLang="ko-KR" sz="2000" b="1" smtClean="0"/>
          </a:p>
          <a:p>
            <a:pPr>
              <a:lnSpc>
                <a:spcPct val="200000"/>
              </a:lnSpc>
            </a:pPr>
            <a:r>
              <a:rPr lang="en-US" altLang="ko-KR" sz="1400" smtClean="0"/>
              <a:t>DHCP </a:t>
            </a:r>
            <a:r>
              <a:rPr lang="ko-KR" altLang="en-US" sz="1400" smtClean="0"/>
              <a:t>릴레이 에이전트를 이용한 </a:t>
            </a:r>
            <a:r>
              <a:rPr lang="en-US" altLang="ko-KR" sz="1400" smtClean="0"/>
              <a:t>DHCP </a:t>
            </a:r>
            <a:r>
              <a:rPr lang="ko-KR" altLang="en-US" sz="1400" smtClean="0"/>
              <a:t>운용 방법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여러 개의 다른 세그먼트의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주소의 할당을 하나의 </a:t>
            </a:r>
            <a:r>
              <a:rPr lang="en-US" altLang="ko-KR" sz="1400" smtClean="0"/>
              <a:t>DHCP </a:t>
            </a:r>
            <a:r>
              <a:rPr lang="ko-KR" altLang="en-US" sz="1400" smtClean="0"/>
              <a:t>에서 관리하거나 운용 가능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33508"/>
            <a:ext cx="4210993" cy="39754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8942" y="3140968"/>
            <a:ext cx="4046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/>
              <a:t>Relay Agent: DHCP </a:t>
            </a:r>
            <a:r>
              <a:rPr lang="ko-KR" altLang="en-US" sz="1000" smtClean="0"/>
              <a:t>서버의 </a:t>
            </a:r>
            <a:r>
              <a:rPr lang="en-US" altLang="ko-KR" sz="1000" smtClean="0"/>
              <a:t>IP </a:t>
            </a:r>
            <a:r>
              <a:rPr lang="ko-KR" altLang="en-US" sz="1000" smtClean="0"/>
              <a:t>주소를 셋팅</a:t>
            </a:r>
            <a:endParaRPr lang="en-US" altLang="ko-KR" sz="10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/>
              <a:t>DHCP Server: </a:t>
            </a:r>
            <a:r>
              <a:rPr lang="ko-KR" altLang="en-US" sz="1000" smtClean="0"/>
              <a:t>각 서브넷마다 배포하는 </a:t>
            </a:r>
            <a:r>
              <a:rPr lang="en-US" altLang="ko-KR" sz="1000" smtClean="0"/>
              <a:t>IP </a:t>
            </a:r>
            <a:r>
              <a:rPr lang="ko-KR" altLang="en-US" sz="1000" smtClean="0"/>
              <a:t>주소 범위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서브넷 마스크</a:t>
            </a:r>
            <a:r>
              <a:rPr lang="en-US" altLang="ko-KR" sz="1000" smtClean="0"/>
              <a:t>, </a:t>
            </a:r>
            <a:r>
              <a:rPr lang="ko-KR" altLang="en-US" sz="1000" smtClean="0"/>
              <a:t>디폴트 루트</a:t>
            </a:r>
            <a:r>
              <a:rPr lang="en-US" altLang="ko-KR" sz="1000" smtClean="0"/>
              <a:t>, DNS </a:t>
            </a:r>
            <a:r>
              <a:rPr lang="ko-KR" altLang="en-US" sz="1000" smtClean="0"/>
              <a:t>서버를 관리</a:t>
            </a:r>
            <a:endParaRPr lang="en-US" altLang="ko-KR" sz="10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/>
              <a:t>라우터 </a:t>
            </a:r>
            <a:r>
              <a:rPr lang="en-US" altLang="ko-KR" sz="1000" smtClean="0">
                <a:sym typeface="Wingdings" panose="05000000000000000000" pitchFamily="2" charset="2"/>
              </a:rPr>
              <a:t> Relay Agent </a:t>
            </a:r>
            <a:r>
              <a:rPr lang="ko-KR" altLang="en-US" sz="1000" smtClean="0">
                <a:sym typeface="Wingdings" panose="05000000000000000000" pitchFamily="2" charset="2"/>
              </a:rPr>
              <a:t>통신</a:t>
            </a:r>
            <a:r>
              <a:rPr lang="en-US" altLang="ko-KR" sz="1000" smtClean="0">
                <a:sym typeface="Wingdings" panose="05000000000000000000" pitchFamily="2" charset="2"/>
              </a:rPr>
              <a:t>: </a:t>
            </a:r>
            <a:r>
              <a:rPr lang="ko-KR" altLang="en-US" sz="1000" smtClean="0">
                <a:sym typeface="Wingdings" panose="05000000000000000000" pitchFamily="2" charset="2"/>
              </a:rPr>
              <a:t>릴레이 </a:t>
            </a:r>
            <a:r>
              <a:rPr lang="en-US" altLang="ko-KR" sz="1000" smtClean="0">
                <a:sym typeface="Wingdings" panose="05000000000000000000" pitchFamily="2" charset="2"/>
              </a:rPr>
              <a:t>(</a:t>
            </a:r>
            <a:r>
              <a:rPr lang="ko-KR" altLang="en-US" sz="1000" smtClean="0">
                <a:sym typeface="Wingdings" panose="05000000000000000000" pitchFamily="2" charset="2"/>
              </a:rPr>
              <a:t>유니캐스트</a:t>
            </a:r>
            <a:r>
              <a:rPr lang="en-US" altLang="ko-KR" sz="10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ym typeface="Wingdings" panose="05000000000000000000" pitchFamily="2" charset="2"/>
              </a:rPr>
              <a:t>Relay Agent  </a:t>
            </a:r>
            <a:r>
              <a:rPr lang="ko-KR" altLang="en-US" sz="1000" smtClean="0">
                <a:sym typeface="Wingdings" panose="05000000000000000000" pitchFamily="2" charset="2"/>
              </a:rPr>
              <a:t>클라이언트 통신</a:t>
            </a:r>
            <a:r>
              <a:rPr lang="en-US" altLang="ko-KR" sz="1000" smtClean="0">
                <a:sym typeface="Wingdings" panose="05000000000000000000" pitchFamily="2" charset="2"/>
              </a:rPr>
              <a:t>: </a:t>
            </a:r>
            <a:r>
              <a:rPr lang="ko-KR" altLang="en-US" sz="1000" smtClean="0">
                <a:sym typeface="Wingdings" panose="05000000000000000000" pitchFamily="2" charset="2"/>
              </a:rPr>
              <a:t>유니캐스트</a:t>
            </a:r>
            <a:endParaRPr lang="en-US" altLang="ko-KR" sz="100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ym typeface="Wingdings" panose="05000000000000000000" pitchFamily="2" charset="2"/>
              </a:rPr>
              <a:t>Relay Agent </a:t>
            </a:r>
            <a:r>
              <a:rPr lang="en-US" altLang="ko-KR" sz="1000" smtClean="0">
                <a:sym typeface="Wingdings" panose="05000000000000000000" pitchFamily="2" charset="2"/>
              </a:rPr>
              <a:t> </a:t>
            </a:r>
            <a:r>
              <a:rPr lang="ko-KR" altLang="en-US" sz="1000">
                <a:sym typeface="Wingdings" panose="05000000000000000000" pitchFamily="2" charset="2"/>
              </a:rPr>
              <a:t>클라이언트 통신</a:t>
            </a:r>
            <a:r>
              <a:rPr lang="en-US" altLang="ko-KR" sz="1000" smtClean="0">
                <a:sym typeface="Wingdings" panose="05000000000000000000" pitchFamily="2" charset="2"/>
              </a:rPr>
              <a:t>: </a:t>
            </a:r>
            <a:r>
              <a:rPr lang="ko-KR" altLang="en-US" sz="1000" smtClean="0">
                <a:sym typeface="Wingdings" panose="05000000000000000000" pitchFamily="2" charset="2"/>
              </a:rPr>
              <a:t>브로드캐스트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8590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NAT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NAT (Network Address Translation)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프라이빗 주소를 사용하여 인터넷에 연결할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글로벌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주소로 변환해주는 역할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NAPT(Network Address PortS Translation) :</a:t>
            </a:r>
            <a:r>
              <a:rPr lang="ko-KR" altLang="en-US" sz="1400"/>
              <a:t> </a:t>
            </a:r>
            <a:r>
              <a:rPr lang="ko-KR" altLang="en-US" sz="1400" smtClean="0"/>
              <a:t>기존 </a:t>
            </a:r>
            <a:r>
              <a:rPr lang="en-US" altLang="ko-KR" sz="1400" smtClean="0"/>
              <a:t>NAT</a:t>
            </a:r>
            <a:r>
              <a:rPr lang="ko-KR" altLang="en-US" sz="1400" smtClean="0"/>
              <a:t>에서 포트포워딩을 추가한 기술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이로 인해 하나의 글로벌 </a:t>
            </a:r>
            <a:r>
              <a:rPr lang="en-US" altLang="ko-KR" sz="1400" smtClean="0"/>
              <a:t>IP</a:t>
            </a:r>
            <a:r>
              <a:rPr lang="ko-KR" altLang="en-US" sz="1400" smtClean="0"/>
              <a:t>로 여러대의 프라이빗 </a:t>
            </a:r>
            <a:r>
              <a:rPr lang="en-US" altLang="ko-KR" sz="1400" smtClean="0"/>
              <a:t>IP</a:t>
            </a:r>
            <a:r>
              <a:rPr lang="ko-KR" altLang="en-US" sz="1400" smtClean="0"/>
              <a:t>가 인터넷 통신이 가능하게 됨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1" y="2862211"/>
            <a:ext cx="6989172" cy="34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9024" y="85566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400" b="1" smtClean="0"/>
              <a:t>SNAT: </a:t>
            </a:r>
            <a:r>
              <a:rPr lang="ko-KR" altLang="en-US" sz="1400" b="1" smtClean="0"/>
              <a:t>출발지 주소를 변경해주는 </a:t>
            </a:r>
            <a:r>
              <a:rPr lang="en-US" altLang="ko-KR" sz="1400" b="1" smtClean="0"/>
              <a:t>NAT (</a:t>
            </a:r>
            <a:r>
              <a:rPr lang="ko-KR" altLang="en-US" sz="1400" b="1" smtClean="0"/>
              <a:t>유사 기능</a:t>
            </a:r>
            <a:r>
              <a:rPr lang="en-US" altLang="ko-KR" sz="1400" b="1" smtClean="0"/>
              <a:t>: IP</a:t>
            </a:r>
            <a:r>
              <a:rPr lang="ko-KR" altLang="en-US" sz="1400" b="1" smtClean="0"/>
              <a:t> </a:t>
            </a:r>
            <a:r>
              <a:rPr lang="en-US" altLang="ko-KR" sz="1400" b="1" smtClean="0"/>
              <a:t>masquerade)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NAT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1026" name="Picture 2" descr="https://mblogthumb-phinf.pstatic.net/MjAxODA3MDFfNzMg/MDAxNTMwMzc1NzQzMjcy.PuD5YWFToGz6XgrUIAM5xm0z7qDqOhC0yyT9T1myfWQg.U_W_GX_jetIdRY2ALqUP52wI3WiglxM0rVAETNUmvr4g.JPEG.alice_k106/%EA%B7%B8%EB%A6%BC1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45" y="4366219"/>
            <a:ext cx="7048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blogthumb-phinf.pstatic.net/MjAxODA3MDFfMjk1/MDAxNTMwMzc1NzQzNzI3.89TV_YRCkZXRkAg5ubu78XsDNcNJMI7zCOBrtRadPK8g.HMKJtp06_UHecvMJTCbbw1hZwH-ciwjR1zbPqgxMJNYg.JPEG.alice_k106/%25EA%25B7%25B8%25EB%25A6%25BC2.jp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4" y="1484784"/>
            <a:ext cx="7048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47703" y="3736633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400" b="1"/>
              <a:t>D</a:t>
            </a:r>
            <a:r>
              <a:rPr lang="en-US" altLang="ko-KR" sz="1400" b="1" smtClean="0"/>
              <a:t>NAT: </a:t>
            </a:r>
            <a:r>
              <a:rPr lang="ko-KR" altLang="en-US" sz="1400" b="1" smtClean="0"/>
              <a:t>목적지 주소를 변경해주는 </a:t>
            </a:r>
            <a:r>
              <a:rPr lang="en-US" altLang="ko-KR" sz="1400" b="1" smtClean="0"/>
              <a:t>NAT (</a:t>
            </a:r>
            <a:r>
              <a:rPr lang="ko-KR" altLang="en-US" sz="1400" b="1" smtClean="0"/>
              <a:t>유사 기능</a:t>
            </a:r>
            <a:r>
              <a:rPr lang="en-US" altLang="ko-KR" sz="1400" b="1" smtClean="0"/>
              <a:t>: Port Forwarding)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7016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NAT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NAT-PT (NATP-PT)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IPv6 </a:t>
            </a:r>
            <a:r>
              <a:rPr lang="ko-KR" altLang="en-US" sz="1400" smtClean="0"/>
              <a:t>헤더와 </a:t>
            </a:r>
            <a:r>
              <a:rPr lang="en-US" altLang="ko-KR" sz="1400" smtClean="0"/>
              <a:t>IPv4 </a:t>
            </a:r>
            <a:r>
              <a:rPr lang="ko-KR" altLang="en-US" sz="1400" smtClean="0"/>
              <a:t>헤더를 교환해주는 기술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IPv6 </a:t>
            </a:r>
            <a:r>
              <a:rPr lang="ko-KR" altLang="en-US" sz="1400" smtClean="0"/>
              <a:t>밖에 설정되지 않는 호스트에서도 </a:t>
            </a:r>
            <a:r>
              <a:rPr lang="en-US" altLang="ko-KR" sz="1400" smtClean="0"/>
              <a:t>IPv4</a:t>
            </a:r>
            <a:r>
              <a:rPr lang="ko-KR" altLang="en-US" sz="1400"/>
              <a:t> </a:t>
            </a:r>
            <a:r>
              <a:rPr lang="ko-KR" altLang="en-US" sz="1400" smtClean="0"/>
              <a:t>환경과 통신 가능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6" y="2604660"/>
            <a:ext cx="7632848" cy="33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</a:t>
              </a:r>
              <a:r>
                <a:rPr lang="ko-KR" altLang="en-US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관련 기술</a:t>
              </a:r>
              <a:r>
                <a:rPr lang="ko-KR" altLang="en-US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NAT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NAT</a:t>
            </a:r>
            <a:r>
              <a:rPr lang="ko-KR" altLang="en-US" sz="2000" b="1" smtClean="0"/>
              <a:t>의 문제점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NAT</a:t>
            </a:r>
            <a:r>
              <a:rPr lang="ko-KR" altLang="en-US" sz="1400" smtClean="0"/>
              <a:t>의 외부에서 내부 서버로 연결할 수 없다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변환 테이블의 작성이나 변환 처리의 오버헤드가 생긴다</a:t>
            </a:r>
            <a:r>
              <a:rPr lang="en-US" altLang="ko-KR" sz="140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통신 중에 </a:t>
            </a:r>
            <a:r>
              <a:rPr lang="en-US" altLang="ko-KR" sz="1400" smtClean="0"/>
              <a:t>NAT</a:t>
            </a:r>
            <a:r>
              <a:rPr lang="ko-KR" altLang="en-US" sz="1400" smtClean="0"/>
              <a:t>가 이상 작동하여 재기동 했을 때에는 모든 </a:t>
            </a:r>
            <a:r>
              <a:rPr lang="en-US" altLang="ko-KR" sz="1400" smtClean="0"/>
              <a:t>TCP </a:t>
            </a:r>
            <a:r>
              <a:rPr lang="ko-KR" altLang="en-US" sz="1400" smtClean="0"/>
              <a:t>커넥션이 리셋된다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NAT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2</a:t>
            </a:r>
            <a:r>
              <a:rPr lang="ko-KR" altLang="en-US" sz="1400" smtClean="0"/>
              <a:t>대 준비하여 고장 시에 전환되도록 하더라도 </a:t>
            </a:r>
            <a:r>
              <a:rPr lang="en-US" altLang="ko-KR" sz="1400" smtClean="0"/>
              <a:t>TCP </a:t>
            </a:r>
            <a:r>
              <a:rPr lang="ko-KR" altLang="en-US" sz="1400" smtClean="0"/>
              <a:t>커넥션은 반드시 끊긴다</a:t>
            </a:r>
            <a:r>
              <a:rPr lang="en-US" altLang="ko-KR" sz="1400" smtClean="0"/>
              <a:t>.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7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4186" y="0"/>
            <a:ext cx="9148186" cy="692696"/>
            <a:chOff x="-4186" y="0"/>
            <a:chExt cx="9148186" cy="692696"/>
          </a:xfrm>
        </p:grpSpPr>
        <p:grpSp>
          <p:nvGrpSpPr>
            <p:cNvPr id="9" name="그룹 8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 dirty="0"/>
                  <a:t>3</a:t>
                </a:r>
                <a:endParaRPr lang="ko-KR" altLang="en-US" sz="3000" b="1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TCP &amp; UDP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47703" y="694978"/>
            <a:ext cx="6539468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Transport layer</a:t>
            </a:r>
            <a:endParaRPr lang="en-US" altLang="ko-KR" sz="2000" b="1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Port Number</a:t>
            </a:r>
            <a:endParaRPr lang="en-US" altLang="ko-KR" sz="2000" b="1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UDP (User Datagram Protocal)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2"/>
                </a:solidFill>
              </a:rPr>
              <a:t>TCP (Transmission Control Protocal)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039-BDC9-4446-B95C-1194567EAEC8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UDP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-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 Transport Layer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6" y="863848"/>
            <a:ext cx="7743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Transport Layer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어떤 프로그램에게 데이터그램을 전달할지 결정하는 층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주로 </a:t>
            </a:r>
            <a:r>
              <a:rPr lang="en-US" altLang="ko-KR" sz="1400" smtClean="0"/>
              <a:t>port number</a:t>
            </a:r>
            <a:r>
              <a:rPr lang="ko-KR" altLang="en-US" sz="1400" smtClean="0"/>
              <a:t>를 통해 식별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6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 - 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IPv4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9499" y="1910314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1333797" y="1556792"/>
            <a:ext cx="6262539" cy="12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b="1" smtClean="0"/>
              <a:t>192.168.123.24 / 24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859459" y="2719092"/>
            <a:ext cx="3096344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1988" y="27190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네트워크 부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55803" y="2749587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호스트 부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95963" y="26917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prefix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222580" y="2719092"/>
            <a:ext cx="580091" cy="362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476571" y="2719092"/>
            <a:ext cx="580091" cy="362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4214" y="3426520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35" name="TextBox 34"/>
          <p:cNvSpPr txBox="1"/>
          <p:nvPr/>
        </p:nvSpPr>
        <p:spPr>
          <a:xfrm>
            <a:off x="-142368" y="4124614"/>
            <a:ext cx="9214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/>
              <a:t>i</a:t>
            </a:r>
            <a:r>
              <a:rPr lang="en-US" altLang="ko-KR" sz="4400" b="1" smtClean="0"/>
              <a:t>p: 192.168.123.24</a:t>
            </a:r>
          </a:p>
          <a:p>
            <a:pPr algn="ctr"/>
            <a:r>
              <a:rPr lang="en-US" altLang="ko-KR" sz="4400" b="1" smtClean="0"/>
              <a:t>Subnet mask: 255.255.255.0</a:t>
            </a:r>
          </a:p>
        </p:txBody>
      </p:sp>
    </p:spTree>
    <p:extLst>
      <p:ext uri="{BB962C8B-B14F-4D97-AF65-F5344CB8AC3E}">
        <p14:creationId xmlns:p14="http://schemas.microsoft.com/office/powerpoint/2010/main" val="13250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UDP - Port Number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6" y="863848"/>
            <a:ext cx="77439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Port Number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동일한 컴퓨터 안에서 통신을 하고 있는 프로그램을 식별할 때 사용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UDP - UDP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6" y="863848"/>
            <a:ext cx="77439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UDP (User Datagram Protocal)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복잡한 제어는 제공하지 않고 </a:t>
            </a:r>
            <a:r>
              <a:rPr lang="en-US" altLang="ko-KR" sz="1400" smtClean="0"/>
              <a:t>IP</a:t>
            </a:r>
            <a:r>
              <a:rPr lang="ko-KR" altLang="en-US" sz="1400" smtClean="0"/>
              <a:t>를 이용하여 커넥션리스 통신 서비스를 제공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41</a:t>
            </a:fld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4275" y="2059265"/>
          <a:ext cx="8291264" cy="2120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45632">
                  <a:extLst>
                    <a:ext uri="{9D8B030D-6E8A-4147-A177-3AD203B41FA5}">
                      <a16:colId xmlns:a16="http://schemas.microsoft.com/office/drawing/2014/main" val="774818160"/>
                    </a:ext>
                  </a:extLst>
                </a:gridCol>
                <a:gridCol w="4145632">
                  <a:extLst>
                    <a:ext uri="{9D8B030D-6E8A-4147-A177-3AD203B41FA5}">
                      <a16:colId xmlns:a16="http://schemas.microsoft.com/office/drawing/2014/main" val="872972706"/>
                    </a:ext>
                  </a:extLst>
                </a:gridCol>
              </a:tblGrid>
              <a:tr h="428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장점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46536"/>
                  </a:ext>
                </a:extLst>
              </a:tr>
              <a:tr h="428580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smtClean="0"/>
                        <a:t>커넥션리스이므로 언제든지 통신 가능</a:t>
                      </a:r>
                      <a:endParaRPr lang="en-US" altLang="ko-KR" sz="1400" smtClean="0"/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smtClean="0"/>
                        <a:t>고속으로 작동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smtClean="0"/>
                        <a:t>네트워크가 복잡해도 송신량을 제어하면서 혼잡을 회피하는 제어가 없음</a:t>
                      </a:r>
                      <a:endParaRPr lang="en-US" altLang="ko-KR" sz="1400" smtClean="0"/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smtClean="0"/>
                        <a:t>패킷이 분실되어도 재전송처리를 하지 않음</a:t>
                      </a:r>
                      <a:endParaRPr lang="en-US" altLang="ko-KR" sz="1400" smtClean="0"/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smtClean="0"/>
                        <a:t>패킷의 도착순서가 바뀌어도 바로 고치는 기능이 없음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5302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242012"/>
            <a:ext cx="7743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해당 단점들은 어플리케이션이 제어해야 한다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이러한 </a:t>
            </a:r>
            <a:r>
              <a:rPr lang="en-US" altLang="ko-KR" sz="1400" smtClean="0"/>
              <a:t>UDP </a:t>
            </a:r>
            <a:r>
              <a:rPr lang="ko-KR" altLang="en-US" sz="1400" smtClean="0"/>
              <a:t>프로토콜은 총 패킷 수가 적은 통신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동영상이나 음성과 같은 멀티미디어 등과 같은 곳에 사용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31751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UDP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6" y="863848"/>
            <a:ext cx="7743938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UDP (User Datagram Protocal)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7703" y="3524524"/>
            <a:ext cx="7743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Source Port: </a:t>
            </a:r>
            <a:r>
              <a:rPr lang="ko-KR" altLang="en-US" sz="1400" smtClean="0"/>
              <a:t>출발지 포트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Destination Port: </a:t>
            </a:r>
            <a:r>
              <a:rPr lang="ko-KR" altLang="en-US" sz="1400" smtClean="0"/>
              <a:t>도착지 포트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Length: </a:t>
            </a:r>
            <a:r>
              <a:rPr lang="ko-KR" altLang="en-US" sz="1400" smtClean="0"/>
              <a:t>전체 헤더의 크기 </a:t>
            </a:r>
            <a:r>
              <a:rPr lang="en-US" altLang="ko-KR" sz="1400" smtClean="0"/>
              <a:t>(</a:t>
            </a:r>
            <a:r>
              <a:rPr lang="ko-KR" altLang="en-US" sz="1400" smtClean="0"/>
              <a:t>헤더 </a:t>
            </a:r>
            <a:r>
              <a:rPr lang="en-US" altLang="ko-KR" sz="1400" smtClean="0"/>
              <a:t>+ </a:t>
            </a:r>
            <a:r>
              <a:rPr lang="ko-KR" altLang="en-US" sz="1400" smtClean="0"/>
              <a:t>데이터</a:t>
            </a:r>
            <a:r>
              <a:rPr lang="en-US" altLang="ko-KR" sz="140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Checksum: </a:t>
            </a:r>
            <a:r>
              <a:rPr lang="ko-KR" altLang="en-US" sz="1400" smtClean="0"/>
              <a:t>체크섬</a:t>
            </a:r>
            <a:endParaRPr lang="en-US" altLang="ko-KR" sz="140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2" y="1607447"/>
            <a:ext cx="6916876" cy="18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TCP (Transmission Control Protocal)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전송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송신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통신을 제어하는 프로토콜로 신뢰성을 보장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신뢰성을 보장하기 위해 여러 기능 제공 </a:t>
            </a:r>
            <a:endParaRPr lang="en-US" altLang="ko-KR" sz="14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데이터 파손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패킷 손실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지연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중복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순서 바뀜 등의 문제 해결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28" y="2863294"/>
            <a:ext cx="5256584" cy="34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TCP (Transmission Control Protocal)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TCP </a:t>
            </a:r>
            <a:r>
              <a:rPr lang="ko-KR" altLang="en-US" sz="1400" smtClean="0"/>
              <a:t>프로토콜은 시퀀스 넘버와 확인 응답으로 신뢰성을 제공한다</a:t>
            </a:r>
            <a:r>
              <a:rPr lang="en-US" altLang="ko-KR" sz="1400" smtClean="0"/>
              <a:t>. 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ACK: </a:t>
            </a:r>
            <a:r>
              <a:rPr lang="ko-KR" altLang="en-US" sz="1400" smtClean="0"/>
              <a:t>확인 응답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NACK: </a:t>
            </a:r>
            <a:r>
              <a:rPr lang="ko-KR" altLang="en-US" sz="1400" smtClean="0"/>
              <a:t>부정적인 응답</a:t>
            </a:r>
            <a:endParaRPr lang="en-US" altLang="ko-KR" sz="140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13" y="2864396"/>
            <a:ext cx="6207014" cy="37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TCP</a:t>
            </a:r>
            <a:r>
              <a:rPr lang="ko-KR" altLang="en-US" sz="2000" b="1" smtClean="0"/>
              <a:t>의 커넥션 관리</a:t>
            </a:r>
            <a:endParaRPr lang="en-US" altLang="ko-KR" sz="2000" b="1" smtClean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09" y="1540232"/>
            <a:ext cx="2733455" cy="5213089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705328" y="2293167"/>
            <a:ext cx="2690936" cy="158417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55128" y="2708920"/>
            <a:ext cx="25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smtClean="0"/>
              <a:t>3-way handshake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167" y="5346743"/>
            <a:ext cx="25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/>
              <a:t>4</a:t>
            </a:r>
            <a:r>
              <a:rPr lang="en-US" altLang="ko-KR" sz="2000" b="1" smtClean="0"/>
              <a:t>-way handshake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29809" y="4804020"/>
            <a:ext cx="2666455" cy="179333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5" idx="3"/>
            <a:endCxn id="16" idx="1"/>
          </p:cNvCxnSpPr>
          <p:nvPr/>
        </p:nvCxnSpPr>
        <p:spPr>
          <a:xfrm flipV="1">
            <a:off x="4396264" y="3062863"/>
            <a:ext cx="558864" cy="2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3"/>
            <a:endCxn id="17" idx="1"/>
          </p:cNvCxnSpPr>
          <p:nvPr/>
        </p:nvCxnSpPr>
        <p:spPr>
          <a:xfrm>
            <a:off x="4396264" y="5700686"/>
            <a:ext cx="57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Sliding window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송신한 세그먼트에 대해 확인 응답을 기다리지 않고 여러 개의 세그먼트를 송신함으로써 실형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이로</a:t>
            </a:r>
            <a:r>
              <a:rPr lang="en-US" altLang="ko-KR" sz="1400" smtClean="0"/>
              <a:t> </a:t>
            </a:r>
            <a:r>
              <a:rPr lang="ko-KR" altLang="en-US" sz="1400" smtClean="0"/>
              <a:t>인해 속도가 향상된다</a:t>
            </a:r>
            <a:r>
              <a:rPr lang="en-US" altLang="ko-KR" sz="1400" smtClean="0"/>
              <a:t>.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41" y="2429100"/>
            <a:ext cx="4756731" cy="39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TCP Flow </a:t>
            </a:r>
            <a:r>
              <a:rPr lang="ko-KR" altLang="en-US" sz="2000" b="1" smtClean="0"/>
              <a:t>제어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수신측이 송신측보다 빠르면 문제 없지만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송신측의 속도가 빠를 경우 문제가 발생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수신측에서 제한된 저장 용량을 초과한 이후에 도착하는 데이터는 손실 될 수 있으며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만약 손실된다면 불필요하게 응답과 데이터 전송이 송</a:t>
            </a:r>
            <a:r>
              <a:rPr lang="en-US" altLang="ko-KR" sz="1400" smtClean="0"/>
              <a:t>/</a:t>
            </a:r>
            <a:r>
              <a:rPr lang="ko-KR" altLang="en-US" sz="1400" smtClean="0"/>
              <a:t>수신측 간에 빈번히 발생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따라서 이러한 위험을 줄이기 위해 송신측의 데이터 전송량을 수신측에 따라 조정해주어야 한다</a:t>
            </a:r>
            <a:r>
              <a:rPr lang="en-US" altLang="ko-KR" sz="1400" smtClean="0"/>
              <a:t>. </a:t>
            </a:r>
            <a:endParaRPr lang="en-US" altLang="ko-KR" sz="140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339" y="3897322"/>
            <a:ext cx="7743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mtClean="0"/>
              <a:t>데이터 전송량을 조절하는 방법에는 두가지가 존재</a:t>
            </a:r>
            <a:endParaRPr lang="en-US" altLang="ko-KR" sz="140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Stop and wait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Sliding window </a:t>
            </a:r>
            <a:r>
              <a:rPr lang="ko-KR" altLang="en-US" sz="1400" smtClean="0"/>
              <a:t>플로우 제어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0532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Stop and wait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매번 전송한 패킷에 대해 확인 응답을 받아야만 그 다음 패킷을 전송하는 방법</a:t>
            </a:r>
            <a:endParaRPr lang="en-US" altLang="ko-KR" sz="140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48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002621"/>
            <a:ext cx="3096344" cy="41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7743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Sliding window </a:t>
            </a:r>
            <a:r>
              <a:rPr lang="ko-KR" altLang="en-US" sz="2000" b="1" smtClean="0"/>
              <a:t>플로우 제어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수신측에서 설정한 윈도우 크기만큼 송신측에서 확인응답 없이 세그먼트를 전송할 수 있게 하여 데이터 흐름을 동적으로 조절하는 제어 기법</a:t>
            </a:r>
            <a:endParaRPr lang="en-US" altLang="ko-KR" sz="140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49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5" y="2433508"/>
            <a:ext cx="4076481" cy="39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78497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IPv4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2" name="Picture 4" descr="https://t1.daumcdn.net/cfile/tistory/99068D495BE8101D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8" y="1654237"/>
            <a:ext cx="7632848" cy="45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3303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smtClean="0"/>
              <a:t>혼잡 제어</a:t>
            </a:r>
            <a:endParaRPr lang="en-US" altLang="ko-KR" sz="20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네트워크의 혼잡을 피하기 위해 송신측에서 보내는 데이터의 전송 속도를 강제로 줄이는 방식</a:t>
            </a:r>
            <a:endParaRPr lang="en-US" altLang="ko-KR" sz="140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50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4" y="2348880"/>
            <a:ext cx="8089365" cy="33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3303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Slow Start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Window size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1, 2, 4,</a:t>
            </a:r>
            <a:r>
              <a:rPr lang="ko-KR" altLang="en-US" sz="1400"/>
              <a:t> </a:t>
            </a:r>
            <a:r>
              <a:rPr lang="en-US" altLang="ko-KR" sz="1400" smtClean="0"/>
              <a:t>8 … </a:t>
            </a:r>
            <a:r>
              <a:rPr lang="ko-KR" altLang="en-US" sz="1400" smtClean="0"/>
              <a:t>과 같이 </a:t>
            </a:r>
            <a:r>
              <a:rPr lang="en-US" altLang="ko-KR" sz="1400" smtClean="0"/>
              <a:t>2</a:t>
            </a:r>
            <a:r>
              <a:rPr lang="ko-KR" altLang="en-US" sz="1400" smtClean="0"/>
              <a:t>배씩 증가시킨다</a:t>
            </a:r>
            <a:r>
              <a:rPr lang="en-US" altLang="ko-KR" sz="140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혼잡이 감지되면 윈도우 크기를 </a:t>
            </a:r>
            <a:r>
              <a:rPr lang="en-US" altLang="ko-KR" sz="1400" smtClean="0"/>
              <a:t>1</a:t>
            </a:r>
            <a:r>
              <a:rPr lang="ko-KR" altLang="en-US" sz="1400" smtClean="0"/>
              <a:t>로 줄여버린다</a:t>
            </a:r>
            <a:r>
              <a:rPr lang="en-US" altLang="ko-KR" sz="1400" smtClean="0"/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Slow Start</a:t>
            </a:r>
            <a:r>
              <a:rPr lang="ko-KR" altLang="en-US" sz="1400" smtClean="0"/>
              <a:t>를 그냥 쓰면 </a:t>
            </a:r>
            <a:r>
              <a:rPr lang="en-US" altLang="ko-KR" sz="1400" smtClean="0"/>
              <a:t>Window size</a:t>
            </a:r>
            <a:r>
              <a:rPr lang="ko-KR" altLang="en-US" sz="1400" smtClean="0"/>
              <a:t>가 제곱 승으로 커지기 때문에 트래픽이 급격히 증가하여 네트워크가 혼잡할 가능성이 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이를 해결하기 위해 </a:t>
            </a:r>
            <a:r>
              <a:rPr lang="en-US" altLang="ko-KR" sz="1400" smtClean="0"/>
              <a:t>Slow Start </a:t>
            </a:r>
            <a:r>
              <a:rPr lang="ko-KR" altLang="en-US" sz="1400" smtClean="0"/>
              <a:t>역치 값을 사용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혼잡 윈도가 그 크기를 넘으면 확인 응답을 받을 때 마다 아래 크기만큼 혼잡 윈도를 크게 만든다</a:t>
            </a:r>
            <a:r>
              <a:rPr lang="en-US" altLang="ko-KR" sz="1400" smtClean="0"/>
              <a:t>.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51</a:t>
            </a:fld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19" y="4076870"/>
            <a:ext cx="5743575" cy="962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6454" y="5220569"/>
            <a:ext cx="8330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mtClean="0"/>
              <a:t>혼잡 윈도는 </a:t>
            </a:r>
            <a:r>
              <a:rPr lang="en-US" altLang="ko-KR" sz="1400" smtClean="0"/>
              <a:t>TCP </a:t>
            </a:r>
            <a:r>
              <a:rPr lang="ko-KR" altLang="en-US" sz="1400" smtClean="0"/>
              <a:t>통신 시작시에 설정되어있지 않는다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타임 아웃에 의해 재전송이 발생했을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그때의 혼잡 윈도의 절반 크기로 초기 설정 된다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1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3303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Fast Retransmit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동일한 </a:t>
            </a:r>
            <a:r>
              <a:rPr lang="en-US" altLang="ko-KR" sz="1400" smtClean="0"/>
              <a:t>ACK </a:t>
            </a:r>
            <a:r>
              <a:rPr lang="ko-KR" altLang="en-US" sz="1400" smtClean="0"/>
              <a:t>응답의 반복이 이루어지면 해당되는 세그맨테이션 데이터를 재전송 하게 하는 방법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송신측에서 설정한 타임아웃 시간이 지나지 않았어도 바로 해당 패킷을 재전송 할 수 있기 때문에 보다 빠른 전송률을 유지할 수 있다</a:t>
            </a:r>
            <a:r>
              <a:rPr lang="en-US" altLang="ko-KR" sz="1400" smtClean="0"/>
              <a:t>.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52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52107"/>
            <a:ext cx="3091438" cy="40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TCP &amp; UDP -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TCP</a:t>
              </a:r>
              <a:endParaRPr lang="ko-KR" altLang="en-US" sz="2800" b="1" dirty="0">
                <a:solidFill>
                  <a:srgbClr val="002496"/>
                </a:solidFill>
                <a:latin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6454" y="863848"/>
            <a:ext cx="8330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Fast</a:t>
            </a:r>
            <a:r>
              <a:rPr lang="ko-KR" altLang="en-US" sz="2000" b="1"/>
              <a:t> </a:t>
            </a:r>
            <a:r>
              <a:rPr lang="en-US" altLang="ko-KR" sz="2000" b="1" smtClean="0"/>
              <a:t>Recovery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혼잡한 상태가 되면 윈도 크기를 반으로 줄이고 선형 증가 시키는 방법이다</a:t>
            </a:r>
            <a:r>
              <a:rPr lang="en-US" altLang="ko-KR" sz="140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이후 다시 혼잡한 상태가 되면 </a:t>
            </a:r>
            <a:r>
              <a:rPr lang="en-US" altLang="ko-KR" sz="1400" smtClean="0"/>
              <a:t>Slow Start </a:t>
            </a:r>
            <a:r>
              <a:rPr lang="ko-KR" altLang="en-US" sz="1400" smtClean="0"/>
              <a:t>또는 </a:t>
            </a:r>
            <a:r>
              <a:rPr lang="en-US" altLang="ko-KR" sz="1400" smtClean="0"/>
              <a:t>AIMD </a:t>
            </a:r>
            <a:r>
              <a:rPr lang="ko-KR" altLang="en-US" sz="1400" smtClean="0"/>
              <a:t>방식으로 동작한다</a:t>
            </a:r>
            <a:r>
              <a:rPr lang="en-US" altLang="ko-KR" sz="1400" smtClean="0"/>
              <a:t>.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734" y="3007284"/>
            <a:ext cx="83303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/>
              <a:t>AIMD (Additive increase / Multiplicative Decrease)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처음에</a:t>
            </a:r>
            <a:r>
              <a:rPr lang="en-US" altLang="ko-KR" sz="1400" smtClean="0"/>
              <a:t> </a:t>
            </a:r>
            <a:r>
              <a:rPr lang="ko-KR" altLang="en-US" sz="1400" smtClean="0"/>
              <a:t>패킷을 하나씩 보내고 문제 없이 도착하면 </a:t>
            </a:r>
            <a:r>
              <a:rPr lang="en-US" altLang="ko-KR" sz="1400" smtClean="0"/>
              <a:t>window size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1</a:t>
            </a:r>
            <a:r>
              <a:rPr lang="ko-KR" altLang="en-US" sz="1400" smtClean="0"/>
              <a:t>씩 증가시켜가며 전송한다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만약 전송에 실패하면 </a:t>
            </a:r>
            <a:r>
              <a:rPr lang="en-US" altLang="ko-KR" sz="1400" smtClean="0"/>
              <a:t>window size</a:t>
            </a:r>
            <a:r>
              <a:rPr lang="ko-KR" altLang="en-US" sz="1400" smtClean="0"/>
              <a:t>를 반으로 줄인다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Window size</a:t>
            </a:r>
            <a:r>
              <a:rPr lang="ko-KR" altLang="en-US" sz="1400" smtClean="0"/>
              <a:t>를 조금식 늘리기 때문에 네트워크의 모든 대역을 활용하여 제대로 된 속도로 통신하기 까지 시간이 오래 걸린다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7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Question And Answer Icon | IconExperience - Professional Icons  O 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350123" cy="390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8EC-9214-43CB-8967-A717B9FD358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285293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mtClean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ko-KR" altLang="en-US" sz="4800" b="1">
              <a:solidFill>
                <a:srgbClr val="0066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7419" y="790164"/>
            <a:ext cx="87849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BroadCast Address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동일한 링크에 연결된 모든 호스트에게 패킷을 송신할 때 사용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IP </a:t>
            </a:r>
            <a:r>
              <a:rPr lang="ko-KR" altLang="en-US" sz="1400" smtClean="0"/>
              <a:t>주소의 모든 호스트 부 비트를 </a:t>
            </a:r>
            <a:r>
              <a:rPr lang="en-US" altLang="ko-KR" sz="1400" smtClean="0"/>
              <a:t>1</a:t>
            </a:r>
            <a:r>
              <a:rPr lang="ko-KR" altLang="en-US" sz="1400" smtClean="0"/>
              <a:t>로 변경하여 사용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Broadcast address</a:t>
            </a:r>
            <a:r>
              <a:rPr lang="ko-KR" altLang="en-US" sz="1400" smtClean="0"/>
              <a:t>는 다음 두가지로 나뉘어 진다</a:t>
            </a:r>
            <a:r>
              <a:rPr lang="en-US" altLang="ko-KR" sz="1400" smtClean="0"/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Local broadcast: </a:t>
            </a:r>
            <a:r>
              <a:rPr lang="ko-KR" altLang="en-US" sz="1400" smtClean="0"/>
              <a:t>자신이 속해있는 링크 안의 브로드캐스트 </a:t>
            </a:r>
            <a:endParaRPr lang="en-US" altLang="ko-KR" sz="1400"/>
          </a:p>
          <a:p>
            <a:pPr lvl="1" algn="ctr">
              <a:lnSpc>
                <a:spcPct val="200000"/>
              </a:lnSpc>
            </a:pPr>
            <a:r>
              <a:rPr lang="en-US" altLang="ko-KR" sz="1400" smtClean="0"/>
              <a:t>(</a:t>
            </a:r>
            <a:r>
              <a:rPr lang="en-US" altLang="ko-KR" sz="1400" b="1"/>
              <a:t>192.168.123.24 / 24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en-US" altLang="ko-KR" sz="1400" b="1" smtClean="0">
                <a:sym typeface="Wingdings" panose="05000000000000000000" pitchFamily="2" charset="2"/>
              </a:rPr>
              <a:t>192.168.123.255)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Direct broadcast: </a:t>
            </a:r>
            <a:r>
              <a:rPr lang="ko-KR" altLang="en-US" sz="1400" smtClean="0"/>
              <a:t>다른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네트워크에 대한 브로드캐스트</a:t>
            </a:r>
            <a:endParaRPr lang="en-US" altLang="ko-KR" sz="1400" smtClean="0"/>
          </a:p>
          <a:p>
            <a:pPr lvl="1" algn="ctr">
              <a:lnSpc>
                <a:spcPct val="200000"/>
              </a:lnSpc>
            </a:pPr>
            <a:r>
              <a:rPr lang="en-US" altLang="ko-KR" sz="1400"/>
              <a:t>(</a:t>
            </a:r>
            <a:r>
              <a:rPr lang="en-US" altLang="ko-KR" sz="1400" b="1"/>
              <a:t>192.168.123.24 / 24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en-US" altLang="ko-KR" sz="1400" b="1" smtClean="0">
                <a:sym typeface="Wingdings" panose="05000000000000000000" pitchFamily="2" charset="2"/>
              </a:rPr>
              <a:t>192.168.124.255)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9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303" y="1654859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7419" y="759386"/>
            <a:ext cx="8784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IP</a:t>
            </a:r>
            <a:r>
              <a:rPr lang="ko-KR" altLang="en-US" sz="2000" b="1"/>
              <a:t> </a:t>
            </a:r>
            <a:r>
              <a:rPr lang="en-US" altLang="ko-KR" sz="2000" b="1" smtClean="0"/>
              <a:t>multicast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패킷을 특정 그룹에 소속된 모든 호스트에게 보낼때 사용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사용 가능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</a:t>
            </a:r>
            <a:r>
              <a:rPr lang="en-US" altLang="ko-KR" sz="1400" smtClean="0"/>
              <a:t>: 224.0.0.0 ~ 239.255.255.255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224.0.0.0 ~ 224.0.0.255: </a:t>
            </a:r>
            <a:r>
              <a:rPr lang="ko-KR" altLang="en-US" sz="1400" smtClean="0"/>
              <a:t>경로 제어가 없고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동일한 링크 안에서도 멀티 캐스트 가능</a:t>
            </a:r>
            <a:endParaRPr lang="en-US" altLang="ko-KR" sz="140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나머지 주소</a:t>
            </a:r>
            <a:r>
              <a:rPr lang="en-US" altLang="ko-KR" sz="1400" smtClean="0"/>
              <a:t>: </a:t>
            </a:r>
            <a:r>
              <a:rPr lang="ko-KR" altLang="en-US" sz="1400" smtClean="0"/>
              <a:t>전체 네트워크의 그룹 멤버에게 전달</a:t>
            </a:r>
            <a:r>
              <a:rPr lang="en-US" altLang="ko-KR" sz="140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모든 호스트</a:t>
            </a:r>
            <a:r>
              <a:rPr lang="en-US" altLang="ko-KR" sz="1400" smtClean="0"/>
              <a:t>: 224.0.0.1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모든 라우터</a:t>
            </a:r>
            <a:r>
              <a:rPr lang="en-US" altLang="ko-KR" sz="1400" smtClean="0"/>
              <a:t>: 224.0.0.2</a:t>
            </a:r>
            <a:endParaRPr lang="en-US" altLang="ko-KR" sz="1400"/>
          </a:p>
        </p:txBody>
      </p:sp>
      <p:pic>
        <p:nvPicPr>
          <p:cNvPr id="6146" name="Picture 2" descr="http://www.terms.co.kr/multica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91436"/>
            <a:ext cx="4873712" cy="22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303" y="1654859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7419" y="759386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CIDR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1990</a:t>
            </a:r>
            <a:r>
              <a:rPr lang="ko-KR" altLang="en-US" sz="1400" smtClean="0"/>
              <a:t>년대 초반까지 클래스 단위로 </a:t>
            </a:r>
            <a:r>
              <a:rPr lang="en-US" altLang="ko-KR" sz="1400" smtClean="0"/>
              <a:t>IP</a:t>
            </a:r>
            <a:r>
              <a:rPr lang="ko-KR" altLang="en-US" sz="1400" smtClean="0"/>
              <a:t>를 할당하여 사용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이로인해 클래스 </a:t>
            </a:r>
            <a:r>
              <a:rPr lang="en-US" altLang="ko-KR" sz="1400" smtClean="0"/>
              <a:t>B</a:t>
            </a:r>
            <a:r>
              <a:rPr lang="ko-KR" altLang="en-US" sz="1400" smtClean="0"/>
              <a:t>의 수가 절대적으로 부족하게 되는 현상 발생</a:t>
            </a:r>
            <a:endParaRPr lang="en-US" altLang="ko-KR" sz="1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이러한 문제를 해결하기 위해 클래스에 구애받지 않고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임의로 비트 길이로 된 주소를 배포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단점</a:t>
            </a:r>
            <a:r>
              <a:rPr lang="en-US" altLang="ko-KR" sz="1400" smtClean="0"/>
              <a:t>: </a:t>
            </a:r>
            <a:r>
              <a:rPr lang="ko-KR" altLang="en-US" sz="1400" smtClean="0"/>
              <a:t>조직의 네트워크 안에서 서브넷 마스크의 길이를 통일해야 한다</a:t>
            </a:r>
            <a:r>
              <a:rPr lang="en-US" altLang="ko-KR" sz="1400" smtClean="0"/>
              <a:t>. </a:t>
            </a:r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sym typeface="Wingdings" panose="05000000000000000000" pitchFamily="2" charset="2"/>
              </a:rPr>
              <a:t>효율적인 네트워크를 구축할 수 없다</a:t>
            </a:r>
            <a:r>
              <a:rPr lang="en-US" altLang="ko-KR" sz="1400" smtClean="0">
                <a:sym typeface="Wingdings" panose="05000000000000000000" pitchFamily="2" charset="2"/>
              </a:rPr>
              <a:t>.</a:t>
            </a:r>
            <a:endParaRPr lang="en-US" altLang="ko-KR" sz="14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92832" y="3688398"/>
            <a:ext cx="8784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mtClean="0"/>
              <a:t>Ex) 192.168.48.0/24 ~ 192.168.55.0/24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CIDR</a:t>
            </a:r>
            <a:r>
              <a:rPr lang="ko-KR" altLang="en-US" sz="1400" smtClean="0"/>
              <a:t>로 표기</a:t>
            </a:r>
            <a:endParaRPr lang="en-US" altLang="ko-KR" sz="140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sym typeface="Wingdings" panose="05000000000000000000" pitchFamily="2" charset="2"/>
              </a:rPr>
              <a:t>192.168.48.0/24 </a:t>
            </a:r>
            <a:r>
              <a:rPr lang="en-US" altLang="ko-KR" sz="1400">
                <a:sym typeface="Wingdings" panose="05000000000000000000" pitchFamily="2" charset="2"/>
              </a:rPr>
              <a:t>= </a:t>
            </a:r>
            <a:r>
              <a:rPr lang="en-US" altLang="ko-KR" sz="1400" b="1" smtClean="0">
                <a:sym typeface="Wingdings" panose="05000000000000000000" pitchFamily="2" charset="2"/>
              </a:rPr>
              <a:t>11000000.10101000.00110</a:t>
            </a:r>
            <a:r>
              <a:rPr lang="en-US" altLang="ko-KR" sz="1400" smtClean="0">
                <a:sym typeface="Wingdings" panose="05000000000000000000" pitchFamily="2" charset="2"/>
              </a:rPr>
              <a:t>000.00000000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192.168.55.0/24 = </a:t>
            </a:r>
            <a:r>
              <a:rPr lang="en-US" altLang="ko-KR" sz="1400" b="1"/>
              <a:t>11000000.10101000.00110</a:t>
            </a:r>
            <a:r>
              <a:rPr lang="en-US" altLang="ko-KR" sz="1400"/>
              <a:t>111.00000000</a:t>
            </a:r>
          </a:p>
          <a:p>
            <a:pPr>
              <a:lnSpc>
                <a:spcPct val="200000"/>
              </a:lnSpc>
            </a:pPr>
            <a:r>
              <a:rPr lang="en-US" altLang="ko-KR" sz="1400" smtClean="0">
                <a:sym typeface="Wingdings" panose="05000000000000000000" pitchFamily="2" charset="2"/>
              </a:rPr>
              <a:t> 192.168.48.0/29</a:t>
            </a:r>
            <a:r>
              <a:rPr lang="ko-KR" altLang="en-US" sz="1400" smtClean="0">
                <a:sym typeface="Wingdings" panose="05000000000000000000" pitchFamily="2" charset="2"/>
              </a:rPr>
              <a:t>로 표기된다</a:t>
            </a:r>
            <a:r>
              <a:rPr lang="en-US" altLang="ko-KR" sz="1400" smtClean="0">
                <a:sym typeface="Wingdings" panose="05000000000000000000" pitchFamily="2" charset="2"/>
              </a:rPr>
              <a:t>.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2977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943" y="0"/>
            <a:ext cx="9158943" cy="692696"/>
            <a:chOff x="-14943" y="0"/>
            <a:chExt cx="9158943" cy="692696"/>
          </a:xfrm>
        </p:grpSpPr>
        <p:grpSp>
          <p:nvGrpSpPr>
            <p:cNvPr id="2" name="그룹 1"/>
            <p:cNvGrpSpPr/>
            <p:nvPr/>
          </p:nvGrpSpPr>
          <p:grpSpPr>
            <a:xfrm>
              <a:off x="-4186" y="0"/>
              <a:ext cx="9148186" cy="692696"/>
              <a:chOff x="-4186" y="0"/>
              <a:chExt cx="9148186" cy="692696"/>
            </a:xfrm>
          </p:grpSpPr>
          <p:sp>
            <p:nvSpPr>
              <p:cNvPr id="3" name="직사각형 2"/>
              <p:cNvSpPr/>
              <p:nvPr userDrawn="1"/>
            </p:nvSpPr>
            <p:spPr>
              <a:xfrm>
                <a:off x="-4186" y="646977"/>
                <a:ext cx="9148186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101600" dist="25400" dir="5400000" sx="104000" sy="104000" algn="t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 userDrawn="1"/>
            </p:nvSpPr>
            <p:spPr>
              <a:xfrm>
                <a:off x="-4186" y="0"/>
                <a:ext cx="9148186" cy="6926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-4186" y="0"/>
                <a:ext cx="903778" cy="692696"/>
              </a:xfrm>
              <a:prstGeom prst="rect">
                <a:avLst/>
              </a:prstGeom>
              <a:solidFill>
                <a:srgbClr val="1581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755576" y="0"/>
                <a:ext cx="144016" cy="692696"/>
              </a:xfrm>
              <a:prstGeom prst="rect">
                <a:avLst/>
              </a:prstGeom>
              <a:solidFill>
                <a:srgbClr val="69B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1600" y="97468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002496"/>
                  </a:solidFill>
                  <a:latin typeface="+mj-ea"/>
                  <a:ea typeface="+mj-ea"/>
                </a:rPr>
                <a:t>IP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 </a:t>
              </a:r>
              <a:r>
                <a:rPr lang="en-US" altLang="ko-KR" sz="2800" b="1" smtClean="0">
                  <a:solidFill>
                    <a:srgbClr val="002496"/>
                  </a:solidFill>
                  <a:latin typeface="+mj-ea"/>
                </a:rPr>
                <a:t>- </a:t>
              </a:r>
              <a:r>
                <a:rPr lang="en-US" altLang="ko-KR" sz="2800" b="1">
                  <a:solidFill>
                    <a:srgbClr val="002496"/>
                  </a:solidFill>
                  <a:latin typeface="+mj-ea"/>
                </a:rPr>
                <a:t>IPv4</a:t>
              </a:r>
              <a:endParaRPr lang="ko-KR" altLang="en-US" sz="2800" b="1" dirty="0">
                <a:solidFill>
                  <a:srgbClr val="002496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4943" y="66690"/>
              <a:ext cx="892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CF8E-B462-4D44-8E01-F543FA1CC970}" type="datetime1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FC9C-FDFA-451F-B458-5C9ED6EC0F6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303" y="1654859"/>
            <a:ext cx="34186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7419" y="759386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smtClean="0"/>
              <a:t>VLSM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서로 다른 서브넷에서 동일한 네트워크 번호로 다른 서브넷 마스크를 적용하는 기법</a:t>
            </a:r>
            <a:endParaRPr lang="en-US" altLang="ko-KR" sz="140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75803"/>
            <a:ext cx="5744778" cy="41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2675</Words>
  <Application>Microsoft Office PowerPoint</Application>
  <PresentationFormat>화면 슬라이드 쇼(4:3)</PresentationFormat>
  <Paragraphs>536</Paragraphs>
  <Slides>55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HY견고딕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</dc:creator>
  <cp:lastModifiedBy>WINS</cp:lastModifiedBy>
  <cp:revision>822</cp:revision>
  <dcterms:created xsi:type="dcterms:W3CDTF">2016-03-02T09:04:55Z</dcterms:created>
  <dcterms:modified xsi:type="dcterms:W3CDTF">2022-01-06T06:50:08Z</dcterms:modified>
</cp:coreProperties>
</file>