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7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2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D224-513B-4A69-8415-2F4BB0DB51BD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25C7-AC4B-4DDA-9981-5593BE22D7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Travelling </a:t>
            </a:r>
            <a:r>
              <a:rPr lang="en-IN" dirty="0" err="1" smtClean="0"/>
              <a:t>wwith</a:t>
            </a:r>
            <a:r>
              <a:rPr lang="en-IN" dirty="0" smtClean="0"/>
              <a:t> Rewards and Penalties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Shubhadip</a:t>
            </a:r>
            <a:r>
              <a:rPr lang="en-IN" dirty="0" smtClean="0"/>
              <a:t> </a:t>
            </a:r>
            <a:r>
              <a:rPr lang="en-IN" dirty="0" err="1" smtClean="0"/>
              <a:t>Mitra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Multiplicative Approximation </a:t>
            </a:r>
            <a:r>
              <a:rPr lang="en-IN" dirty="0" smtClean="0"/>
              <a:t>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Let p be the optimal path for the </a:t>
            </a:r>
            <a:r>
              <a:rPr lang="en-IN" dirty="0" smtClean="0"/>
              <a:t>RRP </a:t>
            </a:r>
            <a:r>
              <a:rPr lang="en-IN" dirty="0" smtClean="0"/>
              <a:t>problem. </a:t>
            </a:r>
            <a:r>
              <a:rPr lang="en-IN" dirty="0" smtClean="0"/>
              <a:t> Then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(p) </a:t>
            </a:r>
            <a:r>
              <a:rPr lang="en-IN" dirty="0" smtClean="0"/>
              <a:t>is the largest among all paths in </a:t>
            </a:r>
            <a:r>
              <a:rPr lang="en-IN" i="1" dirty="0" smtClean="0"/>
              <a:t>P </a:t>
            </a:r>
            <a:r>
              <a:rPr lang="en-IN" dirty="0" smtClean="0"/>
              <a:t>such that</a:t>
            </a:r>
            <a:r>
              <a:rPr lang="en-IN" i="1" dirty="0" smtClean="0"/>
              <a:t>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(p)&lt;= C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</a:t>
            </a:r>
            <a:r>
              <a:rPr lang="en-IN" dirty="0" smtClean="0"/>
              <a:t>exists a path </a:t>
            </a:r>
            <a:r>
              <a:rPr lang="en-IN" i="1" dirty="0" smtClean="0"/>
              <a:t>p’</a:t>
            </a:r>
            <a:r>
              <a:rPr lang="en-IN" dirty="0" smtClean="0"/>
              <a:t> in </a:t>
            </a:r>
            <a:r>
              <a:rPr lang="en-IN" i="1" dirty="0" smtClean="0"/>
              <a:t>Q(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</a:t>
            </a:r>
            <a:r>
              <a:rPr lang="en-IN" dirty="0" smtClean="0"/>
              <a:t>, such that</a:t>
            </a:r>
            <a:r>
              <a:rPr lang="en-IN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(p’) </a:t>
            </a:r>
            <a:r>
              <a:rPr lang="en-IN" i="1" dirty="0" smtClean="0"/>
              <a:t>&gt;= (1-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(p)</a:t>
            </a:r>
            <a:r>
              <a:rPr lang="en-IN" i="1" dirty="0" smtClean="0">
                <a:latin typeface="Arial"/>
                <a:cs typeface="Arial"/>
              </a:rPr>
              <a:t>,</a:t>
            </a:r>
            <a:endParaRPr lang="en-IN" i="1" dirty="0" smtClean="0"/>
          </a:p>
          <a:p>
            <a:pPr lvl="1">
              <a:buFont typeface="Wingdings" pitchFamily="2" charset="2"/>
              <a:buChar char="q"/>
            </a:pPr>
            <a:r>
              <a:rPr lang="en-IN" i="1" dirty="0" smtClean="0"/>
              <a:t>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(p’) </a:t>
            </a:r>
            <a:r>
              <a:rPr lang="en-IN" i="1" dirty="0" smtClean="0"/>
              <a:t>&lt;= </a:t>
            </a:r>
            <a:r>
              <a:rPr lang="en-IN" i="1" dirty="0" err="1" smtClean="0"/>
              <a:t>w</a:t>
            </a:r>
            <a:r>
              <a:rPr lang="en-IN" baseline="-25000" dirty="0" err="1" smtClean="0"/>
              <a:t>y</a:t>
            </a:r>
            <a:r>
              <a:rPr lang="en-IN" i="1" dirty="0" smtClean="0"/>
              <a:t>(p)</a:t>
            </a:r>
            <a:endParaRPr lang="en-US" i="1" dirty="0" smtClean="0"/>
          </a:p>
          <a:p>
            <a:r>
              <a:rPr lang="en-IN" dirty="0" smtClean="0"/>
              <a:t>Since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(p)&lt;= </a:t>
            </a:r>
            <a:r>
              <a:rPr lang="en-IN" i="1" dirty="0" smtClean="0"/>
              <a:t>C, </a:t>
            </a:r>
            <a:r>
              <a:rPr lang="en-IN" dirty="0" smtClean="0"/>
              <a:t>therefore</a:t>
            </a:r>
            <a:r>
              <a:rPr lang="en-IN" i="1" dirty="0" smtClean="0"/>
              <a:t>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(p’)&lt;= C.</a:t>
            </a:r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Proposed FPTAS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Assume that the path weights lie in the range [</a:t>
            </a:r>
            <a:r>
              <a:rPr lang="en-IN" i="1" dirty="0" smtClean="0"/>
              <a:t>1,W</a:t>
            </a:r>
            <a:r>
              <a:rPr lang="en-IN" i="1" baseline="-25000" dirty="0" smtClean="0"/>
              <a:t>x</a:t>
            </a:r>
            <a:r>
              <a:rPr lang="en-IN" dirty="0" smtClean="0"/>
              <a:t>] X [</a:t>
            </a:r>
            <a:r>
              <a:rPr lang="en-IN" i="1" dirty="0" smtClean="0"/>
              <a:t>1,W</a:t>
            </a:r>
            <a:r>
              <a:rPr lang="en-IN" i="1" baseline="-25000" dirty="0" smtClean="0"/>
              <a:t>y</a:t>
            </a:r>
            <a:r>
              <a:rPr lang="en-IN" dirty="0" smtClean="0"/>
              <a:t>]</a:t>
            </a:r>
          </a:p>
          <a:p>
            <a:r>
              <a:rPr lang="en-IN" dirty="0" smtClean="0"/>
              <a:t>Let </a:t>
            </a:r>
            <a:r>
              <a:rPr lang="el-GR" i="1" dirty="0" smtClean="0">
                <a:latin typeface="Arial"/>
                <a:cs typeface="Arial"/>
              </a:rPr>
              <a:t>δ</a:t>
            </a:r>
            <a:r>
              <a:rPr lang="en-IN" i="1" dirty="0" smtClean="0">
                <a:latin typeface="Arial"/>
                <a:cs typeface="Arial"/>
              </a:rPr>
              <a:t> = 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>
                <a:latin typeface="Arial"/>
                <a:cs typeface="Arial"/>
              </a:rPr>
              <a:t>/(n-1)</a:t>
            </a:r>
            <a:r>
              <a:rPr lang="en-IN" dirty="0" smtClean="0">
                <a:latin typeface="Arial"/>
                <a:cs typeface="Arial"/>
              </a:rPr>
              <a:t> </a:t>
            </a:r>
            <a:r>
              <a:rPr lang="en-IN" dirty="0" smtClean="0">
                <a:latin typeface="Arial"/>
                <a:cs typeface="Arial"/>
              </a:rPr>
              <a:t>where </a:t>
            </a:r>
            <a:r>
              <a:rPr lang="en-IN" i="1" dirty="0" smtClean="0">
                <a:latin typeface="Arial"/>
                <a:cs typeface="Arial"/>
              </a:rPr>
              <a:t>n = |V|</a:t>
            </a:r>
          </a:p>
          <a:p>
            <a:r>
              <a:rPr lang="en-IN" dirty="0" smtClean="0">
                <a:latin typeface="Arial"/>
                <a:cs typeface="Arial"/>
              </a:rPr>
              <a:t>Divide the range [</a:t>
            </a:r>
            <a:r>
              <a:rPr lang="en-IN" i="1" dirty="0" smtClean="0">
                <a:latin typeface="Arial"/>
                <a:cs typeface="Arial"/>
              </a:rPr>
              <a:t>1,W</a:t>
            </a:r>
            <a:r>
              <a:rPr lang="en-IN" i="1" baseline="-25000" dirty="0" smtClean="0">
                <a:latin typeface="Arial"/>
                <a:cs typeface="Arial"/>
              </a:rPr>
              <a:t>x</a:t>
            </a:r>
            <a:r>
              <a:rPr lang="en-IN" dirty="0" smtClean="0">
                <a:latin typeface="Arial"/>
                <a:cs typeface="Arial"/>
              </a:rPr>
              <a:t>]</a:t>
            </a:r>
            <a:r>
              <a:rPr lang="en-IN" i="1" dirty="0" smtClean="0">
                <a:latin typeface="Arial"/>
                <a:cs typeface="Arial"/>
              </a:rPr>
              <a:t> </a:t>
            </a:r>
            <a:r>
              <a:rPr lang="en-IN" dirty="0" smtClean="0">
                <a:latin typeface="Arial"/>
                <a:cs typeface="Arial"/>
              </a:rPr>
              <a:t>into intervals</a:t>
            </a:r>
            <a:r>
              <a:rPr lang="en-IN" i="1" dirty="0" smtClean="0">
                <a:latin typeface="Arial"/>
                <a:cs typeface="Arial"/>
              </a:rPr>
              <a:t> </a:t>
            </a:r>
            <a:r>
              <a:rPr lang="en-IN" dirty="0" smtClean="0">
                <a:latin typeface="Arial"/>
                <a:cs typeface="Arial"/>
              </a:rPr>
              <a:t>[</a:t>
            </a:r>
            <a:r>
              <a:rPr lang="en-IN" i="1" dirty="0" smtClean="0">
                <a:latin typeface="Arial"/>
                <a:cs typeface="Arial"/>
              </a:rPr>
              <a:t>1,</a:t>
            </a:r>
            <a:r>
              <a:rPr lang="el-GR" i="1" dirty="0" smtClean="0">
                <a:latin typeface="Arial"/>
                <a:cs typeface="Arial"/>
              </a:rPr>
              <a:t> δ</a:t>
            </a:r>
            <a:r>
              <a:rPr lang="en-IN" dirty="0" smtClean="0">
                <a:latin typeface="Arial"/>
                <a:cs typeface="Arial"/>
              </a:rPr>
              <a:t>)</a:t>
            </a:r>
            <a:r>
              <a:rPr lang="en-IN" i="1" dirty="0" smtClean="0">
                <a:latin typeface="Arial"/>
                <a:cs typeface="Arial"/>
              </a:rPr>
              <a:t>, </a:t>
            </a:r>
            <a:r>
              <a:rPr lang="en-IN" dirty="0" smtClean="0">
                <a:latin typeface="Arial"/>
                <a:cs typeface="Arial"/>
              </a:rPr>
              <a:t>(</a:t>
            </a:r>
            <a:r>
              <a:rPr lang="el-GR" i="1" dirty="0" smtClean="0">
                <a:latin typeface="Arial"/>
                <a:cs typeface="Arial"/>
              </a:rPr>
              <a:t>δ</a:t>
            </a:r>
            <a:r>
              <a:rPr lang="en-IN" i="1" dirty="0" smtClean="0">
                <a:latin typeface="Arial"/>
                <a:cs typeface="Arial"/>
              </a:rPr>
              <a:t>,</a:t>
            </a:r>
            <a:r>
              <a:rPr lang="el-GR" i="1" dirty="0" smtClean="0">
                <a:latin typeface="Arial"/>
                <a:cs typeface="Arial"/>
              </a:rPr>
              <a:t> δ</a:t>
            </a:r>
            <a:r>
              <a:rPr lang="en-IN" i="1" baseline="30000" dirty="0" smtClean="0">
                <a:latin typeface="Arial"/>
                <a:cs typeface="Arial"/>
              </a:rPr>
              <a:t>2</a:t>
            </a:r>
            <a:r>
              <a:rPr lang="en-IN" dirty="0" smtClean="0">
                <a:latin typeface="Arial"/>
                <a:cs typeface="Arial"/>
              </a:rPr>
              <a:t>)</a:t>
            </a:r>
            <a:r>
              <a:rPr lang="en-IN" i="1" dirty="0" smtClean="0">
                <a:latin typeface="Arial"/>
                <a:cs typeface="Arial"/>
              </a:rPr>
              <a:t>, </a:t>
            </a:r>
            <a:r>
              <a:rPr lang="en-IN" dirty="0" smtClean="0">
                <a:latin typeface="Arial"/>
                <a:cs typeface="Arial"/>
              </a:rPr>
              <a:t>(</a:t>
            </a:r>
            <a:r>
              <a:rPr lang="el-GR" i="1" dirty="0" smtClean="0">
                <a:latin typeface="Arial"/>
                <a:cs typeface="Arial"/>
              </a:rPr>
              <a:t>δ</a:t>
            </a:r>
            <a:r>
              <a:rPr lang="en-IN" i="1" baseline="30000" dirty="0" smtClean="0">
                <a:latin typeface="Arial"/>
                <a:cs typeface="Arial"/>
              </a:rPr>
              <a:t>2</a:t>
            </a:r>
            <a:r>
              <a:rPr lang="en-IN" i="1" dirty="0" smtClean="0">
                <a:latin typeface="Arial"/>
                <a:cs typeface="Arial"/>
              </a:rPr>
              <a:t>,</a:t>
            </a:r>
            <a:r>
              <a:rPr lang="el-GR" i="1" dirty="0" smtClean="0">
                <a:latin typeface="Arial"/>
                <a:cs typeface="Arial"/>
              </a:rPr>
              <a:t> δ</a:t>
            </a:r>
            <a:r>
              <a:rPr lang="en-IN" i="1" baseline="30000" dirty="0" smtClean="0">
                <a:latin typeface="Arial"/>
                <a:cs typeface="Arial"/>
              </a:rPr>
              <a:t>3</a:t>
            </a:r>
            <a:r>
              <a:rPr lang="en-IN" dirty="0" smtClean="0">
                <a:latin typeface="Arial"/>
                <a:cs typeface="Arial"/>
              </a:rPr>
              <a:t>)</a:t>
            </a:r>
            <a:r>
              <a:rPr lang="en-IN" i="1" dirty="0" smtClean="0">
                <a:latin typeface="Arial"/>
                <a:cs typeface="Arial"/>
              </a:rPr>
              <a:t> </a:t>
            </a:r>
            <a:r>
              <a:rPr lang="en-IN" dirty="0" smtClean="0">
                <a:latin typeface="Arial"/>
                <a:cs typeface="Arial"/>
              </a:rPr>
              <a:t>and so on</a:t>
            </a:r>
            <a:r>
              <a:rPr lang="en-IN" i="1" dirty="0" smtClean="0">
                <a:latin typeface="Arial"/>
                <a:cs typeface="Arial"/>
              </a:rPr>
              <a:t>.</a:t>
            </a:r>
          </a:p>
          <a:p>
            <a:r>
              <a:rPr lang="en-IN" dirty="0" smtClean="0">
                <a:latin typeface="Arial"/>
                <a:cs typeface="Arial"/>
              </a:rPr>
              <a:t>For each such interval, only one path is stored, the one that offers the smallest </a:t>
            </a:r>
            <a:r>
              <a:rPr lang="en-IN" i="1" dirty="0" smtClean="0">
                <a:latin typeface="Arial"/>
                <a:cs typeface="Arial"/>
              </a:rPr>
              <a:t>y-value. </a:t>
            </a:r>
            <a:r>
              <a:rPr lang="en-IN" dirty="0" smtClean="0">
                <a:latin typeface="Arial"/>
                <a:cs typeface="Arial"/>
              </a:rPr>
              <a:t>Then</a:t>
            </a:r>
            <a:r>
              <a:rPr lang="en-IN" i="1" dirty="0" smtClean="0">
                <a:latin typeface="Arial"/>
                <a:cs typeface="Arial"/>
              </a:rPr>
              <a:t> </a:t>
            </a:r>
            <a:r>
              <a:rPr lang="en-IN" i="1" dirty="0" smtClean="0">
                <a:latin typeface="Arial"/>
                <a:cs typeface="Arial"/>
              </a:rPr>
              <a:t>|</a:t>
            </a:r>
            <a:r>
              <a:rPr lang="en-IN" i="1" dirty="0" smtClean="0"/>
              <a:t>Q(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</a:t>
            </a:r>
            <a:r>
              <a:rPr lang="en-IN" i="1" dirty="0" smtClean="0">
                <a:latin typeface="Arial"/>
                <a:cs typeface="Arial"/>
              </a:rPr>
              <a:t>|=</a:t>
            </a:r>
            <a:r>
              <a:rPr lang="en-IN" i="1" dirty="0" smtClean="0">
                <a:latin typeface="Arial"/>
                <a:cs typeface="Arial"/>
              </a:rPr>
              <a:t>O(log</a:t>
            </a:r>
            <a:r>
              <a:rPr lang="en-IN" baseline="-25000" dirty="0" smtClean="0">
                <a:latin typeface="Arial"/>
                <a:cs typeface="Arial"/>
              </a:rPr>
              <a:t>(</a:t>
            </a:r>
            <a:r>
              <a:rPr lang="en-IN" i="1" baseline="-25000" dirty="0" smtClean="0">
                <a:latin typeface="Arial"/>
                <a:cs typeface="Arial"/>
              </a:rPr>
              <a:t>1+</a:t>
            </a:r>
            <a:r>
              <a:rPr lang="el-GR" i="1" baseline="-25000" dirty="0" smtClean="0">
                <a:latin typeface="Arial"/>
                <a:cs typeface="Arial"/>
              </a:rPr>
              <a:t>δ</a:t>
            </a:r>
            <a:r>
              <a:rPr lang="en-IN" baseline="-25000" dirty="0" smtClean="0">
                <a:latin typeface="Arial"/>
                <a:cs typeface="Arial"/>
              </a:rPr>
              <a:t>)</a:t>
            </a:r>
            <a:r>
              <a:rPr lang="en-IN" dirty="0" smtClean="0">
                <a:latin typeface="Arial"/>
                <a:cs typeface="Arial"/>
              </a:rPr>
              <a:t> </a:t>
            </a:r>
            <a:r>
              <a:rPr lang="en-IN" dirty="0" err="1" smtClean="0">
                <a:latin typeface="Arial"/>
                <a:cs typeface="Arial"/>
              </a:rPr>
              <a:t>W</a:t>
            </a:r>
            <a:r>
              <a:rPr lang="en-IN" baseline="-25000" dirty="0" err="1" smtClean="0">
                <a:latin typeface="Arial"/>
                <a:cs typeface="Arial"/>
              </a:rPr>
              <a:t>x</a:t>
            </a:r>
            <a:r>
              <a:rPr lang="en-IN" i="1" dirty="0" smtClean="0">
                <a:latin typeface="Arial"/>
                <a:cs typeface="Arial"/>
              </a:rPr>
              <a:t>).</a:t>
            </a:r>
            <a:endParaRPr lang="en-IN" i="1" dirty="0" smtClean="0">
              <a:latin typeface="Arial"/>
              <a:cs typeface="Arial"/>
            </a:endParaRPr>
          </a:p>
          <a:p>
            <a:r>
              <a:rPr lang="en-IN" dirty="0" smtClean="0">
                <a:latin typeface="Arial"/>
                <a:cs typeface="Arial"/>
              </a:rPr>
              <a:t>Compute such a path cover for all destination nodes in the graph</a:t>
            </a:r>
            <a:r>
              <a:rPr lang="en-IN" i="1" dirty="0" smtClean="0">
                <a:latin typeface="Arial"/>
                <a:cs typeface="Arial"/>
              </a:rPr>
              <a:t> G.</a:t>
            </a:r>
            <a:endParaRPr lang="en-I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Given a directed graph </a:t>
            </a:r>
            <a:r>
              <a:rPr lang="en-IN" i="1" dirty="0" smtClean="0"/>
              <a:t>G =(V&lt;</a:t>
            </a:r>
            <a:r>
              <a:rPr lang="en-IN" i="1" dirty="0" err="1" smtClean="0"/>
              <a:t>E,w</a:t>
            </a:r>
            <a:r>
              <a:rPr lang="en-IN" i="1" dirty="0" smtClean="0"/>
              <a:t>)</a:t>
            </a:r>
            <a:r>
              <a:rPr lang="en-IN" dirty="0" smtClean="0"/>
              <a:t> where </a:t>
            </a:r>
            <a:r>
              <a:rPr lang="en-IN" i="1" dirty="0" smtClean="0"/>
              <a:t>V</a:t>
            </a:r>
            <a:r>
              <a:rPr lang="en-IN" dirty="0" smtClean="0"/>
              <a:t> is the vertex set, </a:t>
            </a:r>
            <a:r>
              <a:rPr lang="en-IN" i="1" dirty="0" smtClean="0"/>
              <a:t>E</a:t>
            </a:r>
            <a:r>
              <a:rPr lang="en-IN" dirty="0" smtClean="0"/>
              <a:t> is the edge set, and </a:t>
            </a:r>
            <a:r>
              <a:rPr lang="en-IN" i="1" dirty="0" smtClean="0"/>
              <a:t>w</a:t>
            </a:r>
            <a:r>
              <a:rPr lang="en-IN" dirty="0" smtClean="0"/>
              <a:t> is a function from </a:t>
            </a:r>
            <a:r>
              <a:rPr lang="en-IN" i="1" dirty="0" smtClean="0"/>
              <a:t>E</a:t>
            </a:r>
            <a:r>
              <a:rPr lang="en-IN" dirty="0" smtClean="0"/>
              <a:t> to real numbers that could be positive, negative or 0. Given a pair of nodes </a:t>
            </a:r>
            <a:r>
              <a:rPr lang="en-IN" i="1" dirty="0" smtClean="0"/>
              <a:t>(</a:t>
            </a:r>
            <a:r>
              <a:rPr lang="en-IN" i="1" dirty="0" err="1" smtClean="0"/>
              <a:t>u,v</a:t>
            </a:r>
            <a:r>
              <a:rPr lang="en-IN" i="1" dirty="0" smtClean="0"/>
              <a:t>)</a:t>
            </a:r>
            <a:r>
              <a:rPr lang="en-IN" dirty="0" smtClean="0"/>
              <a:t>, compute the path of largest weight, which in other words, is the most rewarding path.</a:t>
            </a:r>
          </a:p>
          <a:p>
            <a:r>
              <a:rPr lang="en-IN" dirty="0" smtClean="0"/>
              <a:t>The above path problem can be reduced to the shortest path problem by flipping the signs of the edge weights.</a:t>
            </a:r>
          </a:p>
          <a:p>
            <a:r>
              <a:rPr lang="en-IN" dirty="0" smtClean="0"/>
              <a:t>However, computing the shortest path on such general weighted graph is known to be NP-Hard.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Consider the shortest path problem on a general weighted graph </a:t>
            </a:r>
            <a:r>
              <a:rPr lang="en-IN" i="1" dirty="0" smtClean="0"/>
              <a:t>G</a:t>
            </a:r>
            <a:r>
              <a:rPr lang="en-IN" dirty="0" smtClean="0"/>
              <a:t>.</a:t>
            </a:r>
          </a:p>
          <a:p>
            <a:r>
              <a:rPr lang="en-IN" dirty="0" smtClean="0"/>
              <a:t>Transform this one dimensional problem to a 2 dimensional problem as follows.</a:t>
            </a:r>
          </a:p>
          <a:p>
            <a:r>
              <a:rPr lang="en-IN" dirty="0" smtClean="0"/>
              <a:t>For each edge </a:t>
            </a:r>
            <a:r>
              <a:rPr lang="en-IN" i="1" dirty="0" smtClean="0"/>
              <a:t>e</a:t>
            </a:r>
            <a:r>
              <a:rPr lang="en-IN" dirty="0" smtClean="0"/>
              <a:t> in </a:t>
            </a:r>
            <a:r>
              <a:rPr lang="en-IN" i="1" dirty="0" smtClean="0"/>
              <a:t>G</a:t>
            </a:r>
            <a:r>
              <a:rPr lang="en-IN" dirty="0" smtClean="0"/>
              <a:t>, if  </a:t>
            </a:r>
            <a:r>
              <a:rPr lang="en-IN" i="1" dirty="0" smtClean="0"/>
              <a:t>w(e) = x</a:t>
            </a:r>
            <a:r>
              <a:rPr lang="en-IN" dirty="0" smtClean="0"/>
              <a:t> such that </a:t>
            </a:r>
            <a:r>
              <a:rPr lang="en-IN" i="1" dirty="0" smtClean="0"/>
              <a:t>x &gt;= 0</a:t>
            </a:r>
            <a:r>
              <a:rPr lang="en-IN" dirty="0" smtClean="0"/>
              <a:t>, then make </a:t>
            </a:r>
            <a:r>
              <a:rPr lang="en-IN" i="1" dirty="0" smtClean="0"/>
              <a:t>w(e) = (x,0)</a:t>
            </a:r>
            <a:r>
              <a:rPr lang="en-IN" dirty="0" smtClean="0"/>
              <a:t>; and if </a:t>
            </a:r>
            <a:r>
              <a:rPr lang="en-IN" i="1" dirty="0" smtClean="0"/>
              <a:t>x &lt; 0</a:t>
            </a:r>
            <a:r>
              <a:rPr lang="en-IN" dirty="0" smtClean="0"/>
              <a:t>, then make </a:t>
            </a:r>
            <a:r>
              <a:rPr lang="en-IN" i="1" dirty="0" smtClean="0"/>
              <a:t>w(e) = (0,|x|)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Now apply the FPTAS for multi-objective shortest path problem, described in the next slide.</a:t>
            </a:r>
          </a:p>
          <a:p>
            <a:r>
              <a:rPr lang="en-IN" dirty="0" smtClean="0"/>
              <a:t>For each path </a:t>
            </a:r>
            <a:r>
              <a:rPr lang="en-IN" i="1" dirty="0" smtClean="0"/>
              <a:t>p</a:t>
            </a:r>
            <a:r>
              <a:rPr lang="en-IN" dirty="0" smtClean="0"/>
              <a:t> in the path cover computed in the above step, compute the value of </a:t>
            </a:r>
            <a:r>
              <a:rPr lang="en-IN" i="1" dirty="0" smtClean="0"/>
              <a:t>v(p) =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(p)-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(p)</a:t>
            </a:r>
            <a:r>
              <a:rPr lang="en-IN" dirty="0" smtClean="0"/>
              <a:t>. Return the path with smallest </a:t>
            </a:r>
            <a:r>
              <a:rPr lang="en-IN" i="1" dirty="0" smtClean="0"/>
              <a:t>v(p)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Additive Path </a:t>
            </a:r>
            <a:r>
              <a:rPr lang="en-IN" dirty="0" smtClean="0"/>
              <a:t>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1500174"/>
            <a:ext cx="9144000" cy="4625989"/>
          </a:xfrm>
        </p:spPr>
        <p:txBody>
          <a:bodyPr>
            <a:normAutofit/>
          </a:bodyPr>
          <a:lstStyle/>
          <a:p>
            <a:r>
              <a:rPr lang="en-IN" dirty="0" smtClean="0"/>
              <a:t>Let </a:t>
            </a:r>
            <a:r>
              <a:rPr lang="en-IN" i="1" dirty="0" smtClean="0"/>
              <a:t>P</a:t>
            </a:r>
            <a:r>
              <a:rPr lang="en-IN" dirty="0" smtClean="0"/>
              <a:t> be the set of all paths from </a:t>
            </a:r>
            <a:r>
              <a:rPr lang="en-IN" i="1" dirty="0" smtClean="0"/>
              <a:t>u</a:t>
            </a:r>
            <a:r>
              <a:rPr lang="en-IN" dirty="0" smtClean="0"/>
              <a:t> to </a:t>
            </a:r>
            <a:r>
              <a:rPr lang="en-IN" i="1" dirty="0" smtClean="0"/>
              <a:t>v</a:t>
            </a:r>
            <a:r>
              <a:rPr lang="en-IN" dirty="0" smtClean="0"/>
              <a:t>.</a:t>
            </a:r>
          </a:p>
          <a:p>
            <a:r>
              <a:rPr lang="en-IN" i="1" dirty="0" smtClean="0"/>
              <a:t>Let 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>
                <a:latin typeface="Arial"/>
                <a:cs typeface="Arial"/>
              </a:rPr>
              <a:t> &gt; 0  </a:t>
            </a:r>
            <a:r>
              <a:rPr lang="en-IN" dirty="0" smtClean="0">
                <a:latin typeface="Arial"/>
                <a:cs typeface="Arial"/>
              </a:rPr>
              <a:t>be the error tolerance parameter. Then</a:t>
            </a:r>
            <a:r>
              <a:rPr lang="en-IN" i="1" dirty="0" smtClean="0">
                <a:latin typeface="Arial"/>
                <a:cs typeface="Arial"/>
              </a:rPr>
              <a:t> </a:t>
            </a:r>
            <a:r>
              <a:rPr lang="en-IN" i="1" dirty="0" smtClean="0"/>
              <a:t>P(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</a:t>
            </a:r>
            <a:r>
              <a:rPr lang="en-IN" dirty="0" smtClean="0"/>
              <a:t> is said to be the </a:t>
            </a:r>
            <a:r>
              <a:rPr lang="el-GR" i="1" dirty="0" smtClean="0">
                <a:latin typeface="Arial"/>
                <a:cs typeface="Arial"/>
              </a:rPr>
              <a:t>ε </a:t>
            </a:r>
            <a:r>
              <a:rPr lang="en-IN" i="1" dirty="0" smtClean="0">
                <a:latin typeface="Arial"/>
                <a:cs typeface="Arial"/>
              </a:rPr>
              <a:t>-</a:t>
            </a:r>
            <a:r>
              <a:rPr lang="en-IN" i="1" dirty="0" smtClean="0"/>
              <a:t>path cover</a:t>
            </a:r>
            <a:r>
              <a:rPr lang="en-IN" dirty="0" smtClean="0"/>
              <a:t> of </a:t>
            </a:r>
            <a:r>
              <a:rPr lang="en-IN" i="1" dirty="0" smtClean="0"/>
              <a:t>P</a:t>
            </a:r>
            <a:r>
              <a:rPr lang="en-IN" dirty="0" smtClean="0"/>
              <a:t> if for each path </a:t>
            </a:r>
            <a:r>
              <a:rPr lang="en-IN" i="1" dirty="0" smtClean="0"/>
              <a:t>p</a:t>
            </a:r>
            <a:r>
              <a:rPr lang="en-IN" dirty="0" smtClean="0"/>
              <a:t> in </a:t>
            </a:r>
            <a:r>
              <a:rPr lang="en-IN" i="1" dirty="0" smtClean="0"/>
              <a:t>P</a:t>
            </a:r>
            <a:r>
              <a:rPr lang="en-IN" dirty="0" smtClean="0"/>
              <a:t>, there exists a path </a:t>
            </a:r>
            <a:r>
              <a:rPr lang="en-IN" i="1" dirty="0" smtClean="0"/>
              <a:t>p’</a:t>
            </a:r>
            <a:r>
              <a:rPr lang="en-IN" dirty="0" smtClean="0"/>
              <a:t> in </a:t>
            </a:r>
            <a:r>
              <a:rPr lang="en-IN" i="1" dirty="0" smtClean="0"/>
              <a:t>P (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</a:t>
            </a:r>
            <a:r>
              <a:rPr lang="en-IN" dirty="0" smtClean="0"/>
              <a:t>, such that:</a:t>
            </a:r>
          </a:p>
          <a:p>
            <a:pPr lvl="1">
              <a:buFont typeface="Wingdings" pitchFamily="2" charset="2"/>
              <a:buChar char="q"/>
            </a:pPr>
            <a:r>
              <a:rPr lang="en-IN" i="1" dirty="0" smtClean="0"/>
              <a:t>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(p’) &lt;=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(p) + 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>
                <a:latin typeface="Arial"/>
                <a:cs typeface="Arial"/>
              </a:rPr>
              <a:t>,</a:t>
            </a:r>
            <a:endParaRPr lang="en-IN" i="1" dirty="0" smtClean="0"/>
          </a:p>
          <a:p>
            <a:pPr lvl="1">
              <a:buFont typeface="Wingdings" pitchFamily="2" charset="2"/>
              <a:buChar char="q"/>
            </a:pPr>
            <a:r>
              <a:rPr lang="en-IN" i="1" dirty="0" smtClean="0"/>
              <a:t>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(p’) </a:t>
            </a:r>
            <a:r>
              <a:rPr lang="en-IN" i="1" dirty="0" smtClean="0"/>
              <a:t>&gt;= </a:t>
            </a:r>
            <a:r>
              <a:rPr lang="en-IN" i="1" dirty="0" err="1" smtClean="0"/>
              <a:t>w</a:t>
            </a:r>
            <a:r>
              <a:rPr lang="en-IN" baseline="-25000" dirty="0" err="1" smtClean="0"/>
              <a:t>y</a:t>
            </a:r>
            <a:r>
              <a:rPr lang="en-IN" i="1" dirty="0" smtClean="0"/>
              <a:t>(p</a:t>
            </a:r>
            <a:r>
              <a:rPr lang="en-IN" i="1" dirty="0" smtClean="0"/>
              <a:t>)</a:t>
            </a:r>
            <a:endParaRPr lang="en-US" i="1" dirty="0" smtClean="0"/>
          </a:p>
          <a:p>
            <a:r>
              <a:rPr lang="en-IN" i="1" dirty="0" smtClean="0"/>
              <a:t>p’</a:t>
            </a:r>
            <a:r>
              <a:rPr lang="en-IN" dirty="0" smtClean="0"/>
              <a:t> is said to 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>
                <a:latin typeface="Arial"/>
                <a:cs typeface="Arial"/>
              </a:rPr>
              <a:t>-</a:t>
            </a:r>
            <a:r>
              <a:rPr lang="en-IN" i="1" dirty="0" smtClean="0"/>
              <a:t>cover</a:t>
            </a:r>
            <a:r>
              <a:rPr lang="en-IN" dirty="0" smtClean="0"/>
              <a:t> </a:t>
            </a:r>
            <a:r>
              <a:rPr lang="en-IN" i="1" dirty="0" smtClean="0"/>
              <a:t>p</a:t>
            </a:r>
            <a:r>
              <a:rPr lang="en-IN" dirty="0" smtClean="0"/>
              <a:t>. Note that </a:t>
            </a:r>
            <a:r>
              <a:rPr lang="en-IN" i="1" dirty="0" smtClean="0"/>
              <a:t>p’</a:t>
            </a:r>
            <a:r>
              <a:rPr lang="en-IN" dirty="0" smtClean="0"/>
              <a:t> may be </a:t>
            </a:r>
            <a:r>
              <a:rPr lang="en-IN" i="1" dirty="0" smtClean="0"/>
              <a:t>p</a:t>
            </a:r>
            <a:r>
              <a:rPr lang="en-IN" dirty="0" smtClean="0"/>
              <a:t> itself.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Additive Approximation </a:t>
            </a:r>
            <a:r>
              <a:rPr lang="en-IN" dirty="0" smtClean="0"/>
              <a:t>Guarantee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Let p be the optimal path for the shortest path problem. </a:t>
            </a:r>
            <a:r>
              <a:rPr lang="en-IN" dirty="0" smtClean="0"/>
              <a:t> Then </a:t>
            </a:r>
            <a:r>
              <a:rPr lang="en-IN" i="1" dirty="0" smtClean="0"/>
              <a:t>v(p) =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(p)-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</a:t>
            </a:r>
            <a:r>
              <a:rPr lang="en-IN" i="1" dirty="0" smtClean="0"/>
              <a:t>) </a:t>
            </a:r>
            <a:r>
              <a:rPr lang="en-IN" dirty="0" smtClean="0"/>
              <a:t>is the least among all paths in </a:t>
            </a:r>
            <a:r>
              <a:rPr lang="en-IN" i="1" dirty="0" smtClean="0"/>
              <a:t>P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There </a:t>
            </a:r>
            <a:r>
              <a:rPr lang="en-IN" dirty="0" smtClean="0"/>
              <a:t>exists a path </a:t>
            </a:r>
            <a:r>
              <a:rPr lang="en-IN" i="1" dirty="0" smtClean="0"/>
              <a:t>p’</a:t>
            </a:r>
            <a:r>
              <a:rPr lang="en-IN" dirty="0" smtClean="0"/>
              <a:t> in </a:t>
            </a:r>
            <a:r>
              <a:rPr lang="en-IN" i="1" dirty="0" smtClean="0"/>
              <a:t>P (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</a:t>
            </a:r>
            <a:r>
              <a:rPr lang="en-IN" dirty="0" smtClean="0"/>
              <a:t>, such that</a:t>
            </a:r>
            <a:r>
              <a:rPr lang="en-IN" dirty="0" smtClean="0"/>
              <a:t>:</a:t>
            </a:r>
          </a:p>
          <a:p>
            <a:pPr lvl="1">
              <a:buFont typeface="Wingdings" pitchFamily="2" charset="2"/>
              <a:buChar char="q"/>
            </a:pP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(p’) </a:t>
            </a:r>
            <a:r>
              <a:rPr lang="en-IN" i="1" dirty="0" smtClean="0"/>
              <a:t>&lt;=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</a:t>
            </a:r>
            <a:r>
              <a:rPr lang="en-IN" i="1" dirty="0" smtClean="0"/>
              <a:t>) + 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>
                <a:latin typeface="Arial"/>
                <a:cs typeface="Arial"/>
              </a:rPr>
              <a:t>,</a:t>
            </a:r>
            <a:endParaRPr lang="en-IN" i="1" dirty="0" smtClean="0"/>
          </a:p>
          <a:p>
            <a:pPr lvl="1">
              <a:buFont typeface="Wingdings" pitchFamily="2" charset="2"/>
              <a:buChar char="q"/>
            </a:pPr>
            <a:r>
              <a:rPr lang="en-IN" i="1" dirty="0" smtClean="0"/>
              <a:t>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(p’) </a:t>
            </a:r>
            <a:r>
              <a:rPr lang="en-IN" i="1" dirty="0" smtClean="0"/>
              <a:t>&gt;= </a:t>
            </a:r>
            <a:r>
              <a:rPr lang="en-IN" i="1" dirty="0" err="1" smtClean="0"/>
              <a:t>w</a:t>
            </a:r>
            <a:r>
              <a:rPr lang="en-IN" baseline="-25000" dirty="0" err="1" smtClean="0"/>
              <a:t>y</a:t>
            </a:r>
            <a:r>
              <a:rPr lang="en-IN" i="1" dirty="0" smtClean="0"/>
              <a:t>(p)</a:t>
            </a:r>
            <a:endParaRPr lang="en-US" i="1" dirty="0" smtClean="0"/>
          </a:p>
          <a:p>
            <a:r>
              <a:rPr lang="en-IN" dirty="0" smtClean="0"/>
              <a:t>This implies </a:t>
            </a:r>
            <a:r>
              <a:rPr lang="en-IN" i="1" dirty="0" smtClean="0"/>
              <a:t>v(p’) </a:t>
            </a:r>
            <a:r>
              <a:rPr lang="en-IN" i="1" dirty="0" smtClean="0"/>
              <a:t>=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(p’)-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(p’) &lt;=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(p)</a:t>
            </a:r>
            <a:r>
              <a:rPr lang="en-IN" i="1" dirty="0" smtClean="0"/>
              <a:t> </a:t>
            </a:r>
            <a:r>
              <a:rPr lang="en-IN" i="1" dirty="0" smtClean="0"/>
              <a:t>+</a:t>
            </a:r>
            <a:r>
              <a:rPr lang="el-GR" i="1" dirty="0" smtClean="0">
                <a:latin typeface="Arial"/>
                <a:cs typeface="Arial"/>
              </a:rPr>
              <a:t> ε </a:t>
            </a:r>
            <a:r>
              <a:rPr lang="en-IN" i="1" dirty="0" smtClean="0">
                <a:latin typeface="Arial"/>
                <a:cs typeface="Arial"/>
              </a:rPr>
              <a:t>- </a:t>
            </a:r>
            <a:r>
              <a:rPr lang="en-IN" i="1" dirty="0" err="1" smtClean="0"/>
              <a:t>w</a:t>
            </a:r>
            <a:r>
              <a:rPr lang="en-IN" baseline="-25000" dirty="0" err="1" smtClean="0"/>
              <a:t>y</a:t>
            </a:r>
            <a:r>
              <a:rPr lang="en-IN" i="1" dirty="0" smtClean="0"/>
              <a:t>(p) &lt;= </a:t>
            </a:r>
            <a:r>
              <a:rPr lang="en-IN" i="1" dirty="0" smtClean="0"/>
              <a:t>v(p</a:t>
            </a:r>
            <a:r>
              <a:rPr lang="en-IN" i="1" dirty="0" smtClean="0"/>
              <a:t>) +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I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computing Additive Path Cover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Assume that the path weights lie in the range </a:t>
            </a:r>
            <a:r>
              <a:rPr lang="en-IN" dirty="0" smtClean="0"/>
              <a:t>[</a:t>
            </a:r>
            <a:r>
              <a:rPr lang="en-IN" i="1" dirty="0" smtClean="0"/>
              <a:t>0,W</a:t>
            </a:r>
            <a:r>
              <a:rPr lang="en-IN" i="1" baseline="-25000" dirty="0" smtClean="0"/>
              <a:t>x</a:t>
            </a:r>
            <a:r>
              <a:rPr lang="en-IN" dirty="0" smtClean="0"/>
              <a:t>] X </a:t>
            </a:r>
            <a:r>
              <a:rPr lang="en-IN" dirty="0" smtClean="0"/>
              <a:t>[</a:t>
            </a:r>
            <a:r>
              <a:rPr lang="en-IN" i="1" dirty="0" smtClean="0"/>
              <a:t>0,W</a:t>
            </a:r>
            <a:r>
              <a:rPr lang="en-IN" i="1" baseline="-25000" dirty="0" smtClean="0"/>
              <a:t>y</a:t>
            </a:r>
            <a:r>
              <a:rPr lang="en-IN" dirty="0" smtClean="0"/>
              <a:t>]</a:t>
            </a:r>
          </a:p>
          <a:p>
            <a:r>
              <a:rPr lang="en-IN" dirty="0" smtClean="0"/>
              <a:t>Let </a:t>
            </a:r>
            <a:r>
              <a:rPr lang="el-GR" i="1" dirty="0" smtClean="0">
                <a:latin typeface="Arial"/>
                <a:cs typeface="Arial"/>
              </a:rPr>
              <a:t>δ</a:t>
            </a:r>
            <a:r>
              <a:rPr lang="en-IN" i="1" dirty="0" smtClean="0">
                <a:latin typeface="Arial"/>
                <a:cs typeface="Arial"/>
              </a:rPr>
              <a:t> = 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>
                <a:latin typeface="Arial"/>
                <a:cs typeface="Arial"/>
              </a:rPr>
              <a:t>/(n-1)</a:t>
            </a:r>
            <a:r>
              <a:rPr lang="en-IN" dirty="0" smtClean="0">
                <a:latin typeface="Arial"/>
                <a:cs typeface="Arial"/>
              </a:rPr>
              <a:t> </a:t>
            </a:r>
            <a:r>
              <a:rPr lang="en-IN" dirty="0" smtClean="0">
                <a:latin typeface="Arial"/>
                <a:cs typeface="Arial"/>
              </a:rPr>
              <a:t>where </a:t>
            </a:r>
            <a:r>
              <a:rPr lang="en-IN" i="1" dirty="0" smtClean="0">
                <a:latin typeface="Arial"/>
                <a:cs typeface="Arial"/>
              </a:rPr>
              <a:t>n = |V|</a:t>
            </a:r>
          </a:p>
          <a:p>
            <a:r>
              <a:rPr lang="en-IN" dirty="0" smtClean="0">
                <a:latin typeface="Arial"/>
                <a:cs typeface="Arial"/>
              </a:rPr>
              <a:t>Divide the range </a:t>
            </a:r>
            <a:r>
              <a:rPr lang="en-IN" dirty="0" smtClean="0">
                <a:latin typeface="Arial"/>
                <a:cs typeface="Arial"/>
              </a:rPr>
              <a:t>[</a:t>
            </a:r>
            <a:r>
              <a:rPr lang="en-IN" i="1" dirty="0" smtClean="0">
                <a:latin typeface="Arial"/>
                <a:cs typeface="Arial"/>
              </a:rPr>
              <a:t>0,W</a:t>
            </a:r>
            <a:r>
              <a:rPr lang="en-IN" i="1" baseline="-25000" dirty="0" smtClean="0">
                <a:latin typeface="Arial"/>
                <a:cs typeface="Arial"/>
              </a:rPr>
              <a:t>x</a:t>
            </a:r>
            <a:r>
              <a:rPr lang="en-IN" dirty="0" smtClean="0">
                <a:latin typeface="Arial"/>
                <a:cs typeface="Arial"/>
              </a:rPr>
              <a:t>]</a:t>
            </a:r>
            <a:r>
              <a:rPr lang="en-IN" i="1" dirty="0" smtClean="0">
                <a:latin typeface="Arial"/>
                <a:cs typeface="Arial"/>
              </a:rPr>
              <a:t> </a:t>
            </a:r>
            <a:r>
              <a:rPr lang="en-IN" dirty="0" smtClean="0">
                <a:latin typeface="Arial"/>
                <a:cs typeface="Arial"/>
              </a:rPr>
              <a:t>into </a:t>
            </a:r>
            <a:r>
              <a:rPr lang="en-IN" dirty="0" smtClean="0">
                <a:latin typeface="Arial"/>
                <a:cs typeface="Arial"/>
              </a:rPr>
              <a:t>uniform intervals each of size </a:t>
            </a:r>
            <a:r>
              <a:rPr lang="el-GR" i="1" dirty="0" smtClean="0">
                <a:latin typeface="Arial"/>
                <a:cs typeface="Arial"/>
              </a:rPr>
              <a:t>δ</a:t>
            </a:r>
            <a:r>
              <a:rPr lang="en-IN" i="1" dirty="0" smtClean="0">
                <a:latin typeface="Arial"/>
                <a:cs typeface="Arial"/>
              </a:rPr>
              <a:t>.</a:t>
            </a:r>
            <a:endParaRPr lang="en-IN" i="1" dirty="0" smtClean="0">
              <a:latin typeface="Arial"/>
              <a:cs typeface="Arial"/>
            </a:endParaRPr>
          </a:p>
          <a:p>
            <a:r>
              <a:rPr lang="en-IN" dirty="0" smtClean="0">
                <a:latin typeface="Arial"/>
                <a:cs typeface="Arial"/>
              </a:rPr>
              <a:t>For each such interval, only one path is stored, the one that offers the </a:t>
            </a:r>
            <a:r>
              <a:rPr lang="en-IN" dirty="0" smtClean="0">
                <a:latin typeface="Arial"/>
                <a:cs typeface="Arial"/>
              </a:rPr>
              <a:t>largest </a:t>
            </a:r>
            <a:r>
              <a:rPr lang="en-IN" i="1" dirty="0" smtClean="0">
                <a:latin typeface="Arial"/>
                <a:cs typeface="Arial"/>
              </a:rPr>
              <a:t>y-value. </a:t>
            </a:r>
            <a:r>
              <a:rPr lang="en-IN" dirty="0" smtClean="0">
                <a:latin typeface="Arial"/>
                <a:cs typeface="Arial"/>
              </a:rPr>
              <a:t>Then</a:t>
            </a:r>
            <a:r>
              <a:rPr lang="en-IN" i="1" dirty="0" smtClean="0">
                <a:latin typeface="Arial"/>
                <a:cs typeface="Arial"/>
              </a:rPr>
              <a:t> </a:t>
            </a:r>
            <a:r>
              <a:rPr lang="en-IN" i="1" dirty="0" smtClean="0">
                <a:latin typeface="Arial"/>
                <a:cs typeface="Arial"/>
              </a:rPr>
              <a:t>|</a:t>
            </a:r>
            <a:r>
              <a:rPr lang="en-IN" i="1" dirty="0" smtClean="0"/>
              <a:t>P’(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</a:t>
            </a:r>
            <a:r>
              <a:rPr lang="en-IN" i="1" dirty="0" smtClean="0">
                <a:latin typeface="Arial"/>
                <a:cs typeface="Arial"/>
              </a:rPr>
              <a:t>|=O(</a:t>
            </a:r>
            <a:r>
              <a:rPr lang="en-IN" dirty="0" err="1" smtClean="0">
                <a:latin typeface="Arial"/>
                <a:cs typeface="Arial"/>
              </a:rPr>
              <a:t>W</a:t>
            </a:r>
            <a:r>
              <a:rPr lang="en-IN" baseline="-25000" dirty="0" err="1" smtClean="0">
                <a:latin typeface="Arial"/>
                <a:cs typeface="Arial"/>
              </a:rPr>
              <a:t>x</a:t>
            </a:r>
            <a:r>
              <a:rPr lang="en-IN" i="1" dirty="0" smtClean="0">
                <a:latin typeface="Arial"/>
                <a:cs typeface="Arial"/>
              </a:rPr>
              <a:t>)</a:t>
            </a:r>
            <a:r>
              <a:rPr lang="el-GR" i="1" dirty="0" smtClean="0">
                <a:latin typeface="Arial"/>
                <a:cs typeface="Arial"/>
              </a:rPr>
              <a:t> δ</a:t>
            </a:r>
            <a:r>
              <a:rPr lang="en-IN" i="1" dirty="0" smtClean="0">
                <a:latin typeface="Arial"/>
                <a:cs typeface="Arial"/>
              </a:rPr>
              <a:t>)</a:t>
            </a:r>
            <a:r>
              <a:rPr lang="en-IN" i="1" dirty="0" smtClean="0">
                <a:latin typeface="Arial"/>
                <a:cs typeface="Arial"/>
              </a:rPr>
              <a:t>.</a:t>
            </a:r>
            <a:endParaRPr lang="en-IN" i="1" dirty="0" smtClean="0">
              <a:latin typeface="Arial"/>
              <a:cs typeface="Arial"/>
            </a:endParaRPr>
          </a:p>
          <a:p>
            <a:r>
              <a:rPr lang="en-IN" dirty="0" smtClean="0">
                <a:latin typeface="Arial"/>
                <a:cs typeface="Arial"/>
              </a:rPr>
              <a:t>Compute such a path cover for all destination nodes in the graph</a:t>
            </a:r>
            <a:r>
              <a:rPr lang="en-IN" i="1" dirty="0" smtClean="0">
                <a:latin typeface="Arial"/>
                <a:cs typeface="Arial"/>
              </a:rPr>
              <a:t> G.</a:t>
            </a:r>
            <a:endParaRPr lang="en-I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19113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8596" y="1928802"/>
            <a:ext cx="50006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1736" y="1857364"/>
            <a:ext cx="50006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71934" y="1714488"/>
            <a:ext cx="50006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29256" y="1643050"/>
            <a:ext cx="50006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00892" y="1428736"/>
            <a:ext cx="50006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29652" y="1285860"/>
            <a:ext cx="50006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 flipV="1">
            <a:off x="928662" y="2143116"/>
            <a:ext cx="1643074" cy="714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999874" y="1663033"/>
            <a:ext cx="1000622" cy="265770"/>
          </a:xfrm>
          <a:custGeom>
            <a:avLst/>
            <a:gdLst>
              <a:gd name="connsiteX0" fmla="*/ 0 w 1010652"/>
              <a:gd name="connsiteY0" fmla="*/ 390357 h 390357"/>
              <a:gd name="connsiteX1" fmla="*/ 641684 w 1010652"/>
              <a:gd name="connsiteY1" fmla="*/ 5347 h 390357"/>
              <a:gd name="connsiteX2" fmla="*/ 1010652 w 1010652"/>
              <a:gd name="connsiteY2" fmla="*/ 358273 h 3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2" h="390357">
                <a:moveTo>
                  <a:pt x="0" y="390357"/>
                </a:moveTo>
                <a:cubicBezTo>
                  <a:pt x="236621" y="200525"/>
                  <a:pt x="473242" y="10694"/>
                  <a:pt x="641684" y="5347"/>
                </a:cubicBezTo>
                <a:cubicBezTo>
                  <a:pt x="810126" y="0"/>
                  <a:pt x="910389" y="179136"/>
                  <a:pt x="1010652" y="358273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048001" y="2000240"/>
            <a:ext cx="952496" cy="325865"/>
          </a:xfrm>
          <a:custGeom>
            <a:avLst/>
            <a:gdLst>
              <a:gd name="connsiteX0" fmla="*/ 0 w 1090863"/>
              <a:gd name="connsiteY0" fmla="*/ 128337 h 240631"/>
              <a:gd name="connsiteX1" fmla="*/ 593558 w 1090863"/>
              <a:gd name="connsiteY1" fmla="*/ 240631 h 240631"/>
              <a:gd name="connsiteX2" fmla="*/ 593558 w 1090863"/>
              <a:gd name="connsiteY2" fmla="*/ 240631 h 240631"/>
              <a:gd name="connsiteX3" fmla="*/ 1090863 w 1090863"/>
              <a:gd name="connsiteY3" fmla="*/ 0 h 24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863" h="240631">
                <a:moveTo>
                  <a:pt x="0" y="128337"/>
                </a:moveTo>
                <a:lnTo>
                  <a:pt x="593558" y="240631"/>
                </a:lnTo>
                <a:lnTo>
                  <a:pt x="593558" y="240631"/>
                </a:lnTo>
                <a:lnTo>
                  <a:pt x="1090863" y="0"/>
                </a:ln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411579" y="1646990"/>
            <a:ext cx="1042737" cy="245978"/>
          </a:xfrm>
          <a:custGeom>
            <a:avLst/>
            <a:gdLst>
              <a:gd name="connsiteX0" fmla="*/ 0 w 1042737"/>
              <a:gd name="connsiteY0" fmla="*/ 245978 h 245978"/>
              <a:gd name="connsiteX1" fmla="*/ 593558 w 1042737"/>
              <a:gd name="connsiteY1" fmla="*/ 5347 h 245978"/>
              <a:gd name="connsiteX2" fmla="*/ 1042737 w 1042737"/>
              <a:gd name="connsiteY2" fmla="*/ 213894 h 24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737" h="245978">
                <a:moveTo>
                  <a:pt x="0" y="245978"/>
                </a:moveTo>
                <a:cubicBezTo>
                  <a:pt x="209884" y="128336"/>
                  <a:pt x="419769" y="10694"/>
                  <a:pt x="593558" y="5347"/>
                </a:cubicBezTo>
                <a:cubicBezTo>
                  <a:pt x="767347" y="0"/>
                  <a:pt x="905042" y="106947"/>
                  <a:pt x="1042737" y="213894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491789" y="1957137"/>
            <a:ext cx="914400" cy="245979"/>
          </a:xfrm>
          <a:custGeom>
            <a:avLst/>
            <a:gdLst>
              <a:gd name="connsiteX0" fmla="*/ 0 w 914400"/>
              <a:gd name="connsiteY0" fmla="*/ 128337 h 245979"/>
              <a:gd name="connsiteX1" fmla="*/ 529390 w 914400"/>
              <a:gd name="connsiteY1" fmla="*/ 224589 h 245979"/>
              <a:gd name="connsiteX2" fmla="*/ 914400 w 914400"/>
              <a:gd name="connsiteY2" fmla="*/ 0 h 24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245979">
                <a:moveTo>
                  <a:pt x="0" y="128337"/>
                </a:moveTo>
                <a:cubicBezTo>
                  <a:pt x="188495" y="187158"/>
                  <a:pt x="376990" y="245979"/>
                  <a:pt x="529390" y="224589"/>
                </a:cubicBezTo>
                <a:cubicBezTo>
                  <a:pt x="681790" y="203200"/>
                  <a:pt x="798095" y="101600"/>
                  <a:pt x="914400" y="0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839326" y="1502611"/>
            <a:ext cx="1090863" cy="262021"/>
          </a:xfrm>
          <a:custGeom>
            <a:avLst/>
            <a:gdLst>
              <a:gd name="connsiteX0" fmla="*/ 0 w 1090863"/>
              <a:gd name="connsiteY0" fmla="*/ 262021 h 262021"/>
              <a:gd name="connsiteX1" fmla="*/ 561474 w 1090863"/>
              <a:gd name="connsiteY1" fmla="*/ 5347 h 262021"/>
              <a:gd name="connsiteX2" fmla="*/ 1090863 w 1090863"/>
              <a:gd name="connsiteY2" fmla="*/ 229936 h 26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863" h="262021">
                <a:moveTo>
                  <a:pt x="0" y="262021"/>
                </a:moveTo>
                <a:cubicBezTo>
                  <a:pt x="189832" y="136358"/>
                  <a:pt x="379664" y="10695"/>
                  <a:pt x="561474" y="5347"/>
                </a:cubicBezTo>
                <a:cubicBezTo>
                  <a:pt x="743285" y="0"/>
                  <a:pt x="917074" y="114968"/>
                  <a:pt x="1090863" y="229936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5967663" y="1812758"/>
            <a:ext cx="1026695" cy="163095"/>
          </a:xfrm>
          <a:custGeom>
            <a:avLst/>
            <a:gdLst>
              <a:gd name="connsiteX0" fmla="*/ 0 w 1026695"/>
              <a:gd name="connsiteY0" fmla="*/ 112295 h 163095"/>
              <a:gd name="connsiteX1" fmla="*/ 481263 w 1026695"/>
              <a:gd name="connsiteY1" fmla="*/ 144379 h 163095"/>
              <a:gd name="connsiteX2" fmla="*/ 1026695 w 1026695"/>
              <a:gd name="connsiteY2" fmla="*/ 0 h 16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695" h="163095">
                <a:moveTo>
                  <a:pt x="0" y="112295"/>
                </a:moveTo>
                <a:cubicBezTo>
                  <a:pt x="155073" y="137695"/>
                  <a:pt x="310147" y="163095"/>
                  <a:pt x="481263" y="144379"/>
                </a:cubicBezTo>
                <a:cubicBezTo>
                  <a:pt x="652379" y="125663"/>
                  <a:pt x="839537" y="62831"/>
                  <a:pt x="1026695" y="0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7331242" y="1235242"/>
            <a:ext cx="1090863" cy="272716"/>
          </a:xfrm>
          <a:custGeom>
            <a:avLst/>
            <a:gdLst>
              <a:gd name="connsiteX0" fmla="*/ 0 w 1090863"/>
              <a:gd name="connsiteY0" fmla="*/ 272716 h 272716"/>
              <a:gd name="connsiteX1" fmla="*/ 497305 w 1090863"/>
              <a:gd name="connsiteY1" fmla="*/ 0 h 272716"/>
              <a:gd name="connsiteX2" fmla="*/ 1090863 w 1090863"/>
              <a:gd name="connsiteY2" fmla="*/ 272716 h 27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0863" h="272716">
                <a:moveTo>
                  <a:pt x="0" y="272716"/>
                </a:moveTo>
                <a:cubicBezTo>
                  <a:pt x="157747" y="136358"/>
                  <a:pt x="315495" y="0"/>
                  <a:pt x="497305" y="0"/>
                </a:cubicBezTo>
                <a:cubicBezTo>
                  <a:pt x="679115" y="0"/>
                  <a:pt x="884989" y="136358"/>
                  <a:pt x="1090863" y="272716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7491663" y="1652337"/>
            <a:ext cx="898358" cy="219242"/>
          </a:xfrm>
          <a:custGeom>
            <a:avLst/>
            <a:gdLst>
              <a:gd name="connsiteX0" fmla="*/ 0 w 898358"/>
              <a:gd name="connsiteY0" fmla="*/ 64168 h 219242"/>
              <a:gd name="connsiteX1" fmla="*/ 465221 w 898358"/>
              <a:gd name="connsiteY1" fmla="*/ 208547 h 219242"/>
              <a:gd name="connsiteX2" fmla="*/ 898358 w 898358"/>
              <a:gd name="connsiteY2" fmla="*/ 0 h 2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8358" h="219242">
                <a:moveTo>
                  <a:pt x="0" y="64168"/>
                </a:moveTo>
                <a:cubicBezTo>
                  <a:pt x="157747" y="141705"/>
                  <a:pt x="315495" y="219242"/>
                  <a:pt x="465221" y="208547"/>
                </a:cubicBezTo>
                <a:cubicBezTo>
                  <a:pt x="614947" y="197852"/>
                  <a:pt x="756652" y="98926"/>
                  <a:pt x="898358" y="0"/>
                </a:cubicBezTo>
              </a:path>
            </a:pathLst>
          </a:cu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0034" y="27146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14612" y="24288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Restricted Rewarding Path (RRP)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Given a path </a:t>
            </a:r>
            <a:r>
              <a:rPr lang="en-IN" i="1" dirty="0" smtClean="0"/>
              <a:t>p</a:t>
            </a:r>
            <a:r>
              <a:rPr lang="en-IN" dirty="0" smtClean="0"/>
              <a:t> on a general weighted graph G. Let </a:t>
            </a:r>
            <a:r>
              <a:rPr lang="en-IN" i="1" dirty="0" smtClean="0"/>
              <a:t>R(p)</a:t>
            </a:r>
            <a:r>
              <a:rPr lang="en-IN" dirty="0" smtClean="0"/>
              <a:t> denote the sum of positive weighted (rewarding) edges on the path </a:t>
            </a:r>
            <a:r>
              <a:rPr lang="en-IN" i="1" dirty="0" smtClean="0"/>
              <a:t>p</a:t>
            </a:r>
            <a:r>
              <a:rPr lang="en-IN" dirty="0" smtClean="0"/>
              <a:t>; and let L(p) </a:t>
            </a:r>
            <a:r>
              <a:rPr lang="en-IN" dirty="0" smtClean="0"/>
              <a:t>) denote the sum of </a:t>
            </a:r>
            <a:r>
              <a:rPr lang="en-IN" dirty="0" smtClean="0"/>
              <a:t>negative </a:t>
            </a:r>
            <a:r>
              <a:rPr lang="en-IN" dirty="0" smtClean="0"/>
              <a:t>weighted </a:t>
            </a:r>
            <a:r>
              <a:rPr lang="en-IN" dirty="0" smtClean="0"/>
              <a:t>(loss making or penalizing) </a:t>
            </a:r>
            <a:r>
              <a:rPr lang="en-IN" dirty="0" smtClean="0"/>
              <a:t>edges on the path </a:t>
            </a:r>
            <a:r>
              <a:rPr lang="en-IN" i="1" dirty="0" smtClean="0"/>
              <a:t>p</a:t>
            </a:r>
            <a:r>
              <a:rPr lang="en-IN" dirty="0" smtClean="0"/>
              <a:t>. Compute a path </a:t>
            </a:r>
            <a:r>
              <a:rPr lang="en-IN" i="1" dirty="0" smtClean="0"/>
              <a:t>p</a:t>
            </a:r>
            <a:r>
              <a:rPr lang="en-IN" dirty="0" smtClean="0"/>
              <a:t> such that </a:t>
            </a:r>
            <a:r>
              <a:rPr lang="en-IN" i="1" dirty="0" smtClean="0"/>
              <a:t>R(p)</a:t>
            </a:r>
            <a:r>
              <a:rPr lang="en-IN" dirty="0" smtClean="0"/>
              <a:t> is largest such that </a:t>
            </a:r>
            <a:r>
              <a:rPr lang="en-IN" i="1" dirty="0" smtClean="0"/>
              <a:t>L(p)</a:t>
            </a:r>
            <a:r>
              <a:rPr lang="en-IN" dirty="0" smtClean="0"/>
              <a:t> is at most a given constant </a:t>
            </a:r>
            <a:r>
              <a:rPr lang="en-IN" i="1" dirty="0" smtClean="0"/>
              <a:t>C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Multiplicative Path </a:t>
            </a:r>
            <a:r>
              <a:rPr lang="en-IN" dirty="0" smtClean="0"/>
              <a:t>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1500174"/>
            <a:ext cx="9144000" cy="4625989"/>
          </a:xfrm>
        </p:spPr>
        <p:txBody>
          <a:bodyPr>
            <a:normAutofit/>
          </a:bodyPr>
          <a:lstStyle/>
          <a:p>
            <a:r>
              <a:rPr lang="en-IN" dirty="0" smtClean="0"/>
              <a:t>Let </a:t>
            </a:r>
            <a:r>
              <a:rPr lang="en-IN" i="1" dirty="0" smtClean="0"/>
              <a:t>P</a:t>
            </a:r>
            <a:r>
              <a:rPr lang="en-IN" dirty="0" smtClean="0"/>
              <a:t> be the set of all paths from </a:t>
            </a:r>
            <a:r>
              <a:rPr lang="en-IN" i="1" dirty="0" smtClean="0"/>
              <a:t>u</a:t>
            </a:r>
            <a:r>
              <a:rPr lang="en-IN" dirty="0" smtClean="0"/>
              <a:t> to </a:t>
            </a:r>
            <a:r>
              <a:rPr lang="en-IN" i="1" dirty="0" smtClean="0"/>
              <a:t>v</a:t>
            </a:r>
            <a:r>
              <a:rPr lang="en-IN" dirty="0" smtClean="0"/>
              <a:t>.</a:t>
            </a:r>
          </a:p>
          <a:p>
            <a:r>
              <a:rPr lang="en-IN" i="1" dirty="0" smtClean="0"/>
              <a:t>Let 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>
                <a:latin typeface="Arial"/>
                <a:cs typeface="Arial"/>
              </a:rPr>
              <a:t> &gt; 0  </a:t>
            </a:r>
            <a:r>
              <a:rPr lang="en-IN" dirty="0" smtClean="0">
                <a:latin typeface="Arial"/>
                <a:cs typeface="Arial"/>
              </a:rPr>
              <a:t>be the error tolerance parameter. Then</a:t>
            </a:r>
            <a:r>
              <a:rPr lang="en-IN" i="1" dirty="0" smtClean="0">
                <a:latin typeface="Arial"/>
                <a:cs typeface="Arial"/>
              </a:rPr>
              <a:t> </a:t>
            </a:r>
            <a:r>
              <a:rPr lang="en-IN" i="1" dirty="0" smtClean="0"/>
              <a:t>Q(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</a:t>
            </a:r>
            <a:r>
              <a:rPr lang="en-IN" dirty="0" smtClean="0"/>
              <a:t> is said to be the </a:t>
            </a:r>
            <a:r>
              <a:rPr lang="el-GR" i="1" dirty="0" smtClean="0">
                <a:latin typeface="Arial"/>
                <a:cs typeface="Arial"/>
              </a:rPr>
              <a:t>ε </a:t>
            </a:r>
            <a:r>
              <a:rPr lang="en-IN" i="1" dirty="0" smtClean="0">
                <a:latin typeface="Arial"/>
                <a:cs typeface="Arial"/>
              </a:rPr>
              <a:t>–</a:t>
            </a:r>
            <a:r>
              <a:rPr lang="en-IN" i="1" dirty="0" smtClean="0">
                <a:latin typeface="Arial"/>
                <a:cs typeface="Arial"/>
              </a:rPr>
              <a:t>multiplicative </a:t>
            </a:r>
            <a:r>
              <a:rPr lang="en-IN" i="1" dirty="0" smtClean="0"/>
              <a:t>path </a:t>
            </a:r>
            <a:r>
              <a:rPr lang="en-IN" i="1" dirty="0" smtClean="0"/>
              <a:t>cover</a:t>
            </a:r>
            <a:r>
              <a:rPr lang="en-IN" dirty="0" smtClean="0"/>
              <a:t> of </a:t>
            </a:r>
            <a:r>
              <a:rPr lang="en-IN" i="1" dirty="0" smtClean="0"/>
              <a:t>P</a:t>
            </a:r>
            <a:r>
              <a:rPr lang="en-IN" dirty="0" smtClean="0"/>
              <a:t> if for each path </a:t>
            </a:r>
            <a:r>
              <a:rPr lang="en-IN" i="1" dirty="0" smtClean="0"/>
              <a:t>p</a:t>
            </a:r>
            <a:r>
              <a:rPr lang="en-IN" dirty="0" smtClean="0"/>
              <a:t> in </a:t>
            </a:r>
            <a:r>
              <a:rPr lang="en-IN" i="1" dirty="0" smtClean="0"/>
              <a:t>P</a:t>
            </a:r>
            <a:r>
              <a:rPr lang="en-IN" dirty="0" smtClean="0"/>
              <a:t>, there exists a path </a:t>
            </a:r>
            <a:r>
              <a:rPr lang="en-IN" i="1" dirty="0" smtClean="0"/>
              <a:t>p’</a:t>
            </a:r>
            <a:r>
              <a:rPr lang="en-IN" dirty="0" smtClean="0"/>
              <a:t> in </a:t>
            </a:r>
            <a:r>
              <a:rPr lang="en-IN" i="1" dirty="0" smtClean="0"/>
              <a:t>Q(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</a:t>
            </a:r>
            <a:r>
              <a:rPr lang="en-IN" dirty="0" smtClean="0"/>
              <a:t>, such that:</a:t>
            </a:r>
          </a:p>
          <a:p>
            <a:pPr lvl="1">
              <a:buFont typeface="Wingdings" pitchFamily="2" charset="2"/>
              <a:buChar char="q"/>
            </a:pPr>
            <a:r>
              <a:rPr lang="en-IN" i="1" dirty="0" smtClean="0"/>
              <a:t>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(p’) </a:t>
            </a:r>
            <a:r>
              <a:rPr lang="en-IN" i="1" dirty="0" smtClean="0"/>
              <a:t>&gt;= </a:t>
            </a:r>
            <a:r>
              <a:rPr lang="en-IN" i="1" dirty="0" smtClean="0"/>
              <a:t>(</a:t>
            </a:r>
            <a:r>
              <a:rPr lang="en-IN" i="1" dirty="0" smtClean="0"/>
              <a:t>1-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 smtClean="0"/>
              <a:t>)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x</a:t>
            </a:r>
            <a:r>
              <a:rPr lang="en-IN" i="1" dirty="0" smtClean="0"/>
              <a:t>(p)</a:t>
            </a:r>
            <a:r>
              <a:rPr lang="en-IN" i="1" dirty="0" smtClean="0">
                <a:latin typeface="Arial"/>
                <a:cs typeface="Arial"/>
              </a:rPr>
              <a:t>,</a:t>
            </a:r>
            <a:endParaRPr lang="en-IN" i="1" dirty="0" smtClean="0"/>
          </a:p>
          <a:p>
            <a:pPr lvl="1">
              <a:buFont typeface="Wingdings" pitchFamily="2" charset="2"/>
              <a:buChar char="q"/>
            </a:pPr>
            <a:r>
              <a:rPr lang="en-IN" i="1" dirty="0" smtClean="0"/>
              <a:t> </a:t>
            </a:r>
            <a:r>
              <a:rPr lang="en-IN" i="1" dirty="0" err="1" smtClean="0"/>
              <a:t>w</a:t>
            </a:r>
            <a:r>
              <a:rPr lang="en-IN" i="1" baseline="-25000" dirty="0" err="1" smtClean="0"/>
              <a:t>y</a:t>
            </a:r>
            <a:r>
              <a:rPr lang="en-IN" i="1" dirty="0" smtClean="0"/>
              <a:t>(p’) </a:t>
            </a:r>
            <a:r>
              <a:rPr lang="en-IN" i="1" dirty="0" smtClean="0"/>
              <a:t>&lt;</a:t>
            </a:r>
            <a:r>
              <a:rPr lang="en-IN" i="1" dirty="0" smtClean="0"/>
              <a:t>= </a:t>
            </a:r>
            <a:r>
              <a:rPr lang="en-IN" i="1" dirty="0" err="1" smtClean="0"/>
              <a:t>w</a:t>
            </a:r>
            <a:r>
              <a:rPr lang="en-IN" baseline="-25000" dirty="0" err="1" smtClean="0"/>
              <a:t>y</a:t>
            </a:r>
            <a:r>
              <a:rPr lang="en-IN" i="1" dirty="0" smtClean="0"/>
              <a:t>(p)</a:t>
            </a:r>
            <a:endParaRPr lang="en-US" i="1" dirty="0" smtClean="0"/>
          </a:p>
          <a:p>
            <a:r>
              <a:rPr lang="en-IN" i="1" dirty="0" smtClean="0"/>
              <a:t>p’</a:t>
            </a:r>
            <a:r>
              <a:rPr lang="en-IN" dirty="0" smtClean="0"/>
              <a:t> is said to </a:t>
            </a:r>
            <a:r>
              <a:rPr lang="el-GR" i="1" dirty="0" smtClean="0">
                <a:latin typeface="Arial"/>
                <a:cs typeface="Arial"/>
              </a:rPr>
              <a:t>ε</a:t>
            </a:r>
            <a:r>
              <a:rPr lang="en-IN" i="1" dirty="0">
                <a:latin typeface="Arial"/>
                <a:cs typeface="Arial"/>
              </a:rPr>
              <a:t>-</a:t>
            </a:r>
            <a:r>
              <a:rPr lang="en-IN" i="1" dirty="0" smtClean="0"/>
              <a:t>cover</a:t>
            </a:r>
            <a:r>
              <a:rPr lang="en-IN" dirty="0" smtClean="0"/>
              <a:t> </a:t>
            </a:r>
            <a:r>
              <a:rPr lang="en-IN" i="1" dirty="0" smtClean="0"/>
              <a:t>p</a:t>
            </a:r>
            <a:r>
              <a:rPr lang="en-IN" dirty="0" smtClean="0"/>
              <a:t>. Note that </a:t>
            </a:r>
            <a:r>
              <a:rPr lang="en-IN" i="1" dirty="0" smtClean="0"/>
              <a:t>p’</a:t>
            </a:r>
            <a:r>
              <a:rPr lang="en-IN" dirty="0" smtClean="0"/>
              <a:t> may be </a:t>
            </a:r>
            <a:r>
              <a:rPr lang="en-IN" i="1" dirty="0" smtClean="0"/>
              <a:t>p</a:t>
            </a:r>
            <a:r>
              <a:rPr lang="en-IN" dirty="0" smtClean="0"/>
              <a:t> itself.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855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Travelling wwith Rewards and Penalties</vt:lpstr>
      <vt:lpstr>Problem Statement</vt:lpstr>
      <vt:lpstr>Proposed Idea</vt:lpstr>
      <vt:lpstr>Additive Path Cover</vt:lpstr>
      <vt:lpstr>Additive Approximation Guarantee</vt:lpstr>
      <vt:lpstr>Algorithm for computing Additive Path Cover </vt:lpstr>
      <vt:lpstr>Algorithm Illustration</vt:lpstr>
      <vt:lpstr>Restricted Rewarding Path (RRP) Problem</vt:lpstr>
      <vt:lpstr>Multiplicative Path Cover</vt:lpstr>
      <vt:lpstr>Multiplicative Approximation Guarantee</vt:lpstr>
      <vt:lpstr>Proposed FPTAS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Travelling wwith Rewards and Penalties</dc:title>
  <dc:creator>SHUBHADIP MITRA</dc:creator>
  <cp:lastModifiedBy>SHUBHADIP MITRA</cp:lastModifiedBy>
  <cp:revision>19</cp:revision>
  <dcterms:created xsi:type="dcterms:W3CDTF">2023-06-20T15:30:34Z</dcterms:created>
  <dcterms:modified xsi:type="dcterms:W3CDTF">2023-06-22T04:59:41Z</dcterms:modified>
</cp:coreProperties>
</file>