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62" r:id="rId5"/>
    <p:sldId id="266" r:id="rId6"/>
    <p:sldId id="270" r:id="rId7"/>
    <p:sldId id="269" r:id="rId8"/>
    <p:sldId id="271" r:id="rId9"/>
    <p:sldId id="272" r:id="rId10"/>
    <p:sldId id="258" r:id="rId11"/>
    <p:sldId id="259" r:id="rId12"/>
    <p:sldId id="26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Utama" id="{1FD60E3E-095D-418E-BC6D-FF7A5965E95F}">
          <p14:sldIdLst>
            <p14:sldId id="262"/>
            <p14:sldId id="266"/>
            <p14:sldId id="270"/>
            <p14:sldId id="269"/>
            <p14:sldId id="271"/>
            <p14:sldId id="272"/>
            <p14:sldId id="258"/>
            <p14:sldId id="259"/>
            <p14:sldId id="260"/>
          </p14:sldIdLst>
        </p14:section>
        <p14:section name="Detail Penjelasan" id="{7F25478A-967B-48A8-A937-6248841F9D60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>
        <p:scale>
          <a:sx n="80" d="100"/>
          <a:sy n="80" d="100"/>
        </p:scale>
        <p:origin x="378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ACAD-4B39-8766-5C47D5D391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ACAD-4B39-8766-5C47D5D391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Deafness and hearing loss</c:v>
                </c:pt>
                <c:pt idx="1">
                  <c:v>Normal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0.05</c:v>
                </c:pt>
                <c:pt idx="1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AD-4B39-8766-5C47D5D3917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2050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CF9B-45E5-9B95-890A27D26C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CF9B-45E5-9B95-890A27D26C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Deafness and hearing loss</c:v>
                </c:pt>
                <c:pt idx="1">
                  <c:v>Normal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9B-45E5-9B95-890A27D26C2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789" y="577515"/>
            <a:ext cx="11590422" cy="30469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SISTEM PENERJEMAH BAHASA ISYARAT MENGGUNAKAN METODE DEEP LEARNING MODEL MULTICHANNEL 2D CONVOLUTIONAL NEURAL NETWORK (M2D CNN)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Nama / NIM	: </a:t>
            </a:r>
            <a:r>
              <a:rPr lang="en-US" sz="2400" b="1" dirty="0" err="1" smtClean="0">
                <a:solidFill>
                  <a:schemeClr val="bg1"/>
                </a:solidFill>
              </a:rPr>
              <a:t>Rizkika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Zakka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Palindungan</a:t>
            </a:r>
            <a:r>
              <a:rPr lang="en-US" sz="2400" b="1" dirty="0" smtClean="0">
                <a:solidFill>
                  <a:schemeClr val="bg1"/>
                </a:solidFill>
              </a:rPr>
              <a:t> / E41170164</a:t>
            </a:r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Pembimbing</a:t>
            </a:r>
            <a:r>
              <a:rPr lang="en-US" sz="2400" b="1" dirty="0" smtClean="0">
                <a:solidFill>
                  <a:schemeClr val="bg1"/>
                </a:solidFill>
              </a:rPr>
              <a:t>	: </a:t>
            </a:r>
            <a:r>
              <a:rPr lang="en-US" sz="2400" b="1" dirty="0" err="1" smtClean="0">
                <a:solidFill>
                  <a:schemeClr val="bg1"/>
                </a:solidFill>
              </a:rPr>
              <a:t>Bapak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Aji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Seto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Arifianto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S.St</a:t>
            </a:r>
            <a:r>
              <a:rPr lang="en-US" sz="2400" b="1" dirty="0" smtClean="0">
                <a:solidFill>
                  <a:schemeClr val="bg1"/>
                </a:solidFill>
              </a:rPr>
              <a:t>, M.T</a:t>
            </a:r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Jurusan</a:t>
            </a:r>
            <a:r>
              <a:rPr lang="en-US" sz="2400" b="1" dirty="0" smtClean="0">
                <a:solidFill>
                  <a:schemeClr val="bg1"/>
                </a:solidFill>
              </a:rPr>
              <a:t> 		: </a:t>
            </a:r>
            <a:r>
              <a:rPr lang="en-US" sz="2400" b="1" dirty="0" err="1" smtClean="0">
                <a:solidFill>
                  <a:schemeClr val="bg1"/>
                </a:solidFill>
              </a:rPr>
              <a:t>Teknologi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Informasi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Politeknik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Negeri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Jember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930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4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06865" y="2084676"/>
            <a:ext cx="3376922" cy="1789925"/>
            <a:chOff x="7246963" y="2180496"/>
            <a:chExt cx="3452883" cy="1859241"/>
          </a:xfrm>
        </p:grpSpPr>
        <p:grpSp>
          <p:nvGrpSpPr>
            <p:cNvPr id="5" name="Group 4"/>
            <p:cNvGrpSpPr/>
            <p:nvPr/>
          </p:nvGrpSpPr>
          <p:grpSpPr>
            <a:xfrm>
              <a:off x="7246963" y="2180496"/>
              <a:ext cx="3452883" cy="1859241"/>
              <a:chOff x="7246961" y="2180496"/>
              <a:chExt cx="4039732" cy="2159492"/>
            </a:xfrm>
          </p:grpSpPr>
          <p:graphicFrame>
            <p:nvGraphicFramePr>
              <p:cNvPr id="7" name="Chart 6"/>
              <p:cNvGraphicFramePr/>
              <p:nvPr>
                <p:extLst>
                  <p:ext uri="{D42A27DB-BD31-4B8C-83A1-F6EECF244321}">
                    <p14:modId xmlns:p14="http://schemas.microsoft.com/office/powerpoint/2010/main" val="4062647484"/>
                  </p:ext>
                </p:extLst>
              </p:nvPr>
            </p:nvGraphicFramePr>
            <p:xfrm>
              <a:off x="7246961" y="2180496"/>
              <a:ext cx="2019868" cy="215949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8" name="Chart 7"/>
              <p:cNvGraphicFramePr/>
              <p:nvPr>
                <p:extLst>
                  <p:ext uri="{D42A27DB-BD31-4B8C-83A1-F6EECF244321}">
                    <p14:modId xmlns:p14="http://schemas.microsoft.com/office/powerpoint/2010/main" val="1992909986"/>
                  </p:ext>
                </p:extLst>
              </p:nvPr>
            </p:nvGraphicFramePr>
            <p:xfrm>
              <a:off x="9266826" y="2180496"/>
              <a:ext cx="2019867" cy="215949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6" name="Right Arrow 5"/>
            <p:cNvSpPr/>
            <p:nvPr/>
          </p:nvSpPr>
          <p:spPr>
            <a:xfrm>
              <a:off x="8809628" y="2405169"/>
              <a:ext cx="327547" cy="1910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56" y="3254227"/>
            <a:ext cx="1735277" cy="11091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43200" y="3254227"/>
            <a:ext cx="534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sv-SE" dirty="0"/>
              <a:t>Komunitas tersebut merasa </a:t>
            </a:r>
            <a:r>
              <a:rPr lang="sv-SE" b="1" dirty="0"/>
              <a:t>terasingkan</a:t>
            </a:r>
            <a:r>
              <a:rPr lang="sv-SE" dirty="0"/>
              <a:t> karena </a:t>
            </a:r>
            <a:r>
              <a:rPr lang="sv-SE" b="1" dirty="0"/>
              <a:t>bahasa isyarat sulit dipahami </a:t>
            </a:r>
            <a:r>
              <a:rPr lang="sv-SE" dirty="0"/>
              <a:t>oleh masyarakat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721894" y="4597702"/>
            <a:ext cx="883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b="1" i="1" dirty="0"/>
              <a:t>Computer Vision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melatih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menafsirkan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visual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fi-FI" b="1" dirty="0"/>
              <a:t>menjembatani komunikasi antar manusia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12" name="TextBox 11"/>
          <p:cNvSpPr txBox="1"/>
          <p:nvPr/>
        </p:nvSpPr>
        <p:spPr>
          <a:xfrm>
            <a:off x="4054643" y="5590904"/>
            <a:ext cx="732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err="1"/>
              <a:t>Metode</a:t>
            </a:r>
            <a:r>
              <a:rPr lang="en-US" dirty="0"/>
              <a:t> Deep Learning yang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paling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/>
              <a:t>Convolutional Neural Network (CNN</a:t>
            </a:r>
            <a:r>
              <a:rPr lang="en-US" b="1" dirty="0" smtClean="0"/>
              <a:t>).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55032" y="2084676"/>
            <a:ext cx="72916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 err="1"/>
              <a:t>Peningkatan</a:t>
            </a:r>
            <a:r>
              <a:rPr lang="en-US" sz="1600" dirty="0"/>
              <a:t> </a:t>
            </a:r>
            <a:r>
              <a:rPr lang="en-US" sz="1600" dirty="0" err="1"/>
              <a:t>populasi</a:t>
            </a:r>
            <a:r>
              <a:rPr lang="en-US" sz="1600" dirty="0"/>
              <a:t> yang </a:t>
            </a:r>
            <a:r>
              <a:rPr lang="en-US" sz="1600" dirty="0" err="1"/>
              <a:t>mengalami</a:t>
            </a:r>
            <a:r>
              <a:rPr lang="en-US" sz="1600" dirty="0"/>
              <a:t> </a:t>
            </a:r>
            <a:r>
              <a:rPr lang="en-US" sz="1600" b="1" dirty="0" err="1"/>
              <a:t>gangguan</a:t>
            </a:r>
            <a:r>
              <a:rPr lang="en-US" sz="1600" b="1" dirty="0"/>
              <a:t> </a:t>
            </a:r>
            <a:r>
              <a:rPr lang="en-US" sz="1600" b="1" dirty="0" err="1"/>
              <a:t>pendengaran</a:t>
            </a:r>
            <a:r>
              <a:rPr lang="en-US" sz="1600" b="1" dirty="0"/>
              <a:t> </a:t>
            </a:r>
            <a:r>
              <a:rPr lang="en-US" sz="16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5%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/>
              <a:t>466 </a:t>
            </a:r>
            <a:r>
              <a:rPr lang="en-US" b="1" dirty="0" err="1"/>
              <a:t>juta</a:t>
            </a:r>
            <a:r>
              <a:rPr lang="en-US" b="1" dirty="0"/>
              <a:t> </a:t>
            </a:r>
            <a:r>
              <a:rPr lang="en-US" dirty="0"/>
              <a:t>orang (2020).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900 </a:t>
            </a:r>
            <a:r>
              <a:rPr lang="en-US" b="1" dirty="0" err="1"/>
              <a:t>juta</a:t>
            </a:r>
            <a:r>
              <a:rPr lang="en-US" b="1" dirty="0"/>
              <a:t> </a:t>
            </a:r>
            <a:r>
              <a:rPr lang="en-US" dirty="0"/>
              <a:t>orang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orang (2050).</a:t>
            </a:r>
            <a:endParaRPr lang="en-US" b="1" dirty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074" y="3900557"/>
            <a:ext cx="2430713" cy="1620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8" y="5590904"/>
            <a:ext cx="3256885" cy="1100334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Dan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3171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uraian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b="1" dirty="0" err="1"/>
              <a:t>permasalahan</a:t>
            </a:r>
            <a:r>
              <a:rPr lang="en-US" b="1" dirty="0"/>
              <a:t> yang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dirumuskan</a:t>
            </a:r>
            <a:r>
              <a:rPr lang="en-US" b="1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proses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kulit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video?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proses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Deep Learning Model Multichannel 2D Convolutional Neural Network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menerjemahkan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isyarat</a:t>
            </a:r>
            <a:r>
              <a:rPr lang="en-US" dirty="0"/>
              <a:t>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3171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 err="1"/>
              <a:t>Batasan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pergelangan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jari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(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telapak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Subjek</a:t>
            </a:r>
            <a:r>
              <a:rPr lang="en-US" dirty="0"/>
              <a:t> </a:t>
            </a:r>
            <a:r>
              <a:rPr lang="en-US" dirty="0" err="1"/>
              <a:t>peraga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background </a:t>
            </a:r>
            <a:r>
              <a:rPr lang="en-US" dirty="0" err="1"/>
              <a:t>putih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err="1"/>
              <a:t>lengan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kulit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Pencahayaan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lampu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mengganggu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kulit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Kamera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minimal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resolusi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640 x 480 pixels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42546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r>
              <a:rPr lang="en-US" b="1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data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penyesuaian</a:t>
            </a:r>
            <a:r>
              <a:rPr lang="en-US" dirty="0"/>
              <a:t> data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kamera</a:t>
            </a:r>
            <a:r>
              <a:rPr lang="id-ID" dirty="0"/>
              <a:t> masukan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Deep Learning Model Multichannel 2D Convolutional Neural Network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menerjemahkan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isyarat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42546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b="1" dirty="0" err="1"/>
              <a:t>manfaat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r>
              <a:rPr lang="en-US" b="1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menerjemahkan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isyarat</a:t>
            </a:r>
            <a:r>
              <a:rPr lang="en-US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Memberikan</a:t>
            </a:r>
            <a:r>
              <a:rPr lang="en-US" dirty="0"/>
              <a:t> data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mechine</a:t>
            </a:r>
            <a:r>
              <a:rPr lang="en-US" dirty="0"/>
              <a:t> learning </a:t>
            </a:r>
            <a:r>
              <a:rPr lang="en-US" dirty="0" err="1"/>
              <a:t>dalam</a:t>
            </a:r>
            <a:r>
              <a:rPr lang="en-US" dirty="0"/>
              <a:t> proses data training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isyarat</a:t>
            </a:r>
            <a:r>
              <a:rPr lang="en-US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software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isyarat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mechine</a:t>
            </a:r>
            <a:r>
              <a:rPr lang="en-US" dirty="0"/>
              <a:t>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Bahasa </a:t>
            </a:r>
            <a:r>
              <a:rPr lang="en-US" dirty="0" err="1" smtClean="0"/>
              <a:t>Isyarat</a:t>
            </a:r>
            <a:r>
              <a:rPr lang="en-US" dirty="0" smtClean="0"/>
              <a:t> Indonesia </a:t>
            </a:r>
            <a:r>
              <a:rPr lang="en-US" dirty="0"/>
              <a:t>(BISINDO)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3160691"/>
            <a:ext cx="3068387" cy="30683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49578" y="3160691"/>
            <a:ext cx="7961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Bahasa </a:t>
            </a:r>
            <a:r>
              <a:rPr lang="en-US" b="1" dirty="0" err="1"/>
              <a:t>Isyarat</a:t>
            </a:r>
            <a:r>
              <a:rPr lang="en-US" b="1" dirty="0"/>
              <a:t> Indonesia (BISINDO)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isyarat</a:t>
            </a:r>
            <a:r>
              <a:rPr lang="en-US" dirty="0"/>
              <a:t> yang </a:t>
            </a:r>
            <a:r>
              <a:rPr lang="en-US" dirty="0" err="1"/>
              <a:t>mengadopsi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Indonesia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kaum</a:t>
            </a:r>
            <a:r>
              <a:rPr lang="en-US" dirty="0"/>
              <a:t> </a:t>
            </a:r>
            <a:r>
              <a:rPr lang="en-US" dirty="0" err="1"/>
              <a:t>tunarungu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</a:t>
            </a:r>
            <a:r>
              <a:rPr lang="en-US" dirty="0"/>
              <a:t> - </a:t>
            </a:r>
            <a:r>
              <a:rPr lang="en-US" dirty="0" err="1"/>
              <a:t>hari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1191" y="1960362"/>
            <a:ext cx="11029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Bahasa </a:t>
            </a:r>
            <a:r>
              <a:rPr lang="en-US" b="1" dirty="0" err="1"/>
              <a:t>isyarat</a:t>
            </a:r>
            <a:r>
              <a:rPr lang="en-US" b="1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non verbal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,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, </a:t>
            </a:r>
            <a:r>
              <a:rPr lang="en-US" dirty="0" err="1"/>
              <a:t>bibir</a:t>
            </a:r>
            <a:r>
              <a:rPr lang="en-US" dirty="0"/>
              <a:t>,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penutur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400" y="4381562"/>
            <a:ext cx="2942946" cy="18475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189" y="4381563"/>
            <a:ext cx="3286600" cy="18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(</a:t>
            </a:r>
            <a:r>
              <a:rPr lang="en-US" dirty="0" err="1" smtClean="0"/>
              <a:t>rumus</a:t>
            </a:r>
            <a:r>
              <a:rPr lang="en-US" dirty="0" smtClean="0"/>
              <a:t>/</a:t>
            </a:r>
            <a:r>
              <a:rPr lang="en-US" dirty="0" err="1" smtClean="0"/>
              <a:t>algoritma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M2D CNN 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067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http://purl.org/dc/dcmitype/"/>
    <ds:schemaRef ds:uri="http://purl.org/dc/elements/1.1/"/>
    <ds:schemaRef ds:uri="71af3243-3dd4-4a8d-8c0d-dd76da1f02a5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485</Words>
  <Application>Microsoft Office PowerPoint</Application>
  <PresentationFormat>Widescreen</PresentationFormat>
  <Paragraphs>49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Gill Sans MT</vt:lpstr>
      <vt:lpstr>Wingdings</vt:lpstr>
      <vt:lpstr>Wingdings 2</vt:lpstr>
      <vt:lpstr>Dividend</vt:lpstr>
      <vt:lpstr>PowerPoint Presentation</vt:lpstr>
      <vt:lpstr>Latar Belakang</vt:lpstr>
      <vt:lpstr>Rumusan Masalah Dan Batasan Masalah</vt:lpstr>
      <vt:lpstr>Tujuan dan Manfaat</vt:lpstr>
      <vt:lpstr>Bahasa Isyarat Indonesia (BISINDO) </vt:lpstr>
      <vt:lpstr>metode (rumus/algoritma)</vt:lpstr>
      <vt:lpstr>Competitive Landscape</vt:lpstr>
      <vt:lpstr>Digital Communications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2020-06-24T21:44:19Z</dcterms:created>
  <dcterms:modified xsi:type="dcterms:W3CDTF">2020-06-25T03:54:57Z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