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62" r:id="rId5"/>
    <p:sldId id="266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Utama" id="{1FD60E3E-095D-418E-BC6D-FF7A5965E95F}">
          <p14:sldIdLst>
            <p14:sldId id="262"/>
            <p14:sldId id="266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60"/>
          </p14:sldIdLst>
        </p14:section>
        <p14:section name="Penjelasan CNN" id="{7F25478A-967B-48A8-A937-6248841F9D6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80" d="100"/>
          <a:sy n="80" d="100"/>
        </p:scale>
        <p:origin x="37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ACAD-4B39-8766-5C47D5D39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ACAD-4B39-8766-5C47D5D391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Deafness and hearing loss</c:v>
                </c:pt>
                <c:pt idx="1">
                  <c:v>Normal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AD-4B39-8766-5C47D5D3917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2050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F9B-45E5-9B95-890A27D26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F9B-45E5-9B95-890A27D26C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Deafness and hearing loss</c:v>
                </c:pt>
                <c:pt idx="1">
                  <c:v>Normal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B-45E5-9B95-890A27D26C2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789" y="577515"/>
            <a:ext cx="11590422" cy="3046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SISTEM PENERJEMAH BAHASA ISYARAT MENGGUNAKAN METODE DEEP LEARNING MODEL MULTICHANNEL 2D CONVOLUTIONAL NEURAL NETWORK (M2D CNN)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Nama / NIM	: </a:t>
            </a:r>
            <a:r>
              <a:rPr lang="en-US" sz="2400" b="1" dirty="0" err="1" smtClean="0">
                <a:solidFill>
                  <a:schemeClr val="bg1"/>
                </a:solidFill>
              </a:rPr>
              <a:t>Rizkika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Zakka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Palindungan</a:t>
            </a:r>
            <a:r>
              <a:rPr lang="en-US" sz="2400" b="1" dirty="0" smtClean="0">
                <a:solidFill>
                  <a:schemeClr val="bg1"/>
                </a:solidFill>
              </a:rPr>
              <a:t> / E41170164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Pembimbing</a:t>
            </a:r>
            <a:r>
              <a:rPr lang="en-US" sz="2400" b="1" dirty="0" smtClean="0">
                <a:solidFill>
                  <a:schemeClr val="bg1"/>
                </a:solidFill>
              </a:rPr>
              <a:t>	: </a:t>
            </a:r>
            <a:r>
              <a:rPr lang="en-US" sz="2400" b="1" dirty="0" err="1" smtClean="0">
                <a:solidFill>
                  <a:schemeClr val="bg1"/>
                </a:solidFill>
              </a:rPr>
              <a:t>Bapak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Aji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Seto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Arifianto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S.St</a:t>
            </a:r>
            <a:r>
              <a:rPr lang="en-US" sz="2400" b="1" dirty="0" smtClean="0">
                <a:solidFill>
                  <a:schemeClr val="bg1"/>
                </a:solidFill>
              </a:rPr>
              <a:t>, M.T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Jurusan</a:t>
            </a:r>
            <a:r>
              <a:rPr lang="en-US" sz="2400" b="1" dirty="0" smtClean="0">
                <a:solidFill>
                  <a:schemeClr val="bg1"/>
                </a:solidFill>
              </a:rPr>
              <a:t> 		: </a:t>
            </a:r>
            <a:r>
              <a:rPr lang="en-US" sz="2400" b="1" dirty="0" err="1" smtClean="0">
                <a:solidFill>
                  <a:schemeClr val="bg1"/>
                </a:solidFill>
              </a:rPr>
              <a:t>Teknologi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Informasi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Politeknik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Negeri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Jember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93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4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06865" y="2084676"/>
            <a:ext cx="3376922" cy="1789925"/>
            <a:chOff x="7246963" y="2180496"/>
            <a:chExt cx="3452883" cy="1859241"/>
          </a:xfrm>
        </p:grpSpPr>
        <p:grpSp>
          <p:nvGrpSpPr>
            <p:cNvPr id="5" name="Group 4"/>
            <p:cNvGrpSpPr/>
            <p:nvPr/>
          </p:nvGrpSpPr>
          <p:grpSpPr>
            <a:xfrm>
              <a:off x="7246963" y="2180496"/>
              <a:ext cx="3452883" cy="1859241"/>
              <a:chOff x="7246961" y="2180496"/>
              <a:chExt cx="4039732" cy="2159492"/>
            </a:xfrm>
          </p:grpSpPr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4062647484"/>
                  </p:ext>
                </p:extLst>
              </p:nvPr>
            </p:nvGraphicFramePr>
            <p:xfrm>
              <a:off x="7246961" y="2180496"/>
              <a:ext cx="2019868" cy="21594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1992909986"/>
                  </p:ext>
                </p:extLst>
              </p:nvPr>
            </p:nvGraphicFramePr>
            <p:xfrm>
              <a:off x="9266826" y="2180496"/>
              <a:ext cx="2019867" cy="21594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6" name="Right Arrow 5"/>
            <p:cNvSpPr/>
            <p:nvPr/>
          </p:nvSpPr>
          <p:spPr>
            <a:xfrm>
              <a:off x="8809628" y="2405169"/>
              <a:ext cx="327547" cy="191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56" y="3254227"/>
            <a:ext cx="1735277" cy="1109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0" y="3254227"/>
            <a:ext cx="534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sv-SE" dirty="0"/>
              <a:t>Komunitas tersebut merasa </a:t>
            </a:r>
            <a:r>
              <a:rPr lang="sv-SE" b="1" dirty="0"/>
              <a:t>terasingkan</a:t>
            </a:r>
            <a:r>
              <a:rPr lang="sv-SE" dirty="0"/>
              <a:t> karena </a:t>
            </a:r>
            <a:r>
              <a:rPr lang="sv-SE" b="1" dirty="0"/>
              <a:t>bahasa isyarat sulit dipahami </a:t>
            </a:r>
            <a:r>
              <a:rPr lang="sv-SE" dirty="0"/>
              <a:t>oleh masyarakat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21894" y="4597702"/>
            <a:ext cx="883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i="1" dirty="0"/>
              <a:t>Computer Vision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menafsirkan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visual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fi-FI" b="1" dirty="0"/>
              <a:t>menjembatani komunikasi antar manusia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4054643" y="5590904"/>
            <a:ext cx="73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err="1"/>
              <a:t>Metode</a:t>
            </a:r>
            <a:r>
              <a:rPr lang="en-US" dirty="0"/>
              <a:t> Deep Learning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paling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Convolutional Neural Network (CNN</a:t>
            </a:r>
            <a:r>
              <a:rPr lang="en-US" b="1" dirty="0" smtClean="0"/>
              <a:t>).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55032" y="2084676"/>
            <a:ext cx="7291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populasi</a:t>
            </a:r>
            <a:r>
              <a:rPr lang="en-US" sz="1600" dirty="0"/>
              <a:t> yang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b="1" dirty="0" err="1"/>
              <a:t>gangguan</a:t>
            </a:r>
            <a:r>
              <a:rPr lang="en-US" sz="1600" b="1" dirty="0"/>
              <a:t> </a:t>
            </a:r>
            <a:r>
              <a:rPr lang="en-US" sz="1600" b="1" dirty="0" err="1"/>
              <a:t>pendengaran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5%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466 </a:t>
            </a:r>
            <a:r>
              <a:rPr lang="en-US" b="1" dirty="0" err="1"/>
              <a:t>juta</a:t>
            </a:r>
            <a:r>
              <a:rPr lang="en-US" b="1" dirty="0"/>
              <a:t> </a:t>
            </a:r>
            <a:r>
              <a:rPr lang="en-US" dirty="0"/>
              <a:t>orang (2020).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900 </a:t>
            </a:r>
            <a:r>
              <a:rPr lang="en-US" b="1" dirty="0" err="1"/>
              <a:t>juta</a:t>
            </a:r>
            <a:r>
              <a:rPr lang="en-US" b="1" dirty="0"/>
              <a:t> </a:t>
            </a:r>
            <a:r>
              <a:rPr lang="en-US" dirty="0"/>
              <a:t>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orang (2050).</a:t>
            </a:r>
            <a:endParaRPr lang="en-US" b="1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74" y="3900557"/>
            <a:ext cx="2430713" cy="1620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8" y="5590904"/>
            <a:ext cx="3256885" cy="1100334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Dan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3171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b="1" dirty="0" err="1"/>
              <a:t>permasalahan</a:t>
            </a:r>
            <a:r>
              <a:rPr lang="en-US" b="1" dirty="0"/>
              <a:t> yang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dirumuskan</a:t>
            </a:r>
            <a:r>
              <a:rPr lang="en-US" b="1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video?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Deep Learning Model Multichannel 2D Convolutional Neural Network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3171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Batasan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pergelangan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(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telapak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peraga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background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err="1"/>
              <a:t>lengan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Pencahayaan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minimal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640 x 480 pixels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42546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kamera</a:t>
            </a:r>
            <a:r>
              <a:rPr lang="id-ID" dirty="0"/>
              <a:t> masukan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Deep Learning Model Multichannel 2D Convolutional Neural Network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42546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b="1" dirty="0" err="1"/>
              <a:t>manfaat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data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mechine</a:t>
            </a:r>
            <a:r>
              <a:rPr lang="en-US" dirty="0"/>
              <a:t> learning </a:t>
            </a:r>
            <a:r>
              <a:rPr lang="en-US" dirty="0" err="1"/>
              <a:t>dalam</a:t>
            </a:r>
            <a:r>
              <a:rPr lang="en-US" dirty="0"/>
              <a:t> proses data training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software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mechine</a:t>
            </a:r>
            <a:r>
              <a:rPr lang="en-US" dirty="0"/>
              <a:t>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Isyarat</a:t>
            </a:r>
            <a:r>
              <a:rPr lang="en-US" dirty="0" smtClean="0"/>
              <a:t> Indonesia </a:t>
            </a:r>
            <a:r>
              <a:rPr lang="en-US" dirty="0"/>
              <a:t>(BISINDO)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160691"/>
            <a:ext cx="3068387" cy="3068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9578" y="3160691"/>
            <a:ext cx="796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Bahasa </a:t>
            </a:r>
            <a:r>
              <a:rPr lang="en-US" b="1" dirty="0" err="1"/>
              <a:t>Isyarat</a:t>
            </a:r>
            <a:r>
              <a:rPr lang="en-US" b="1" dirty="0"/>
              <a:t> Indonesia (BISINDO)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yang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Indonesia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tunarungu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- </a:t>
            </a:r>
            <a:r>
              <a:rPr lang="en-US" dirty="0" err="1"/>
              <a:t>hari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191" y="1960362"/>
            <a:ext cx="1102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Bahasa </a:t>
            </a:r>
            <a:r>
              <a:rPr lang="en-US" b="1" dirty="0" err="1"/>
              <a:t>isyarat</a:t>
            </a:r>
            <a:r>
              <a:rPr lang="en-US" b="1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non verbal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bibir</a:t>
            </a:r>
            <a:r>
              <a:rPr lang="en-US" dirty="0"/>
              <a:t>,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00" y="4381562"/>
            <a:ext cx="2942946" cy="1847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89" y="4381563"/>
            <a:ext cx="3286600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Convolutional Neural </a:t>
            </a:r>
            <a:r>
              <a:rPr lang="en-US" dirty="0" smtClean="0"/>
              <a:t>Networks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1192" y="1890407"/>
            <a:ext cx="11029616" cy="4401212"/>
            <a:chOff x="123992" y="1972293"/>
            <a:chExt cx="8471369" cy="3773968"/>
          </a:xfrm>
        </p:grpSpPr>
        <p:sp>
          <p:nvSpPr>
            <p:cNvPr id="7" name="Rectangle 6"/>
            <p:cNvSpPr/>
            <p:nvPr/>
          </p:nvSpPr>
          <p:spPr>
            <a:xfrm>
              <a:off x="123992" y="1972491"/>
              <a:ext cx="5860551" cy="47026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Convolutional Layer</a:t>
              </a:r>
              <a:endParaRPr lang="en-US" dirty="0"/>
            </a:p>
          </p:txBody>
        </p:sp>
        <p:sp>
          <p:nvSpPr>
            <p:cNvPr id="10" name="Plus 9"/>
            <p:cNvSpPr/>
            <p:nvPr/>
          </p:nvSpPr>
          <p:spPr>
            <a:xfrm>
              <a:off x="5984543" y="1972490"/>
              <a:ext cx="450377" cy="47026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34921" y="1972293"/>
              <a:ext cx="2160440" cy="47026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Deep Neural Network</a:t>
              </a:r>
              <a:endParaRPr lang="en-US" sz="16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92" y="2442556"/>
              <a:ext cx="8471369" cy="3303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3" y="1884588"/>
            <a:ext cx="7929154" cy="4841933"/>
          </a:xfrm>
        </p:spPr>
        <p:txBody>
          <a:bodyPr anchor="t"/>
          <a:lstStyle/>
          <a:p>
            <a:r>
              <a:rPr lang="en-US" b="1" dirty="0" err="1"/>
              <a:t>Studi</a:t>
            </a:r>
            <a:r>
              <a:rPr lang="en-US" b="1" dirty="0"/>
              <a:t> </a:t>
            </a:r>
            <a:r>
              <a:rPr lang="en-US" b="1" dirty="0" err="1" smtClean="0"/>
              <a:t>Literatur</a:t>
            </a:r>
            <a:r>
              <a:rPr lang="en-US" b="1" dirty="0" smtClean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Bahasa </a:t>
            </a:r>
            <a:r>
              <a:rPr lang="en-US" dirty="0" err="1"/>
              <a:t>Isyarat</a:t>
            </a:r>
            <a:r>
              <a:rPr lang="en-US" dirty="0"/>
              <a:t> Indonesia (BISINDO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vision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penerjemah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Konsep</a:t>
            </a:r>
            <a:r>
              <a:rPr lang="en-US" dirty="0"/>
              <a:t> Deep Learning Convolutional Neural </a:t>
            </a:r>
            <a:r>
              <a:rPr lang="en-US" dirty="0" smtClean="0"/>
              <a:t>Network</a:t>
            </a:r>
            <a:endParaRPr lang="en-US" b="1" dirty="0" smtClean="0"/>
          </a:p>
          <a:p>
            <a:r>
              <a:rPr lang="en-US" b="1" dirty="0" err="1" smtClean="0"/>
              <a:t>Pengumpulan</a:t>
            </a:r>
            <a:r>
              <a:rPr lang="en-US" b="1" dirty="0" smtClean="0"/>
              <a:t> Data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Pengambilan</a:t>
            </a:r>
            <a:r>
              <a:rPr lang="en-US" dirty="0"/>
              <a:t> Dataset </a:t>
            </a:r>
            <a:r>
              <a:rPr lang="en-US" dirty="0" err="1" smtClean="0"/>
              <a:t>Langsung</a:t>
            </a:r>
            <a:endParaRPr lang="en-US" dirty="0"/>
          </a:p>
          <a:p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Prototype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46" y="1884588"/>
            <a:ext cx="3681654" cy="48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811383"/>
            <a:ext cx="7601802" cy="5046617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Pengumpulan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endParaRPr lang="en-US" b="1" dirty="0" smtClean="0"/>
          </a:p>
          <a:p>
            <a:pPr marL="324000" lvl="1" indent="0">
              <a:buNone/>
            </a:pPr>
            <a:r>
              <a:rPr lang="en-US" dirty="0" err="1" smtClean="0"/>
              <a:t>Mendefinisikan</a:t>
            </a:r>
            <a:r>
              <a:rPr lang="en-US" dirty="0" smtClean="0"/>
              <a:t> format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Membangun</a:t>
            </a:r>
            <a:r>
              <a:rPr lang="en-US" b="1" dirty="0" smtClean="0"/>
              <a:t> Prototyping</a:t>
            </a:r>
          </a:p>
          <a:p>
            <a:pPr marL="324000" lvl="1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(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format output).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Evaluasi</a:t>
            </a:r>
            <a:r>
              <a:rPr lang="en-US" b="1" dirty="0" smtClean="0"/>
              <a:t> </a:t>
            </a:r>
            <a:r>
              <a:rPr lang="en-US" b="1" dirty="0" err="1" smtClean="0"/>
              <a:t>Protoptyping</a:t>
            </a:r>
            <a:endParaRPr lang="en-US" b="1" dirty="0" smtClean="0"/>
          </a:p>
          <a:p>
            <a:pPr marL="324000" lvl="1" indent="0">
              <a:buNone/>
            </a:pPr>
            <a:r>
              <a:rPr lang="en-US" dirty="0" err="1" smtClean="0"/>
              <a:t>Apakah</a:t>
            </a:r>
            <a:r>
              <a:rPr lang="en-US" dirty="0" smtClean="0"/>
              <a:t> prototyping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Mengkodekan</a:t>
            </a:r>
            <a:r>
              <a:rPr lang="en-US" b="1" dirty="0" smtClean="0"/>
              <a:t> System</a:t>
            </a:r>
          </a:p>
          <a:p>
            <a:pPr marL="324000" lvl="1" indent="0">
              <a:buNone/>
            </a:pPr>
            <a:r>
              <a:rPr lang="en-US" dirty="0" smtClean="0"/>
              <a:t>Prototyping yang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sepakati</a:t>
            </a:r>
            <a:r>
              <a:rPr lang="en-US" dirty="0" smtClean="0"/>
              <a:t> </a:t>
            </a:r>
            <a:r>
              <a:rPr lang="en-US" dirty="0" err="1" smtClean="0"/>
              <a:t>diterjemahkan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Menguji</a:t>
            </a:r>
            <a:r>
              <a:rPr lang="en-US" b="1" dirty="0" smtClean="0"/>
              <a:t> System</a:t>
            </a:r>
          </a:p>
          <a:p>
            <a:pPr marL="324000" lvl="1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selesai</a:t>
            </a:r>
            <a:r>
              <a:rPr lang="en-US" dirty="0" smtClean="0"/>
              <a:t> testing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/>
              <a:t>Pemeliharaan</a:t>
            </a:r>
            <a:endParaRPr lang="en-US" b="1" dirty="0" smtClean="0"/>
          </a:p>
          <a:p>
            <a:pPr marL="324000" lvl="1" indent="0">
              <a:buNone/>
            </a:pPr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error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tahap-tahap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"/>
          <a:stretch/>
        </p:blipFill>
        <p:spPr>
          <a:xfrm>
            <a:off x="7601802" y="1811383"/>
            <a:ext cx="4590198" cy="41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  <ds:schemaRef ds:uri="71af3243-3dd4-4a8d-8c0d-dd76da1f02a5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626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Wingdings 2</vt:lpstr>
      <vt:lpstr>Dividend</vt:lpstr>
      <vt:lpstr>PowerPoint Presentation</vt:lpstr>
      <vt:lpstr>Latar Belakang</vt:lpstr>
      <vt:lpstr>Rumusan Masalah Dan Batasan Masalah</vt:lpstr>
      <vt:lpstr>Tujuan dan Manfaat</vt:lpstr>
      <vt:lpstr>Bahasa Isyarat Indonesia (BISINDO) </vt:lpstr>
      <vt:lpstr>Algoritma Convolutional Neural Networks</vt:lpstr>
      <vt:lpstr>Metode penelitian</vt:lpstr>
      <vt:lpstr>Metode Pengembangan Perangkat Lunak</vt:lpstr>
      <vt:lpstr>Hasil yang diharapkan</vt:lpstr>
      <vt:lpstr>Daftar pustaka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2020-06-24T21:44:19Z</dcterms:created>
  <dcterms:modified xsi:type="dcterms:W3CDTF">2020-06-25T23:53:08Z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