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6" r:id="rId2"/>
    <p:sldId id="2599" r:id="rId3"/>
    <p:sldId id="2603" r:id="rId4"/>
    <p:sldId id="2597" r:id="rId5"/>
    <p:sldId id="2600" r:id="rId6"/>
    <p:sldId id="2601" r:id="rId7"/>
    <p:sldId id="2602" r:id="rId8"/>
    <p:sldId id="2604" r:id="rId9"/>
    <p:sldId id="2605" r:id="rId10"/>
    <p:sldId id="2606" r:id="rId11"/>
    <p:sldId id="2607" r:id="rId12"/>
    <p:sldId id="2608" r:id="rId13"/>
    <p:sldId id="2609" r:id="rId14"/>
    <p:sldId id="2610" r:id="rId15"/>
    <p:sldId id="2611" r:id="rId16"/>
    <p:sldId id="2612" r:id="rId17"/>
    <p:sldId id="2613" r:id="rId18"/>
    <p:sldId id="2614" r:id="rId19"/>
    <p:sldId id="2615" r:id="rId20"/>
    <p:sldId id="26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80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slide" Target="slide11.xml"/><Relationship Id="rId12" Type="http://schemas.openxmlformats.org/officeDocument/2006/relationships/image" Target="../media/image2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11" Type="http://schemas.openxmlformats.org/officeDocument/2006/relationships/slide" Target="slide13.xml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slide15.xml"/><Relationship Id="rId7" Type="http://schemas.openxmlformats.org/officeDocument/2006/relationships/image" Target="../media/image3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7.png"/><Relationship Id="rId5" Type="http://schemas.openxmlformats.org/officeDocument/2006/relationships/slide" Target="slide16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slide" Target="slide3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0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7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6" Type="http://schemas.openxmlformats.org/officeDocument/2006/relationships/slide" Target="slide6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slide" Target="slide9.xml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6.xml"/><Relationship Id="rId5" Type="http://schemas.openxmlformats.org/officeDocument/2006/relationships/slide" Target="slide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37721"/>
            <a:ext cx="9575801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E-Voting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BEM, BLM dan DLM)</a:t>
            </a:r>
          </a:p>
        </p:txBody>
      </p:sp>
      <p:sp>
        <p:nvSpPr>
          <p:cNvPr id="7" name="Arrow: Righ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51842-CE96-4CD0-81E5-21257C3BCED9}"/>
              </a:ext>
            </a:extLst>
          </p:cNvPr>
          <p:cNvSpPr/>
          <p:nvPr/>
        </p:nvSpPr>
        <p:spPr>
          <a:xfrm>
            <a:off x="10959152" y="5977719"/>
            <a:ext cx="984913" cy="688665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31B22-11E4-4742-9ADC-AC314388D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40" b="10082"/>
          <a:stretch/>
        </p:blipFill>
        <p:spPr>
          <a:xfrm>
            <a:off x="0" y="0"/>
            <a:ext cx="12192000" cy="46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 err="1"/>
              <a:t>Verifikasi</a:t>
            </a:r>
            <a:r>
              <a:rPr lang="en-US" sz="1800" b="1" dirty="0"/>
              <a:t> Email,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link dan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proses </a:t>
            </a: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email.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 err="1"/>
              <a:t>Verifikasi</a:t>
            </a:r>
            <a:r>
              <a:rPr lang="en-US" sz="1800" b="1" dirty="0"/>
              <a:t> Gambar </a:t>
            </a:r>
            <a:r>
              <a:rPr lang="en-US" sz="1800" b="1" dirty="0" err="1"/>
              <a:t>Pemilih</a:t>
            </a:r>
            <a:r>
              <a:rPr lang="en-US" sz="1800" b="1" dirty="0"/>
              <a:t>, </a:t>
            </a:r>
            <a:r>
              <a:rPr lang="en-US" sz="1800" dirty="0" err="1"/>
              <a:t>fitur</a:t>
            </a:r>
            <a:r>
              <a:rPr lang="en-US" sz="1800" dirty="0"/>
              <a:t> upload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pemilih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muka</a:t>
            </a:r>
            <a:r>
              <a:rPr lang="en-US" sz="1800" dirty="0"/>
              <a:t> dan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</a:t>
            </a:r>
            <a:r>
              <a:rPr lang="en-US" sz="1800" dirty="0" err="1"/>
              <a:t>mahasiswa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 err="1"/>
              <a:t>Pemilihan</a:t>
            </a:r>
            <a:r>
              <a:rPr lang="en-US" sz="1800" b="1" dirty="0"/>
              <a:t> </a:t>
            </a:r>
            <a:r>
              <a:rPr lang="en-US" sz="1800" b="1" dirty="0" err="1"/>
              <a:t>Umum</a:t>
            </a:r>
            <a:r>
              <a:rPr lang="en-US" sz="1800" b="1" dirty="0"/>
              <a:t>,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proses </a:t>
            </a: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 (BEM, BLM dan DLM).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</a:t>
            </a:r>
            <a:r>
              <a:rPr lang="en-US" dirty="0" err="1"/>
              <a:t>Pemilih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E-Voting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UTAMA :</a:t>
            </a:r>
          </a:p>
        </p:txBody>
      </p:sp>
      <p:sp>
        <p:nvSpPr>
          <p:cNvPr id="54" name="Action Button: Go Hom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957685-344A-4FB2-B932-C1827BF818C0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4820E-9727-429A-A697-65CF57C70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67"/>
          <a:stretch/>
        </p:blipFill>
        <p:spPr>
          <a:xfrm>
            <a:off x="817688" y="3326440"/>
            <a:ext cx="2172820" cy="1584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E0E9A-58D7-4633-917B-B0861BAC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307" y="2046098"/>
            <a:ext cx="2055899" cy="2859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D1ACFA-BE31-4BB3-88D4-131F94D5D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868" y="5014975"/>
            <a:ext cx="3300775" cy="15846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60AF8C-0AB2-4E9A-932E-7D7DD0D44C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91"/>
          <a:stretch/>
        </p:blipFill>
        <p:spPr>
          <a:xfrm>
            <a:off x="822576" y="5019738"/>
            <a:ext cx="1545494" cy="157985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  <a:extLst>
              <a:ext uri="{FF2B5EF4-FFF2-40B4-BE49-F238E27FC236}">
                <a16:creationId xmlns:a16="http://schemas.microsoft.com/office/drawing/2014/main" id="{4F24E0DF-63AD-4A3B-ABA8-C1BFD4E2F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500" y="980557"/>
            <a:ext cx="962024" cy="920197"/>
          </a:xfrm>
          <a:prstGeom prst="rect">
            <a:avLst/>
          </a:prstGeom>
        </p:spPr>
      </p:pic>
      <p:pic>
        <p:nvPicPr>
          <p:cNvPr id="24" name="Picture 23">
            <a:hlinkClick r:id="rId9" action="ppaction://hlinksldjump"/>
            <a:extLst>
              <a:ext uri="{FF2B5EF4-FFF2-40B4-BE49-F238E27FC236}">
                <a16:creationId xmlns:a16="http://schemas.microsoft.com/office/drawing/2014/main" id="{89DFEB78-BF2F-48B0-89C5-63735E0DAE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500" y="2336946"/>
            <a:ext cx="962024" cy="837320"/>
          </a:xfrm>
          <a:prstGeom prst="rect">
            <a:avLst/>
          </a:prstGeom>
        </p:spPr>
      </p:pic>
      <p:pic>
        <p:nvPicPr>
          <p:cNvPr id="31" name="Picture 30">
            <a:hlinkClick r:id="rId11" action="ppaction://hlinksldjump"/>
            <a:extLst>
              <a:ext uri="{FF2B5EF4-FFF2-40B4-BE49-F238E27FC236}">
                <a16:creationId xmlns:a16="http://schemas.microsoft.com/office/drawing/2014/main" id="{DD634A69-A453-479B-9F56-B9438C94CF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7500" y="3498835"/>
            <a:ext cx="962024" cy="10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0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Fitur </a:t>
            </a:r>
            <a:r>
              <a:rPr lang="en-US" dirty="0" err="1">
                <a:solidFill>
                  <a:schemeClr val="tx1"/>
                </a:solidFill>
              </a:rPr>
              <a:t>Verifikasi</a:t>
            </a:r>
            <a:r>
              <a:rPr lang="en-US" dirty="0">
                <a:solidFill>
                  <a:schemeClr val="tx1"/>
                </a:solidFill>
              </a:rPr>
              <a:t>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F985-C5F3-4E70-A1CA-2C347935AD46}"/>
              </a:ext>
            </a:extLst>
          </p:cNvPr>
          <p:cNvSpPr txBox="1"/>
          <p:nvPr/>
        </p:nvSpPr>
        <p:spPr>
          <a:xfrm>
            <a:off x="3649191" y="4120677"/>
            <a:ext cx="597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Form yang </a:t>
            </a:r>
            <a:r>
              <a:rPr lang="en-US" sz="2000" dirty="0" err="1">
                <a:solidFill>
                  <a:schemeClr val="bg1"/>
                </a:solidFill>
              </a:rPr>
              <a:t>berisikan</a:t>
            </a:r>
            <a:r>
              <a:rPr lang="en-US" sz="2000" dirty="0">
                <a:solidFill>
                  <a:schemeClr val="bg1"/>
                </a:solidFill>
              </a:rPr>
              <a:t> data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Nama </a:t>
            </a:r>
            <a:r>
              <a:rPr lang="en-US" sz="2000" dirty="0" err="1">
                <a:solidFill>
                  <a:schemeClr val="bg1"/>
                </a:solidFill>
              </a:rPr>
              <a:t>Mahasiswa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Password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login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website </a:t>
            </a:r>
            <a:r>
              <a:rPr lang="en-US" sz="2000" dirty="0" err="1">
                <a:solidFill>
                  <a:schemeClr val="bg1"/>
                </a:solidFill>
              </a:rPr>
              <a:t>pemilu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Mendapatkan</a:t>
            </a:r>
            <a:r>
              <a:rPr lang="en-US" sz="2000" dirty="0"/>
              <a:t> email yang </a:t>
            </a:r>
            <a:r>
              <a:rPr lang="en-US" sz="2000" dirty="0" err="1"/>
              <a:t>berisikan</a:t>
            </a:r>
            <a:r>
              <a:rPr lang="en-US" sz="2000" dirty="0"/>
              <a:t> link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proses </a:t>
            </a:r>
            <a:r>
              <a:rPr lang="en-US" sz="2000" dirty="0" err="1"/>
              <a:t>aktivasi</a:t>
            </a:r>
            <a:r>
              <a:rPr lang="en-US" sz="2000" dirty="0"/>
              <a:t> user (</a:t>
            </a:r>
            <a:r>
              <a:rPr lang="en-US" sz="2000" dirty="0" err="1"/>
              <a:t>pemilih</a:t>
            </a:r>
            <a:r>
              <a:rPr lang="en-US" sz="2000" dirty="0"/>
              <a:t>)</a:t>
            </a:r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3649191" y="3272455"/>
            <a:ext cx="5976730" cy="78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 err="1">
                <a:solidFill>
                  <a:schemeClr val="bg1"/>
                </a:solidFill>
              </a:rPr>
              <a:t>Aktivasi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Akun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265BA-03B0-4000-ADE9-1383A0C0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07" y="139222"/>
            <a:ext cx="5805899" cy="3013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8EF328-30EC-461B-B711-522062241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76"/>
          <a:stretch/>
        </p:blipFill>
        <p:spPr>
          <a:xfrm>
            <a:off x="114858" y="3272455"/>
            <a:ext cx="341947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9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7778" y="0"/>
            <a:ext cx="5054221" cy="6857999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690" y="159208"/>
            <a:ext cx="4470395" cy="7222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Fitur </a:t>
            </a:r>
            <a:r>
              <a:rPr lang="en-US" dirty="0" err="1">
                <a:solidFill>
                  <a:schemeClr val="bg1"/>
                </a:solidFill>
              </a:rPr>
              <a:t>Verifikasi</a:t>
            </a:r>
            <a:r>
              <a:rPr lang="en-US" dirty="0">
                <a:solidFill>
                  <a:schemeClr val="bg1"/>
                </a:solidFill>
              </a:rPr>
              <a:t> Photo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372261" y="1026317"/>
            <a:ext cx="4585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Sebelum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pemilihan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umum</a:t>
            </a:r>
            <a:r>
              <a:rPr lang="en-US" sz="2000" dirty="0">
                <a:solidFill>
                  <a:schemeClr val="bg1"/>
                </a:solidFill>
              </a:rPr>
              <a:t>. User </a:t>
            </a:r>
            <a:r>
              <a:rPr lang="en-US" sz="2000" dirty="0" err="1">
                <a:solidFill>
                  <a:schemeClr val="bg1"/>
                </a:solidFill>
              </a:rPr>
              <a:t>pemilih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mengupload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foto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terlihat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muka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kartu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tanda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mahasiswa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jelas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EF953-5F45-49E8-A287-29D70FF1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83" y="139222"/>
            <a:ext cx="6072066" cy="55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Pemilihan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Halaman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event </a:t>
            </a:r>
            <a:r>
              <a:rPr lang="en-US" sz="2000" dirty="0" err="1"/>
              <a:t>atau</a:t>
            </a:r>
            <a:r>
              <a:rPr lang="en-US" sz="2000" dirty="0"/>
              <a:t> acara </a:t>
            </a:r>
            <a:r>
              <a:rPr lang="en-US" sz="2000" dirty="0" err="1"/>
              <a:t>pemilu</a:t>
            </a:r>
            <a:r>
              <a:rPr lang="en-US" sz="2000" dirty="0"/>
              <a:t> yang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aktif</a:t>
            </a:r>
            <a:r>
              <a:rPr lang="en-US" sz="2000" dirty="0"/>
              <a:t> (</a:t>
            </a:r>
            <a:r>
              <a:rPr lang="en-US" sz="2000" dirty="0" err="1"/>
              <a:t>Berjalan</a:t>
            </a:r>
            <a:r>
              <a:rPr lang="en-US" sz="2000" dirty="0"/>
              <a:t>).</a:t>
            </a:r>
            <a:endParaRPr lang="en-ID" sz="2000" dirty="0"/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113767" y="3337960"/>
            <a:ext cx="5976730" cy="424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Proses </a:t>
            </a:r>
            <a:r>
              <a:rPr lang="en-US" sz="2800" dirty="0" err="1">
                <a:solidFill>
                  <a:schemeClr val="bg1"/>
                </a:solidFill>
              </a:rPr>
              <a:t>Memilih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Kandidat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92609-7627-49EA-A58D-9CECA2CF9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34074"/>
          <a:stretch/>
        </p:blipFill>
        <p:spPr>
          <a:xfrm>
            <a:off x="971835" y="139222"/>
            <a:ext cx="6515642" cy="259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B004DB-1DAD-4F61-B722-1D2EFCC97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0" y="3811951"/>
            <a:ext cx="3869172" cy="23520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E2CBCA-34F2-4BFE-A2D3-D11F31B9F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412" y="3810659"/>
            <a:ext cx="5517717" cy="23654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BC923A-083A-4099-A145-705B7C17E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6398" y="3806964"/>
            <a:ext cx="2373613" cy="8645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457855-532F-427D-BFBC-8C1B1F585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6399" y="4766078"/>
            <a:ext cx="2366332" cy="7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/>
              <a:t>Log </a:t>
            </a:r>
            <a:r>
              <a:rPr lang="en-US" sz="1800" b="1" dirty="0" err="1"/>
              <a:t>Pemilihan</a:t>
            </a:r>
            <a:r>
              <a:rPr lang="en-US" sz="1800" b="1" dirty="0"/>
              <a:t>,</a:t>
            </a:r>
            <a:r>
              <a:rPr lang="en-US" sz="1800" dirty="0"/>
              <a:t> Daftar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terkumpul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masing-masing acara </a:t>
            </a:r>
            <a:r>
              <a:rPr lang="en-US" sz="1800" dirty="0" err="1"/>
              <a:t>pemilu</a:t>
            </a:r>
            <a:r>
              <a:rPr lang="en-US" sz="1800" dirty="0"/>
              <a:t> (BEM, BLM, DLM). </a:t>
            </a:r>
            <a:r>
              <a:rPr lang="en-US" sz="1800" dirty="0" err="1"/>
              <a:t>Beserta</a:t>
            </a:r>
            <a:r>
              <a:rPr lang="en-US" sz="1800" dirty="0"/>
              <a:t> detail </a:t>
            </a:r>
            <a:r>
              <a:rPr lang="en-US" sz="1800" dirty="0" err="1"/>
              <a:t>informasi</a:t>
            </a:r>
            <a:r>
              <a:rPr lang="en-US" sz="1800" dirty="0"/>
              <a:t>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 err="1"/>
              <a:t>Pengecekan</a:t>
            </a:r>
            <a:r>
              <a:rPr lang="en-US" sz="1800" b="1" dirty="0"/>
              <a:t> Surat </a:t>
            </a:r>
            <a:r>
              <a:rPr lang="en-US" sz="1800" b="1" dirty="0" err="1"/>
              <a:t>Suara</a:t>
            </a:r>
            <a:r>
              <a:rPr lang="en-US" sz="1800" b="1" dirty="0"/>
              <a:t>,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pengecekan</a:t>
            </a:r>
            <a:r>
              <a:rPr lang="en-US" sz="1800" dirty="0"/>
              <a:t> pada masing-masing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sah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KPU </a:t>
            </a:r>
            <a:br>
              <a:rPr lang="en-US" dirty="0"/>
            </a:br>
            <a:r>
              <a:rPr lang="en-US" dirty="0"/>
              <a:t>E-Voting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UTAMA :</a:t>
            </a:r>
          </a:p>
        </p:txBody>
      </p:sp>
      <p:sp>
        <p:nvSpPr>
          <p:cNvPr id="54" name="Action Button: Go Hom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957685-344A-4FB2-B932-C1827BF818C0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3E5D79F6-6F62-4764-BCDF-567C096C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01" y="1074809"/>
            <a:ext cx="962024" cy="714229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3397AF0E-3627-4C57-A593-706CF3B7B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01" y="2256957"/>
            <a:ext cx="962024" cy="9419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35138C-7F9F-4797-B637-B3CEAD7264A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r="90"/>
          <a:stretch/>
        </p:blipFill>
        <p:spPr>
          <a:xfrm>
            <a:off x="828530" y="3429000"/>
            <a:ext cx="4384916" cy="13022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C3C7556-BE86-4BBB-8992-A57D561B4A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30" y="4836720"/>
            <a:ext cx="4384916" cy="15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61064"/>
            <a:ext cx="12192000" cy="449693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9" y="831572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err="1">
                <a:solidFill>
                  <a:schemeClr val="tx1"/>
                </a:solidFill>
              </a:rPr>
              <a:t>Pemilihan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278068" y="1604269"/>
            <a:ext cx="11635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Terdapat</a:t>
            </a:r>
            <a:r>
              <a:rPr lang="en-US" sz="2000" dirty="0"/>
              <a:t> daftar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terkumpul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masing-masing acara </a:t>
            </a:r>
            <a:r>
              <a:rPr lang="en-US" sz="2000" dirty="0" err="1"/>
              <a:t>pemilu</a:t>
            </a:r>
            <a:r>
              <a:rPr lang="en-US" sz="2000" dirty="0"/>
              <a:t> (BEM, BLM, DLM).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Menampilkan</a:t>
            </a:r>
            <a:r>
              <a:rPr lang="en-ID" sz="2000" dirty="0"/>
              <a:t> data-data </a:t>
            </a:r>
            <a:r>
              <a:rPr lang="en-ID" sz="2000" dirty="0" err="1"/>
              <a:t>surat</a:t>
            </a:r>
            <a:r>
              <a:rPr lang="en-ID" sz="2000" dirty="0"/>
              <a:t> </a:t>
            </a:r>
            <a:r>
              <a:rPr lang="en-ID" sz="2000" dirty="0" err="1"/>
              <a:t>suara</a:t>
            </a:r>
            <a:r>
              <a:rPr lang="en-ID" sz="2000" dirty="0"/>
              <a:t> </a:t>
            </a:r>
            <a:r>
              <a:rPr lang="en-ID" sz="2000" dirty="0" err="1"/>
              <a:t>beserta</a:t>
            </a:r>
            <a:r>
              <a:rPr lang="en-ID" sz="2000" dirty="0"/>
              <a:t> detail </a:t>
            </a:r>
            <a:r>
              <a:rPr lang="en-ID" sz="2000" dirty="0" err="1"/>
              <a:t>informasi</a:t>
            </a:r>
            <a:r>
              <a:rPr lang="en-ID" sz="2000" dirty="0"/>
              <a:t> (</a:t>
            </a:r>
            <a:r>
              <a:rPr lang="en-ID" sz="2000" dirty="0" err="1"/>
              <a:t>nama</a:t>
            </a:r>
            <a:r>
              <a:rPr lang="en-ID" sz="2000" dirty="0"/>
              <a:t>, email,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pemilihan</a:t>
            </a:r>
            <a:r>
              <a:rPr lang="en-ID" sz="2000" dirty="0"/>
              <a:t>, status).</a:t>
            </a:r>
            <a:endParaRPr lang="en-US" sz="2000" dirty="0"/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19C91-CB0F-4A30-863C-719D1D9C8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90"/>
          <a:stretch/>
        </p:blipFill>
        <p:spPr>
          <a:xfrm>
            <a:off x="6646460" y="89457"/>
            <a:ext cx="5267471" cy="1564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13CE6-27FB-4929-B364-904FC3D2A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4" y="2547494"/>
            <a:ext cx="11913864" cy="40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61064"/>
            <a:ext cx="12192000" cy="449693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9" y="831572"/>
            <a:ext cx="5817931" cy="72227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Pengecekan</a:t>
            </a:r>
            <a:r>
              <a:rPr lang="en-US" dirty="0">
                <a:solidFill>
                  <a:schemeClr val="tx1"/>
                </a:solidFill>
              </a:rPr>
              <a:t> Surat </a:t>
            </a:r>
            <a:r>
              <a:rPr lang="en-US" dirty="0" err="1">
                <a:solidFill>
                  <a:schemeClr val="tx1"/>
                </a:solidFill>
              </a:rPr>
              <a:t>Suara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278068" y="1604269"/>
            <a:ext cx="1163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pengecekan</a:t>
            </a:r>
            <a:r>
              <a:rPr lang="en-US" sz="2000" dirty="0"/>
              <a:t> pada masing-masing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DA5E0-F93C-480C-B3B3-36C7369B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46" y="2531598"/>
            <a:ext cx="9203705" cy="41871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1BB990-52EC-48D4-B59D-88EEFF04BFC3}"/>
              </a:ext>
            </a:extLst>
          </p:cNvPr>
          <p:cNvSpPr/>
          <p:nvPr/>
        </p:nvSpPr>
        <p:spPr>
          <a:xfrm>
            <a:off x="5459104" y="3848669"/>
            <a:ext cx="1269242" cy="3138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93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/>
              <a:t>Log </a:t>
            </a:r>
            <a:r>
              <a:rPr lang="en-US" sz="1800" b="1" dirty="0" err="1"/>
              <a:t>Pemilihan</a:t>
            </a:r>
            <a:r>
              <a:rPr lang="en-US" sz="1800" b="1" dirty="0"/>
              <a:t>,</a:t>
            </a:r>
            <a:r>
              <a:rPr lang="en-US" sz="1800" dirty="0"/>
              <a:t> Daftar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terkumpul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masing-masing acara </a:t>
            </a:r>
            <a:r>
              <a:rPr lang="en-US" sz="1800" dirty="0" err="1"/>
              <a:t>pemilu</a:t>
            </a:r>
            <a:r>
              <a:rPr lang="en-US" sz="1800" dirty="0"/>
              <a:t> (BEM, BLM, DLM). </a:t>
            </a:r>
            <a:r>
              <a:rPr lang="en-US" sz="1800" dirty="0" err="1"/>
              <a:t>Beserta</a:t>
            </a:r>
            <a:r>
              <a:rPr lang="en-US" sz="1800" dirty="0"/>
              <a:t> detail </a:t>
            </a:r>
            <a:r>
              <a:rPr lang="en-US" sz="1800" dirty="0" err="1"/>
              <a:t>informasi</a:t>
            </a:r>
            <a:r>
              <a:rPr lang="en-US" sz="18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</a:t>
            </a:r>
            <a:r>
              <a:rPr lang="en-US" dirty="0" err="1"/>
              <a:t>Saksi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E-Voting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UTAMA :</a:t>
            </a:r>
          </a:p>
        </p:txBody>
      </p:sp>
      <p:sp>
        <p:nvSpPr>
          <p:cNvPr id="54" name="Action Button: Go Hom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957685-344A-4FB2-B932-C1827BF818C0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3E5D79F6-6F62-4764-BCDF-567C096C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01" y="1074809"/>
            <a:ext cx="962024" cy="71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B9A1E3-89AF-4D38-A3B3-36607F80E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8" y="3429000"/>
            <a:ext cx="4454274" cy="1318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809660-A033-4054-A67D-F623EE427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58" y="4807784"/>
            <a:ext cx="4454274" cy="160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6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361064"/>
            <a:ext cx="12192000" cy="449693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9" y="831572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 </a:t>
            </a:r>
            <a:r>
              <a:rPr lang="en-US" dirty="0" err="1">
                <a:solidFill>
                  <a:schemeClr val="tx1"/>
                </a:solidFill>
              </a:rPr>
              <a:t>Pemilihan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278068" y="1604269"/>
            <a:ext cx="11635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Daftar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suara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terkumpul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masing-masing acara </a:t>
            </a:r>
            <a:r>
              <a:rPr lang="en-US" sz="2000" dirty="0" err="1"/>
              <a:t>pemilu</a:t>
            </a:r>
            <a:r>
              <a:rPr lang="en-US" sz="2000" dirty="0"/>
              <a:t> (BEM, BLM, DLM).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Beserta</a:t>
            </a:r>
            <a:r>
              <a:rPr lang="en-US" sz="2000" dirty="0"/>
              <a:t> detail </a:t>
            </a:r>
            <a:r>
              <a:rPr lang="en-US" sz="2000" dirty="0" err="1"/>
              <a:t>informasi</a:t>
            </a:r>
            <a:r>
              <a:rPr lang="en-US" sz="2000" dirty="0"/>
              <a:t> (</a:t>
            </a:r>
            <a:r>
              <a:rPr lang="en-US" sz="2000" dirty="0" err="1"/>
              <a:t>waktu</a:t>
            </a:r>
            <a:r>
              <a:rPr lang="en-US" sz="2000" dirty="0"/>
              <a:t>, status, total </a:t>
            </a:r>
            <a:r>
              <a:rPr lang="en-US" sz="2000" dirty="0" err="1"/>
              <a:t>pemilih</a:t>
            </a:r>
            <a:r>
              <a:rPr lang="en-US" sz="2000" dirty="0"/>
              <a:t>, </a:t>
            </a:r>
            <a:r>
              <a:rPr lang="en-US" sz="2000" dirty="0" err="1"/>
              <a:t>sah</a:t>
            </a:r>
            <a:r>
              <a:rPr lang="en-US" sz="2000" dirty="0"/>
              <a:t> dan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sah</a:t>
            </a:r>
            <a:r>
              <a:rPr lang="en-US" sz="2000" dirty="0"/>
              <a:t>).</a:t>
            </a:r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45C8A-E572-408E-8B07-A2FA276A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824" y="19003"/>
            <a:ext cx="5327176" cy="1557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1D028-AB39-4FDB-A54F-6AC7D0893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23"/>
          <a:stretch/>
        </p:blipFill>
        <p:spPr>
          <a:xfrm>
            <a:off x="196463" y="2458128"/>
            <a:ext cx="11799073" cy="42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71" y="1365604"/>
            <a:ext cx="3757446" cy="1395208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</a:t>
            </a:r>
            <a:r>
              <a:rPr lang="en-US" dirty="0" err="1"/>
              <a:t>Sistem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E-Voting</a:t>
            </a:r>
          </a:p>
        </p:txBody>
      </p:sp>
      <p:sp>
        <p:nvSpPr>
          <p:cNvPr id="54" name="Action Button: Go Home 5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3957685-344A-4FB2-B932-C1827BF818C0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1A4544-DEEB-49CF-A5BF-0AB6B36168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971" y="2826473"/>
            <a:ext cx="4008437" cy="602887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Website </a:t>
            </a:r>
            <a:r>
              <a:rPr lang="en-US" dirty="0" err="1"/>
              <a:t>Pemilu</a:t>
            </a:r>
            <a:endParaRPr lang="en-ID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ED8756-7BC3-4452-A091-8B4E7129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81"/>
          <a:stretch/>
        </p:blipFill>
        <p:spPr>
          <a:xfrm>
            <a:off x="4192237" y="0"/>
            <a:ext cx="7999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8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683DB3-D859-4E75-87D8-C5BB0E75F7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466" b="15466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48" y="1644412"/>
            <a:ext cx="356152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Electronic Voting (E-Voting)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B1292A-975D-418D-86AF-8C3CD2A23A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55095" y="371061"/>
            <a:ext cx="6652591" cy="2627524"/>
          </a:xfrm>
        </p:spPr>
        <p:txBody>
          <a:bodyPr>
            <a:normAutofit/>
          </a:bodyPr>
          <a:lstStyle/>
          <a:p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memanfaatkan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dan </a:t>
            </a:r>
            <a:r>
              <a:rPr lang="en-US" sz="1800" dirty="0" err="1"/>
              <a:t>mengolah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digital </a:t>
            </a:r>
            <a:r>
              <a:rPr lang="en-US" sz="1800" dirty="0" err="1"/>
              <a:t>untuk</a:t>
            </a:r>
            <a:r>
              <a:rPr lang="en-US" sz="1800" dirty="0"/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surat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perolehan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Menayangkan</a:t>
            </a:r>
            <a:r>
              <a:rPr lang="en-US" sz="1800" dirty="0"/>
              <a:t> </a:t>
            </a:r>
            <a:r>
              <a:rPr lang="en-US" sz="1800" dirty="0" err="1"/>
              <a:t>perolehan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Memelihara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jejak</a:t>
            </a:r>
            <a:r>
              <a:rPr lang="en-US" sz="1800" dirty="0"/>
              <a:t> audit.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62296" y="3737092"/>
            <a:ext cx="4037426" cy="2663707"/>
          </a:xfrm>
        </p:spPr>
        <p:txBody>
          <a:bodyPr>
            <a:normAutofit/>
          </a:bodyPr>
          <a:lstStyle/>
          <a:p>
            <a:r>
              <a:rPr lang="en-US" sz="1800" dirty="0"/>
              <a:t>E-voting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menciptakan</a:t>
            </a:r>
            <a:r>
              <a:rPr lang="en-US" sz="1800" dirty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Pemilu</a:t>
            </a:r>
            <a:r>
              <a:rPr lang="en-US" sz="1800" dirty="0"/>
              <a:t> </a:t>
            </a:r>
            <a:r>
              <a:rPr lang="en-US" sz="1800" dirty="0" err="1"/>
              <a:t>kedepannya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efektif</a:t>
            </a:r>
            <a:r>
              <a:rPr lang="en-US" sz="1800" dirty="0"/>
              <a:t> dan </a:t>
            </a:r>
            <a:r>
              <a:rPr lang="en-US" sz="1800" dirty="0" err="1"/>
              <a:t>efisien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jujur</a:t>
            </a:r>
            <a:r>
              <a:rPr lang="en-US" sz="1800" dirty="0"/>
              <a:t> dan </a:t>
            </a:r>
            <a:r>
              <a:rPr lang="en-US" sz="1800" dirty="0" err="1"/>
              <a:t>transparan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kepercayaan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proses dan </a:t>
            </a:r>
            <a:r>
              <a:rPr lang="en-US" sz="1800" dirty="0" err="1"/>
              <a:t>hasilnya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stakeholder.</a:t>
            </a:r>
          </a:p>
        </p:txBody>
      </p:sp>
      <p:sp>
        <p:nvSpPr>
          <p:cNvPr id="10" name="Action Button: Return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94ECCD6-89A2-427E-9060-2B2D0FA3B93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255DBF-9E0B-4C64-A375-DD7B88854FFC}"/>
              </a:ext>
            </a:extLst>
          </p:cNvPr>
          <p:cNvSpPr/>
          <p:nvPr/>
        </p:nvSpPr>
        <p:spPr>
          <a:xfrm>
            <a:off x="10959152" y="5977719"/>
            <a:ext cx="984913" cy="688665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096971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7FF4567-C876-447D-AF04-C97FCA7ACAF0}"/>
              </a:ext>
            </a:extLst>
          </p:cNvPr>
          <p:cNvSpPr/>
          <p:nvPr/>
        </p:nvSpPr>
        <p:spPr>
          <a:xfrm>
            <a:off x="4916557" y="0"/>
            <a:ext cx="1179443" cy="6858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9C36-D29F-41C3-856A-4453E7AA9C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131" y="879710"/>
            <a:ext cx="5366782" cy="755650"/>
          </a:xfrm>
        </p:spPr>
        <p:txBody>
          <a:bodyPr>
            <a:normAutofit/>
          </a:bodyPr>
          <a:lstStyle/>
          <a:p>
            <a:r>
              <a:rPr lang="en-US" sz="2400" dirty="0"/>
              <a:t>PHP (v5.6 ++)</a:t>
            </a:r>
            <a:endParaRPr lang="en-ID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583DE-CD84-4C7C-9AF0-69C99D456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5131" y="2047322"/>
            <a:ext cx="5366782" cy="755650"/>
          </a:xfrm>
        </p:spPr>
        <p:txBody>
          <a:bodyPr>
            <a:normAutofit/>
          </a:bodyPr>
          <a:lstStyle/>
          <a:p>
            <a:r>
              <a:rPr lang="en-ID" sz="2400" dirty="0"/>
              <a:t>CodeIgniter 3 Framework (v3.1.11)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EB97C-AF76-4FD7-B1AC-B4E7E3E696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5131" y="3178059"/>
            <a:ext cx="5366782" cy="755650"/>
          </a:xfrm>
        </p:spPr>
        <p:txBody>
          <a:bodyPr>
            <a:normAutofit/>
          </a:bodyPr>
          <a:lstStyle/>
          <a:p>
            <a:r>
              <a:rPr lang="en-ID" sz="2400" dirty="0"/>
              <a:t>Bootstrap 4 (v4.3.1)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8B35A5-060F-42D8-91A9-F714DA3D3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5131" y="4209791"/>
            <a:ext cx="5366782" cy="755650"/>
          </a:xfrm>
        </p:spPr>
        <p:txBody>
          <a:bodyPr>
            <a:normAutofit/>
          </a:bodyPr>
          <a:lstStyle/>
          <a:p>
            <a:r>
              <a:rPr lang="en-ID" sz="2400" dirty="0"/>
              <a:t>jQuery (v3.3.1)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6F712-F6EE-4DDA-AB06-3CBDDDDACE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5131" y="5372303"/>
            <a:ext cx="5366782" cy="755650"/>
          </a:xfrm>
        </p:spPr>
        <p:txBody>
          <a:bodyPr>
            <a:normAutofit/>
          </a:bodyPr>
          <a:lstStyle/>
          <a:p>
            <a:r>
              <a:rPr lang="en-US" sz="2400" dirty="0"/>
              <a:t>XAMPP (v.3.2.4) :</a:t>
            </a:r>
          </a:p>
          <a:p>
            <a:r>
              <a:rPr lang="nl-NL" sz="2400" dirty="0"/>
              <a:t>Apache/2.4.46 , libmysql - mysqlnd 7.4.16</a:t>
            </a:r>
            <a:endParaRPr lang="en-ID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4047A3-FD57-4B4D-BD0D-B27EBD7F20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2557FD-51F2-4AB6-9068-C06D943403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CDA1E8-7E93-4322-A548-2CB0846C66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92F7D2-8D1D-44ED-8A67-ED08345121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FA2B00-9939-402C-BED0-B3CCC64999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D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AA39C2C-45B1-4B0A-96E7-7C5BA52C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2425147"/>
            <a:ext cx="3029757" cy="2327739"/>
          </a:xfrm>
        </p:spPr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15" name="Action Button: Go Home 1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8F8ACFC-71B3-47D0-8C5B-E27CA89A8E04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08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Website</a:t>
            </a:r>
            <a:br>
              <a:rPr lang="en-US" dirty="0"/>
            </a:br>
            <a:r>
              <a:rPr lang="en-US" dirty="0"/>
              <a:t>E-Voting </a:t>
            </a:r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0173C257-6EC7-4BB6-8410-0672E775B086}"/>
              </a:ext>
            </a:extLst>
          </p:cNvPr>
          <p:cNvSpPr/>
          <p:nvPr/>
        </p:nvSpPr>
        <p:spPr>
          <a:xfrm>
            <a:off x="4046131" y="2060215"/>
            <a:ext cx="4294206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Akses</a:t>
            </a:r>
            <a:r>
              <a:rPr lang="en-US" b="1" dirty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7349D58A-85F3-42D4-8EE0-60A207D4B3C6}"/>
              </a:ext>
            </a:extLst>
          </p:cNvPr>
          <p:cNvSpPr/>
          <p:nvPr/>
        </p:nvSpPr>
        <p:spPr>
          <a:xfrm>
            <a:off x="4046131" y="3136660"/>
            <a:ext cx="4294206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Akses</a:t>
            </a:r>
            <a:r>
              <a:rPr lang="en-US" sz="1800" b="1" dirty="0">
                <a:solidFill>
                  <a:schemeClr val="bg1"/>
                </a:solidFill>
              </a:rPr>
              <a:t> PEMILIH</a:t>
            </a: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4969F53E-9A14-4F1B-90E7-703E2935BE5D}"/>
              </a:ext>
            </a:extLst>
          </p:cNvPr>
          <p:cNvSpPr/>
          <p:nvPr/>
        </p:nvSpPr>
        <p:spPr>
          <a:xfrm>
            <a:off x="4046131" y="4213105"/>
            <a:ext cx="4294206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Akses</a:t>
            </a:r>
            <a:r>
              <a:rPr lang="en-US" sz="1800" b="1" dirty="0">
                <a:solidFill>
                  <a:schemeClr val="bg1"/>
                </a:solidFill>
              </a:rPr>
              <a:t> KPU</a:t>
            </a:r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507E6B03-771E-4F96-BF16-51F399C69BE7}"/>
              </a:ext>
            </a:extLst>
          </p:cNvPr>
          <p:cNvSpPr/>
          <p:nvPr/>
        </p:nvSpPr>
        <p:spPr>
          <a:xfrm>
            <a:off x="4046131" y="5289550"/>
            <a:ext cx="4294206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Akses</a:t>
            </a:r>
            <a:r>
              <a:rPr lang="en-US" sz="1800" b="1" dirty="0">
                <a:solidFill>
                  <a:schemeClr val="bg1"/>
                </a:solidFill>
              </a:rPr>
              <a:t> SAKSI</a:t>
            </a:r>
          </a:p>
        </p:txBody>
      </p:sp>
      <p:sp>
        <p:nvSpPr>
          <p:cNvPr id="16" name="Action Button: Return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394C6D-B476-4E02-AF2F-9A806716FBF5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8AA3C913-8106-41EA-B9E6-1D2802F9F0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/>
          <a:srcRect l="33002" r="33002"/>
          <a:stretch>
            <a:fillRect/>
          </a:stretch>
        </p:blipFill>
        <p:spPr/>
      </p:pic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:a16="http://schemas.microsoft.com/office/drawing/2014/main" id="{CAD27825-586A-4F60-8828-9FA2A4922C51}"/>
              </a:ext>
            </a:extLst>
          </p:cNvPr>
          <p:cNvSpPr/>
          <p:nvPr/>
        </p:nvSpPr>
        <p:spPr>
          <a:xfrm>
            <a:off x="4046131" y="983770"/>
            <a:ext cx="4294206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Flowchart </a:t>
            </a:r>
            <a:r>
              <a:rPr lang="en-US" b="1" dirty="0" err="1">
                <a:solidFill>
                  <a:schemeClr val="bg1"/>
                </a:solidFill>
              </a:rPr>
              <a:t>Sistem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8" action="ppaction://hlinksldjump"/>
            <a:extLst>
              <a:ext uri="{FF2B5EF4-FFF2-40B4-BE49-F238E27FC236}">
                <a16:creationId xmlns:a16="http://schemas.microsoft.com/office/drawing/2014/main" id="{60578D47-A7D5-470C-8C4B-72C1D5E62989}"/>
              </a:ext>
            </a:extLst>
          </p:cNvPr>
          <p:cNvSpPr/>
          <p:nvPr/>
        </p:nvSpPr>
        <p:spPr>
          <a:xfrm>
            <a:off x="249070" y="5289550"/>
            <a:ext cx="3502985" cy="75565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</a:rPr>
              <a:t>Teknologi</a:t>
            </a:r>
            <a:r>
              <a:rPr lang="en-US" sz="1800" b="1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Digunakan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 err="1"/>
              <a:t>Rekapitulasi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proses </a:t>
            </a:r>
            <a:r>
              <a:rPr lang="en-US" sz="1800" dirty="0" err="1"/>
              <a:t>penghitungan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didapat</a:t>
            </a:r>
            <a:r>
              <a:rPr lang="en-US" sz="1800" dirty="0"/>
              <a:t> oleh masing-masing </a:t>
            </a:r>
            <a:r>
              <a:rPr lang="en-US" sz="1800" dirty="0" err="1"/>
              <a:t>kandidat</a:t>
            </a:r>
            <a:r>
              <a:rPr lang="en-US" sz="1800" dirty="0"/>
              <a:t>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414D74-66D2-4C65-A48E-39F723FB2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/>
              <a:t>Data Acara,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proses management data acara (PEMILU) BEM, BLM, dan DLM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4D7EF6E-37B1-4694-B769-3DDEC29D83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/>
              <a:t>Data </a:t>
            </a:r>
            <a:r>
              <a:rPr lang="en-US" sz="1800" b="1" dirty="0" err="1"/>
              <a:t>Partai</a:t>
            </a:r>
            <a:r>
              <a:rPr lang="en-US" sz="1800" b="1" dirty="0"/>
              <a:t>, </a:t>
            </a:r>
            <a:r>
              <a:rPr lang="en-US" sz="1800" dirty="0" err="1"/>
              <a:t>fitur</a:t>
            </a:r>
            <a:r>
              <a:rPr lang="en-US" sz="1800" dirty="0"/>
              <a:t> management data </a:t>
            </a:r>
            <a:r>
              <a:rPr lang="en-US" sz="1800" dirty="0" err="1"/>
              <a:t>partai-partai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ikut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proses </a:t>
            </a:r>
            <a:r>
              <a:rPr lang="en-US" sz="1800" dirty="0" err="1"/>
              <a:t>pemilihan</a:t>
            </a:r>
            <a:r>
              <a:rPr lang="en-US" sz="1800" dirty="0"/>
              <a:t> </a:t>
            </a:r>
            <a:r>
              <a:rPr lang="en-US" sz="1800" dirty="0" err="1"/>
              <a:t>umum</a:t>
            </a:r>
            <a:r>
              <a:rPr lang="en-US" sz="1800" dirty="0"/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F89FBA-20AC-4FD7-833B-ADA0EEFFCA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4076112" cy="731694"/>
          </a:xfrm>
        </p:spPr>
        <p:txBody>
          <a:bodyPr>
            <a:noAutofit/>
          </a:bodyPr>
          <a:lstStyle/>
          <a:p>
            <a:r>
              <a:rPr lang="en-US" sz="1800" b="1" dirty="0"/>
              <a:t>Data </a:t>
            </a:r>
            <a:r>
              <a:rPr lang="en-US" sz="1800" b="1" dirty="0" err="1"/>
              <a:t>Pemilih</a:t>
            </a:r>
            <a:r>
              <a:rPr lang="en-US" sz="1800" b="1" dirty="0"/>
              <a:t>, </a:t>
            </a:r>
            <a:r>
              <a:rPr lang="en-US" sz="1800" dirty="0" err="1"/>
              <a:t>Memanajement</a:t>
            </a:r>
            <a:r>
              <a:rPr lang="en-US" sz="1800" dirty="0"/>
              <a:t> data </a:t>
            </a:r>
            <a:r>
              <a:rPr lang="en-US" sz="1800" dirty="0" err="1"/>
              <a:t>pemilih</a:t>
            </a:r>
            <a:r>
              <a:rPr lang="en-US" sz="1800" dirty="0"/>
              <a:t> dan </a:t>
            </a:r>
            <a:r>
              <a:rPr lang="en-US" sz="1800" dirty="0" err="1"/>
              <a:t>pemberian</a:t>
            </a:r>
            <a:r>
              <a:rPr lang="en-US" sz="1800" dirty="0"/>
              <a:t> </a:t>
            </a:r>
            <a:r>
              <a:rPr lang="en-US" sz="1800" dirty="0" err="1"/>
              <a:t>akses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email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didaftarkan</a:t>
            </a:r>
            <a:r>
              <a:rPr lang="en-US" sz="1800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 Admin </a:t>
            </a:r>
            <a:br>
              <a:rPr lang="en-US" dirty="0"/>
            </a:br>
            <a:r>
              <a:rPr lang="en-US" dirty="0"/>
              <a:t>E-Voting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UTAMA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6492EC-0108-46D3-9D5D-32E51822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" y="3429000"/>
            <a:ext cx="2186467" cy="30645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8D0CE4-98B4-471A-9A77-26E176DD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22" y="3229707"/>
            <a:ext cx="2186467" cy="15290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70E357B-FD51-4582-BF63-BE2942D8C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322" y="5678688"/>
            <a:ext cx="2186467" cy="8032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0B49E7-3FC0-4301-9862-E2DCF8ED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6321" y="4882816"/>
            <a:ext cx="2186467" cy="671796"/>
          </a:xfrm>
          <a:prstGeom prst="rect">
            <a:avLst/>
          </a:prstGeom>
        </p:spPr>
      </p:pic>
      <p:pic>
        <p:nvPicPr>
          <p:cNvPr id="38" name="Picture 37">
            <a:hlinkClick r:id="rId6" action="ppaction://hlinksldjump"/>
            <a:extLst>
              <a:ext uri="{FF2B5EF4-FFF2-40B4-BE49-F238E27FC236}">
                <a16:creationId xmlns:a16="http://schemas.microsoft.com/office/drawing/2014/main" id="{EEFF5A71-FB24-4BFE-9ABB-D712E3869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500" y="2205280"/>
            <a:ext cx="962025" cy="1062236"/>
          </a:xfrm>
          <a:prstGeom prst="rect">
            <a:avLst/>
          </a:prstGeom>
        </p:spPr>
      </p:pic>
      <p:pic>
        <p:nvPicPr>
          <p:cNvPr id="45" name="Picture 44">
            <a:hlinkClick r:id="rId8" action="ppaction://hlinksldjump"/>
            <a:extLst>
              <a:ext uri="{FF2B5EF4-FFF2-40B4-BE49-F238E27FC236}">
                <a16:creationId xmlns:a16="http://schemas.microsoft.com/office/drawing/2014/main" id="{13607E38-B64C-4CA5-B741-C05F2BEAC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500" y="972420"/>
            <a:ext cx="962025" cy="941112"/>
          </a:xfrm>
          <a:prstGeom prst="rect">
            <a:avLst/>
          </a:prstGeom>
        </p:spPr>
      </p:pic>
      <p:pic>
        <p:nvPicPr>
          <p:cNvPr id="47" name="Picture 46">
            <a:hlinkClick r:id="rId10" action="ppaction://hlinksldjump"/>
            <a:extLst>
              <a:ext uri="{FF2B5EF4-FFF2-40B4-BE49-F238E27FC236}">
                <a16:creationId xmlns:a16="http://schemas.microsoft.com/office/drawing/2014/main" id="{6B59EBA9-754D-41D5-AA89-5D3B8CA5BC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7500" y="4978224"/>
            <a:ext cx="962024" cy="669234"/>
          </a:xfrm>
          <a:prstGeom prst="rect">
            <a:avLst/>
          </a:prstGeom>
        </p:spPr>
      </p:pic>
      <p:pic>
        <p:nvPicPr>
          <p:cNvPr id="51" name="Picture 50">
            <a:hlinkClick r:id="rId12" action="ppaction://hlinksldjump"/>
            <a:extLst>
              <a:ext uri="{FF2B5EF4-FFF2-40B4-BE49-F238E27FC236}">
                <a16:creationId xmlns:a16="http://schemas.microsoft.com/office/drawing/2014/main" id="{8E809562-20E7-44F6-A680-44072B2C13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7500" y="3558278"/>
            <a:ext cx="962025" cy="927667"/>
          </a:xfrm>
          <a:prstGeom prst="rect">
            <a:avLst/>
          </a:prstGeom>
        </p:spPr>
      </p:pic>
      <p:sp>
        <p:nvSpPr>
          <p:cNvPr id="54" name="Action Button: Go Home 53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83957685-344A-4FB2-B932-C1827BF818C0}"/>
              </a:ext>
            </a:extLst>
          </p:cNvPr>
          <p:cNvSpPr/>
          <p:nvPr/>
        </p:nvSpPr>
        <p:spPr>
          <a:xfrm>
            <a:off x="114858" y="139222"/>
            <a:ext cx="742120" cy="742120"/>
          </a:xfrm>
          <a:prstGeom prst="actionButtonHom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7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Fitur </a:t>
            </a:r>
            <a:r>
              <a:rPr lang="en-US" dirty="0" err="1">
                <a:solidFill>
                  <a:schemeClr val="tx1"/>
                </a:solidFill>
              </a:rPr>
              <a:t>Rekapitulasi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F985-C5F3-4E70-A1CA-2C347935AD46}"/>
              </a:ext>
            </a:extLst>
          </p:cNvPr>
          <p:cNvSpPr txBox="1"/>
          <p:nvPr/>
        </p:nvSpPr>
        <p:spPr>
          <a:xfrm>
            <a:off x="6122504" y="4120677"/>
            <a:ext cx="59767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hasil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perhitungan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detail </a:t>
            </a:r>
            <a:r>
              <a:rPr lang="en-US" sz="2000" dirty="0" err="1">
                <a:solidFill>
                  <a:schemeClr val="bg1"/>
                </a:solidFill>
              </a:rPr>
              <a:t>sebagai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berikut</a:t>
            </a:r>
            <a:r>
              <a:rPr lang="en-US" sz="2000" dirty="0">
                <a:solidFill>
                  <a:schemeClr val="bg1"/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Jumlah</a:t>
            </a:r>
            <a:r>
              <a:rPr lang="en-ID" sz="2000" dirty="0">
                <a:solidFill>
                  <a:schemeClr val="bg1"/>
                </a:solidFill>
              </a:rPr>
              <a:t> total </a:t>
            </a:r>
            <a:r>
              <a:rPr lang="en-ID" sz="2000" dirty="0" err="1">
                <a:solidFill>
                  <a:schemeClr val="bg1"/>
                </a:solidFill>
              </a:rPr>
              <a:t>pemilih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sah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tidak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sah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</a:rPr>
              <a:t>Daftar </a:t>
            </a:r>
            <a:r>
              <a:rPr lang="en-ID" sz="2000" dirty="0" err="1">
                <a:solidFill>
                  <a:schemeClr val="bg1"/>
                </a:solidFill>
              </a:rPr>
              <a:t>peringkat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kandidat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beserta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jumlah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suara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presentase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</a:rPr>
              <a:t>Daftar </a:t>
            </a:r>
            <a:r>
              <a:rPr lang="en-ID" sz="2000" dirty="0" err="1">
                <a:solidFill>
                  <a:schemeClr val="bg1"/>
                </a:solidFill>
              </a:rPr>
              <a:t>peringkat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partai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beserta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jumlah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suara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presentase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4393D8-F26F-454A-9A30-B12C56E0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6" y="79344"/>
            <a:ext cx="6515642" cy="29785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Halaman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event </a:t>
            </a:r>
            <a:r>
              <a:rPr lang="en-US" sz="2000" dirty="0" err="1"/>
              <a:t>atau</a:t>
            </a:r>
            <a:r>
              <a:rPr lang="en-US" sz="2000" dirty="0"/>
              <a:t> acara </a:t>
            </a:r>
            <a:r>
              <a:rPr lang="en-US" sz="2000" dirty="0" err="1"/>
              <a:t>pemilu</a:t>
            </a:r>
            <a:r>
              <a:rPr lang="en-US" sz="2000" dirty="0"/>
              <a:t>.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 </a:t>
            </a:r>
            <a:r>
              <a:rPr lang="en-ID" sz="2000" b="1" dirty="0" err="1"/>
              <a:t>Lihat</a:t>
            </a:r>
            <a:r>
              <a:rPr lang="en-ID" sz="2000" b="1" dirty="0"/>
              <a:t> Hasil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melihat</a:t>
            </a:r>
            <a:r>
              <a:rPr lang="en-ID" sz="2000" dirty="0"/>
              <a:t> </a:t>
            </a:r>
            <a:r>
              <a:rPr lang="en-ID" sz="2000" dirty="0" err="1"/>
              <a:t>hasil</a:t>
            </a:r>
            <a:r>
              <a:rPr lang="en-ID" sz="2000" dirty="0"/>
              <a:t> proses </a:t>
            </a:r>
            <a:r>
              <a:rPr lang="en-ID" sz="2000" dirty="0" err="1"/>
              <a:t>perhitungan</a:t>
            </a:r>
            <a:r>
              <a:rPr lang="en-ID" sz="2000" dirty="0"/>
              <a:t> </a:t>
            </a:r>
            <a:r>
              <a:rPr lang="en-ID" sz="2000" dirty="0" err="1"/>
              <a:t>rekapitulasi</a:t>
            </a:r>
            <a:r>
              <a:rPr lang="en-ID" sz="2000" dirty="0"/>
              <a:t> </a:t>
            </a:r>
            <a:r>
              <a:rPr lang="en-ID" sz="2000" dirty="0" err="1"/>
              <a:t>otomatis</a:t>
            </a:r>
            <a:r>
              <a:rPr lang="en-ID" sz="2000" dirty="0"/>
              <a:t> yang </a:t>
            </a:r>
            <a:r>
              <a:rPr lang="en-ID" sz="2000" dirty="0" err="1"/>
              <a:t>dilakukan</a:t>
            </a:r>
            <a:r>
              <a:rPr lang="en-ID" sz="2000" dirty="0"/>
              <a:t> oleh system.</a:t>
            </a:r>
            <a:endParaRPr lang="en-US" sz="2000" dirty="0"/>
          </a:p>
        </p:txBody>
      </p:sp>
      <p:sp>
        <p:nvSpPr>
          <p:cNvPr id="20" name="Action Button: Return 1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6122504" y="3272455"/>
            <a:ext cx="5976730" cy="78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 err="1">
                <a:solidFill>
                  <a:schemeClr val="bg1"/>
                </a:solidFill>
              </a:rPr>
              <a:t>Lihat</a:t>
            </a:r>
            <a:r>
              <a:rPr lang="en-US" sz="2800" dirty="0">
                <a:solidFill>
                  <a:schemeClr val="bg1"/>
                </a:solidFill>
              </a:rPr>
              <a:t> Hasil </a:t>
            </a:r>
            <a:r>
              <a:rPr lang="en-US" sz="2800" dirty="0" err="1">
                <a:solidFill>
                  <a:schemeClr val="bg1"/>
                </a:solidFill>
              </a:rPr>
              <a:t>Rekapitulasi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EEBE13-A5EF-4A5E-BC0F-B7E6995A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5" y="3275796"/>
            <a:ext cx="5985991" cy="3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Fitur Data Acara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F985-C5F3-4E70-A1CA-2C347935AD46}"/>
              </a:ext>
            </a:extLst>
          </p:cNvPr>
          <p:cNvSpPr txBox="1"/>
          <p:nvPr/>
        </p:nvSpPr>
        <p:spPr>
          <a:xfrm>
            <a:off x="7028596" y="4120677"/>
            <a:ext cx="5070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Menampilkan</a:t>
            </a:r>
            <a:r>
              <a:rPr lang="en-US" sz="2000" dirty="0">
                <a:solidFill>
                  <a:schemeClr val="bg1"/>
                </a:solidFill>
              </a:rPr>
              <a:t> data detail </a:t>
            </a:r>
            <a:r>
              <a:rPr lang="en-US" sz="2000" dirty="0" err="1">
                <a:solidFill>
                  <a:schemeClr val="bg1"/>
                </a:solidFill>
              </a:rPr>
              <a:t>berupa</a:t>
            </a:r>
            <a:r>
              <a:rPr lang="en-US" sz="2000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Nama</a:t>
            </a:r>
            <a:r>
              <a:rPr lang="en-US" sz="2000" dirty="0">
                <a:solidFill>
                  <a:schemeClr val="bg1"/>
                </a:solidFill>
              </a:rPr>
              <a:t> acara.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Tanggal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dimulai</a:t>
            </a:r>
            <a:r>
              <a:rPr lang="en-US" sz="2000" dirty="0">
                <a:solidFill>
                  <a:schemeClr val="bg1"/>
                </a:solidFill>
              </a:rPr>
              <a:t> acara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Jam </a:t>
            </a:r>
            <a:r>
              <a:rPr lang="en-US" sz="2000" b="1" dirty="0" err="1">
                <a:solidFill>
                  <a:schemeClr val="bg1"/>
                </a:solidFill>
              </a:rPr>
              <a:t>dimulai</a:t>
            </a:r>
            <a:r>
              <a:rPr lang="en-US" sz="2000" dirty="0">
                <a:solidFill>
                  <a:schemeClr val="bg1"/>
                </a:solidFill>
              </a:rPr>
              <a:t> acara.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Jam</a:t>
            </a:r>
            <a:r>
              <a:rPr lang="en-US" sz="2000" dirty="0">
                <a:solidFill>
                  <a:schemeClr val="bg1"/>
                </a:solidFill>
              </a:rPr>
              <a:t> acara </a:t>
            </a:r>
            <a:r>
              <a:rPr lang="en-US" sz="2000" b="1" dirty="0" err="1">
                <a:solidFill>
                  <a:schemeClr val="bg1"/>
                </a:solidFill>
              </a:rPr>
              <a:t>selesai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Halaman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b="1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data acara </a:t>
            </a:r>
            <a:r>
              <a:rPr lang="en-US" sz="2000" dirty="0" err="1"/>
              <a:t>pemilu</a:t>
            </a:r>
            <a:r>
              <a:rPr lang="en-US" sz="2000" dirty="0"/>
              <a:t>.</a:t>
            </a:r>
            <a:endParaRPr lang="en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 </a:t>
            </a:r>
            <a:r>
              <a:rPr lang="en-ID" sz="2000" b="1" dirty="0" err="1"/>
              <a:t>Tambah</a:t>
            </a:r>
            <a:r>
              <a:rPr lang="en-ID" sz="2000" b="1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menampah</a:t>
            </a:r>
            <a:r>
              <a:rPr lang="en-ID" sz="2000" dirty="0"/>
              <a:t> data </a:t>
            </a:r>
            <a:r>
              <a:rPr lang="en-ID" sz="2000" dirty="0" err="1"/>
              <a:t>baru</a:t>
            </a:r>
            <a:r>
              <a:rPr lang="en-ID" sz="2000" dirty="0"/>
              <a:t> acara </a:t>
            </a:r>
            <a:r>
              <a:rPr lang="en-US" sz="2000" dirty="0" err="1"/>
              <a:t>pemilu</a:t>
            </a:r>
            <a:r>
              <a:rPr lang="en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/>
              <a:t>Terdapat</a:t>
            </a:r>
            <a:r>
              <a:rPr lang="en-ID" sz="2000" dirty="0"/>
              <a:t> </a:t>
            </a:r>
            <a:r>
              <a:rPr lang="en-ID" sz="2000" dirty="0" err="1"/>
              <a:t>tombol</a:t>
            </a:r>
            <a:r>
              <a:rPr lang="en-ID" sz="2000" dirty="0"/>
              <a:t> </a:t>
            </a:r>
            <a:r>
              <a:rPr lang="en-ID" sz="2000" b="1" dirty="0"/>
              <a:t>Detail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mengedit</a:t>
            </a:r>
            <a:r>
              <a:rPr lang="en-ID" sz="2000" dirty="0"/>
              <a:t> acara dan </a:t>
            </a:r>
            <a:r>
              <a:rPr lang="en-ID" sz="2000" dirty="0" err="1"/>
              <a:t>menambah</a:t>
            </a:r>
            <a:r>
              <a:rPr lang="en-ID" sz="2000" dirty="0"/>
              <a:t> data </a:t>
            </a:r>
            <a:r>
              <a:rPr lang="en-ID" sz="2000" dirty="0" err="1"/>
              <a:t>kandidat</a:t>
            </a:r>
            <a:r>
              <a:rPr lang="en-ID" sz="2000" dirty="0"/>
              <a:t> </a:t>
            </a:r>
            <a:endParaRPr lang="en-US" sz="2000" dirty="0"/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7028596" y="3272455"/>
            <a:ext cx="5070637" cy="78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Detail Acara (</a:t>
            </a:r>
            <a:r>
              <a:rPr lang="en-US" sz="2800" dirty="0" err="1">
                <a:solidFill>
                  <a:schemeClr val="bg1"/>
                </a:solidFill>
              </a:rPr>
              <a:t>Pemilu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7F68F-23F9-4EDA-B3C3-7FC90DB0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5" y="139222"/>
            <a:ext cx="6515643" cy="2582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C58B6F-FFCA-48A8-BACD-82D1D95C1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66" y="3206186"/>
            <a:ext cx="6769290" cy="3596587"/>
          </a:xfrm>
          <a:prstGeom prst="rect">
            <a:avLst/>
          </a:prstGeom>
        </p:spPr>
      </p:pic>
      <p:sp>
        <p:nvSpPr>
          <p:cNvPr id="22" name="Arrow: Right 21">
            <a:hlinkClick r:id="rId5" action="ppaction://hlinksldjump"/>
            <a:extLst>
              <a:ext uri="{FF2B5EF4-FFF2-40B4-BE49-F238E27FC236}">
                <a16:creationId xmlns:a16="http://schemas.microsoft.com/office/drawing/2014/main" id="{90953A32-E946-4C5A-AA38-E3D84CFFAFCA}"/>
              </a:ext>
            </a:extLst>
          </p:cNvPr>
          <p:cNvSpPr/>
          <p:nvPr/>
        </p:nvSpPr>
        <p:spPr>
          <a:xfrm>
            <a:off x="10959152" y="5977719"/>
            <a:ext cx="984913" cy="688665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Next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31469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Fitur </a:t>
            </a:r>
            <a:r>
              <a:rPr lang="en-US" dirty="0" err="1">
                <a:solidFill>
                  <a:schemeClr val="tx1"/>
                </a:solidFill>
              </a:rPr>
              <a:t>Kandidat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F985-C5F3-4E70-A1CA-2C347935AD46}"/>
              </a:ext>
            </a:extLst>
          </p:cNvPr>
          <p:cNvSpPr txBox="1"/>
          <p:nvPr/>
        </p:nvSpPr>
        <p:spPr>
          <a:xfrm>
            <a:off x="7028596" y="4120677"/>
            <a:ext cx="5070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Bisa </a:t>
            </a:r>
            <a:r>
              <a:rPr lang="en-US" sz="2000" dirty="0" err="1">
                <a:solidFill>
                  <a:schemeClr val="bg1"/>
                </a:solidFill>
              </a:rPr>
              <a:t>menambah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merubah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kandidat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berupa</a:t>
            </a:r>
            <a:r>
              <a:rPr lang="en-US" sz="2000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Nomor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Urut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Photo dan preview.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Partai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Halaman </a:t>
            </a:r>
            <a:r>
              <a:rPr lang="en-US" sz="1900" dirty="0" err="1"/>
              <a:t>utama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b="1" dirty="0" err="1"/>
              <a:t>Tabel</a:t>
            </a:r>
            <a:r>
              <a:rPr lang="en-US" sz="1900" dirty="0"/>
              <a:t> </a:t>
            </a:r>
            <a:r>
              <a:rPr lang="en-US" sz="1900" dirty="0" err="1"/>
              <a:t>berupa</a:t>
            </a:r>
            <a:r>
              <a:rPr lang="en-US" sz="1900" dirty="0"/>
              <a:t> data </a:t>
            </a:r>
            <a:r>
              <a:rPr lang="en-US" sz="1900" dirty="0" err="1"/>
              <a:t>kandidat</a:t>
            </a:r>
            <a:r>
              <a:rPr lang="en-US" sz="1900" dirty="0"/>
              <a:t> </a:t>
            </a:r>
            <a:r>
              <a:rPr lang="en-US" sz="1900" dirty="0" err="1"/>
              <a:t>pemilu</a:t>
            </a:r>
            <a:r>
              <a:rPr lang="en-US" sz="1900" dirty="0"/>
              <a:t>.</a:t>
            </a:r>
            <a:endParaRPr lang="en-ID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 err="1"/>
              <a:t>Tambah</a:t>
            </a:r>
            <a:r>
              <a:rPr lang="en-ID" sz="1900" b="1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menampah</a:t>
            </a:r>
            <a:r>
              <a:rPr lang="en-ID" sz="1900" dirty="0"/>
              <a:t> data </a:t>
            </a:r>
            <a:r>
              <a:rPr lang="en-ID" sz="1900" dirty="0" err="1"/>
              <a:t>kandidat</a:t>
            </a:r>
            <a:r>
              <a:rPr lang="en-ID" sz="1900" dirty="0"/>
              <a:t> </a:t>
            </a:r>
            <a:r>
              <a:rPr lang="en-ID" sz="1900" dirty="0" err="1"/>
              <a:t>baru</a:t>
            </a:r>
            <a:r>
              <a:rPr lang="en-ID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/>
              <a:t>edit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mengedit</a:t>
            </a:r>
            <a:r>
              <a:rPr lang="en-ID" sz="19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 err="1"/>
              <a:t>hapus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menghapus</a:t>
            </a:r>
            <a:r>
              <a:rPr lang="en-ID" sz="1900" dirty="0"/>
              <a:t> data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7028596" y="3272455"/>
            <a:ext cx="5070637" cy="78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 err="1">
                <a:solidFill>
                  <a:schemeClr val="bg1"/>
                </a:solidFill>
              </a:rPr>
              <a:t>Tambah</a:t>
            </a:r>
            <a:r>
              <a:rPr lang="en-US" sz="2800" dirty="0">
                <a:solidFill>
                  <a:schemeClr val="bg1"/>
                </a:solidFill>
              </a:rPr>
              <a:t> dan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88F2F-C4AA-43A7-8FC8-953FC4C5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5" y="139222"/>
            <a:ext cx="6554289" cy="2875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2C2873-0B2A-49AE-BE49-D78B4B2CD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29" y="3272455"/>
            <a:ext cx="6705600" cy="34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335" y="79344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Fitur </a:t>
            </a:r>
            <a:r>
              <a:rPr lang="en-US" dirty="0" err="1">
                <a:solidFill>
                  <a:schemeClr val="tx1"/>
                </a:solidFill>
              </a:rPr>
              <a:t>Partai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F985-C5F3-4E70-A1CA-2C347935AD46}"/>
              </a:ext>
            </a:extLst>
          </p:cNvPr>
          <p:cNvSpPr txBox="1"/>
          <p:nvPr/>
        </p:nvSpPr>
        <p:spPr>
          <a:xfrm>
            <a:off x="6122504" y="4120677"/>
            <a:ext cx="597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Bisa </a:t>
            </a:r>
            <a:r>
              <a:rPr lang="en-US" sz="2000" dirty="0" err="1">
                <a:solidFill>
                  <a:schemeClr val="bg1"/>
                </a:solidFill>
              </a:rPr>
              <a:t>menambah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merubah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partai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berupa</a:t>
            </a:r>
            <a:r>
              <a:rPr lang="en-US" sz="2000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Photo dan preview.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7487478" y="744481"/>
            <a:ext cx="458525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Halaman </a:t>
            </a:r>
            <a:r>
              <a:rPr lang="en-US" sz="1900" dirty="0" err="1"/>
              <a:t>utama</a:t>
            </a:r>
            <a:r>
              <a:rPr lang="en-US" sz="1900" dirty="0"/>
              <a:t> </a:t>
            </a:r>
            <a:r>
              <a:rPr lang="en-US" sz="1900" dirty="0" err="1"/>
              <a:t>menampilkan</a:t>
            </a:r>
            <a:r>
              <a:rPr lang="en-US" sz="1900" dirty="0"/>
              <a:t> </a:t>
            </a:r>
            <a:r>
              <a:rPr lang="en-US" sz="1900" dirty="0" err="1"/>
              <a:t>tabel</a:t>
            </a:r>
            <a:r>
              <a:rPr lang="en-US" sz="1900" dirty="0"/>
              <a:t> data </a:t>
            </a:r>
            <a:r>
              <a:rPr lang="en-US" sz="1900" dirty="0" err="1"/>
              <a:t>partai</a:t>
            </a:r>
            <a:r>
              <a:rPr lang="en-US" sz="1900" dirty="0"/>
              <a:t>.</a:t>
            </a:r>
            <a:endParaRPr lang="en-ID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 err="1"/>
              <a:t>Tambah</a:t>
            </a:r>
            <a:r>
              <a:rPr lang="en-ID" sz="1900" b="1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menampah</a:t>
            </a:r>
            <a:r>
              <a:rPr lang="en-ID" sz="1900" dirty="0"/>
              <a:t> data </a:t>
            </a:r>
            <a:r>
              <a:rPr lang="en-ID" sz="1900" dirty="0" err="1"/>
              <a:t>partai</a:t>
            </a:r>
            <a:r>
              <a:rPr lang="en-ID" sz="1900" dirty="0"/>
              <a:t> </a:t>
            </a:r>
            <a:r>
              <a:rPr lang="en-ID" sz="1900" dirty="0" err="1"/>
              <a:t>baru</a:t>
            </a:r>
            <a:r>
              <a:rPr lang="en-ID" sz="19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/>
              <a:t>edit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mengedit</a:t>
            </a:r>
            <a:r>
              <a:rPr lang="en-ID" sz="19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/>
              <a:t>Terdapat</a:t>
            </a:r>
            <a:r>
              <a:rPr lang="en-ID" sz="1900" dirty="0"/>
              <a:t> </a:t>
            </a:r>
            <a:r>
              <a:rPr lang="en-ID" sz="1900" dirty="0" err="1"/>
              <a:t>tombol</a:t>
            </a:r>
            <a:r>
              <a:rPr lang="en-ID" sz="1900" dirty="0"/>
              <a:t> </a:t>
            </a:r>
            <a:r>
              <a:rPr lang="en-ID" sz="1900" b="1" dirty="0" err="1"/>
              <a:t>hapus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menghapus</a:t>
            </a:r>
            <a:r>
              <a:rPr lang="en-ID" sz="1900" dirty="0"/>
              <a:t> data</a:t>
            </a:r>
            <a:endParaRPr lang="en-US" sz="1900" dirty="0"/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7">
            <a:extLst>
              <a:ext uri="{FF2B5EF4-FFF2-40B4-BE49-F238E27FC236}">
                <a16:creationId xmlns:a16="http://schemas.microsoft.com/office/drawing/2014/main" id="{D340699F-BDA9-47F4-BC07-D86613470E48}"/>
              </a:ext>
            </a:extLst>
          </p:cNvPr>
          <p:cNvSpPr txBox="1">
            <a:spLocks/>
          </p:cNvSpPr>
          <p:nvPr/>
        </p:nvSpPr>
        <p:spPr>
          <a:xfrm>
            <a:off x="6122504" y="3272455"/>
            <a:ext cx="5976730" cy="781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dirty="0" err="1">
                <a:solidFill>
                  <a:schemeClr val="bg1"/>
                </a:solidFill>
              </a:rPr>
              <a:t>Tambah</a:t>
            </a:r>
            <a:r>
              <a:rPr lang="en-US" sz="2800" dirty="0">
                <a:solidFill>
                  <a:schemeClr val="bg1"/>
                </a:solidFill>
              </a:rPr>
              <a:t> dan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D36A4-E35C-4836-B88C-6067B44F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20" y="79344"/>
            <a:ext cx="6581072" cy="3022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14145-39E4-4F44-99D9-16216DF4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6" y="3424956"/>
            <a:ext cx="6029738" cy="235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2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8" y="4147841"/>
            <a:ext cx="4470395" cy="722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Fitur </a:t>
            </a:r>
            <a:r>
              <a:rPr lang="en-US" dirty="0" err="1">
                <a:solidFill>
                  <a:schemeClr val="bg1"/>
                </a:solidFill>
              </a:rPr>
              <a:t>Pemilih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C8275-C3DC-47F1-98B6-B27E8016497F}"/>
              </a:ext>
            </a:extLst>
          </p:cNvPr>
          <p:cNvSpPr txBox="1"/>
          <p:nvPr/>
        </p:nvSpPr>
        <p:spPr>
          <a:xfrm>
            <a:off x="114858" y="4805017"/>
            <a:ext cx="119622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Halaman </a:t>
            </a:r>
            <a:r>
              <a:rPr lang="en-US" sz="1900" dirty="0" err="1">
                <a:solidFill>
                  <a:schemeClr val="bg1"/>
                </a:solidFill>
              </a:rPr>
              <a:t>utama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menampilkan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tabel</a:t>
            </a:r>
            <a:r>
              <a:rPr lang="en-US" sz="1900" dirty="0">
                <a:solidFill>
                  <a:schemeClr val="bg1"/>
                </a:solidFill>
              </a:rPr>
              <a:t> data </a:t>
            </a:r>
            <a:r>
              <a:rPr lang="en-US" sz="1900" dirty="0" err="1">
                <a:solidFill>
                  <a:schemeClr val="bg1"/>
                </a:solidFill>
              </a:rPr>
              <a:t>pemilih</a:t>
            </a:r>
            <a:r>
              <a:rPr lang="en-US" sz="1900" dirty="0">
                <a:solidFill>
                  <a:schemeClr val="bg1"/>
                </a:solidFill>
              </a:rPr>
              <a:t> (</a:t>
            </a:r>
            <a:r>
              <a:rPr lang="en-US" sz="1900" dirty="0" err="1">
                <a:solidFill>
                  <a:schemeClr val="bg1"/>
                </a:solidFill>
              </a:rPr>
              <a:t>nama</a:t>
            </a:r>
            <a:r>
              <a:rPr lang="en-US" sz="1900" dirty="0">
                <a:solidFill>
                  <a:schemeClr val="bg1"/>
                </a:solidFill>
              </a:rPr>
              <a:t>, email, status </a:t>
            </a:r>
            <a:r>
              <a:rPr lang="en-US" sz="1900" dirty="0" err="1">
                <a:solidFill>
                  <a:schemeClr val="bg1"/>
                </a:solidFill>
              </a:rPr>
              <a:t>verifikasi</a:t>
            </a:r>
            <a:r>
              <a:rPr lang="en-US" sz="1900" dirty="0">
                <a:solidFill>
                  <a:schemeClr val="bg1"/>
                </a:solidFill>
              </a:rPr>
              <a:t>)</a:t>
            </a:r>
            <a:endParaRPr lang="en-ID" sz="19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>
                <a:solidFill>
                  <a:schemeClr val="bg1"/>
                </a:solidFill>
              </a:rPr>
              <a:t>Terdapat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tombol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b="1" dirty="0">
                <a:solidFill>
                  <a:schemeClr val="bg1"/>
                </a:solidFill>
              </a:rPr>
              <a:t>Send Email </a:t>
            </a:r>
            <a:r>
              <a:rPr lang="en-ID" sz="1900" dirty="0" err="1">
                <a:solidFill>
                  <a:schemeClr val="bg1"/>
                </a:solidFill>
              </a:rPr>
              <a:t>untuk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melakukan</a:t>
            </a:r>
            <a:r>
              <a:rPr lang="en-ID" sz="1900" dirty="0">
                <a:solidFill>
                  <a:schemeClr val="bg1"/>
                </a:solidFill>
              </a:rPr>
              <a:t> proses </a:t>
            </a:r>
            <a:r>
              <a:rPr lang="en-ID" sz="1900" dirty="0" err="1">
                <a:solidFill>
                  <a:schemeClr val="bg1"/>
                </a:solidFill>
              </a:rPr>
              <a:t>pengiriman</a:t>
            </a:r>
            <a:r>
              <a:rPr lang="en-ID" sz="1900" dirty="0">
                <a:solidFill>
                  <a:schemeClr val="bg1"/>
                </a:solidFill>
              </a:rPr>
              <a:t> link (</a:t>
            </a:r>
            <a:r>
              <a:rPr lang="en-ID" sz="1900" dirty="0" err="1">
                <a:solidFill>
                  <a:schemeClr val="bg1"/>
                </a:solidFill>
              </a:rPr>
              <a:t>akses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pemilihan</a:t>
            </a:r>
            <a:r>
              <a:rPr lang="en-ID" sz="1900" dirty="0">
                <a:solidFill>
                  <a:schemeClr val="bg1"/>
                </a:solidFill>
              </a:rPr>
              <a:t>) </a:t>
            </a:r>
            <a:r>
              <a:rPr lang="en-ID" sz="1900" dirty="0" err="1">
                <a:solidFill>
                  <a:schemeClr val="bg1"/>
                </a:solidFill>
              </a:rPr>
              <a:t>ke</a:t>
            </a:r>
            <a:r>
              <a:rPr lang="en-ID" sz="1900" dirty="0">
                <a:solidFill>
                  <a:schemeClr val="bg1"/>
                </a:solidFill>
              </a:rPr>
              <a:t> email masing-masing user </a:t>
            </a:r>
            <a:r>
              <a:rPr lang="en-ID" sz="1900" dirty="0" err="1">
                <a:solidFill>
                  <a:schemeClr val="bg1"/>
                </a:solidFill>
              </a:rPr>
              <a:t>pemilih</a:t>
            </a:r>
            <a:r>
              <a:rPr lang="en-ID" sz="19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900" dirty="0" err="1">
                <a:solidFill>
                  <a:schemeClr val="bg1"/>
                </a:solidFill>
              </a:rPr>
              <a:t>Terdapat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tombol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aksi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b="1" dirty="0">
                <a:solidFill>
                  <a:schemeClr val="bg1"/>
                </a:solidFill>
              </a:rPr>
              <a:t>Send </a:t>
            </a:r>
            <a:r>
              <a:rPr lang="en-ID" sz="1900" dirty="0" err="1">
                <a:solidFill>
                  <a:schemeClr val="bg1"/>
                </a:solidFill>
              </a:rPr>
              <a:t>untuk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mengirim</a:t>
            </a:r>
            <a:r>
              <a:rPr lang="en-ID" sz="1900" dirty="0">
                <a:solidFill>
                  <a:schemeClr val="bg1"/>
                </a:solidFill>
              </a:rPr>
              <a:t> link (</a:t>
            </a:r>
            <a:r>
              <a:rPr lang="en-ID" sz="1900" dirty="0" err="1">
                <a:solidFill>
                  <a:schemeClr val="bg1"/>
                </a:solidFill>
              </a:rPr>
              <a:t>akses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pemilihan</a:t>
            </a:r>
            <a:r>
              <a:rPr lang="en-ID" sz="1900" dirty="0">
                <a:solidFill>
                  <a:schemeClr val="bg1"/>
                </a:solidFill>
              </a:rPr>
              <a:t>) </a:t>
            </a:r>
            <a:r>
              <a:rPr lang="en-ID" sz="1900" dirty="0" err="1">
                <a:solidFill>
                  <a:schemeClr val="bg1"/>
                </a:solidFill>
              </a:rPr>
              <a:t>ke</a:t>
            </a:r>
            <a:r>
              <a:rPr lang="en-ID" sz="1900" dirty="0">
                <a:solidFill>
                  <a:schemeClr val="bg1"/>
                </a:solidFill>
              </a:rPr>
              <a:t> salah </a:t>
            </a:r>
            <a:r>
              <a:rPr lang="en-ID" sz="1900" dirty="0" err="1">
                <a:solidFill>
                  <a:schemeClr val="bg1"/>
                </a:solidFill>
              </a:rPr>
              <a:t>satu</a:t>
            </a:r>
            <a:r>
              <a:rPr lang="en-ID" sz="1900" dirty="0">
                <a:solidFill>
                  <a:schemeClr val="bg1"/>
                </a:solidFill>
              </a:rPr>
              <a:t> email </a:t>
            </a:r>
            <a:r>
              <a:rPr lang="en-ID" sz="1900" dirty="0" err="1">
                <a:solidFill>
                  <a:schemeClr val="bg1"/>
                </a:solidFill>
              </a:rPr>
              <a:t>saja</a:t>
            </a:r>
            <a:endParaRPr lang="en-ID" sz="1900" dirty="0">
              <a:solidFill>
                <a:schemeClr val="bg1"/>
              </a:solidFill>
            </a:endParaRPr>
          </a:p>
        </p:txBody>
      </p:sp>
      <p:sp>
        <p:nvSpPr>
          <p:cNvPr id="20" name="Action Button: Return 1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0543F63-8517-429C-AAEA-E196323A527C}"/>
              </a:ext>
            </a:extLst>
          </p:cNvPr>
          <p:cNvSpPr/>
          <p:nvPr/>
        </p:nvSpPr>
        <p:spPr>
          <a:xfrm flipH="1">
            <a:off x="114858" y="139222"/>
            <a:ext cx="742120" cy="583096"/>
          </a:xfrm>
          <a:prstGeom prst="actionButtonReturn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8B115-9705-4408-A6DF-CBC214F21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88" y="0"/>
            <a:ext cx="8842623" cy="40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627</TotalTime>
  <Words>801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Constantia</vt:lpstr>
      <vt:lpstr>Corbel</vt:lpstr>
      <vt:lpstr>Helvetica Light</vt:lpstr>
      <vt:lpstr>Raleway</vt:lpstr>
      <vt:lpstr>Office Theme</vt:lpstr>
      <vt:lpstr>E-Voting</vt:lpstr>
      <vt:lpstr>Electronic Voting (E-Voting)</vt:lpstr>
      <vt:lpstr>Sistem  Website E-Voting </vt:lpstr>
      <vt:lpstr>Website Admin  E-Voting</vt:lpstr>
      <vt:lpstr>Fitur Rekapitulasi</vt:lpstr>
      <vt:lpstr>Fitur Data Acara</vt:lpstr>
      <vt:lpstr>Fitur Kandidat</vt:lpstr>
      <vt:lpstr>Fitur Partai</vt:lpstr>
      <vt:lpstr>Fitur Pemilih</vt:lpstr>
      <vt:lpstr>Website Pemilih  E-Voting</vt:lpstr>
      <vt:lpstr>Fitur Verifikasi Email</vt:lpstr>
      <vt:lpstr>Fitur Verifikasi Photo</vt:lpstr>
      <vt:lpstr>Pemilihan Umum</vt:lpstr>
      <vt:lpstr>Website KPU  E-Voting</vt:lpstr>
      <vt:lpstr>Log Pemilihan</vt:lpstr>
      <vt:lpstr>Pengecekan Surat Suara</vt:lpstr>
      <vt:lpstr>Website Saksi  E-Voting</vt:lpstr>
      <vt:lpstr>Log Pemilihan</vt:lpstr>
      <vt:lpstr>Flowchart Sistem  E-Voting</vt:lpstr>
      <vt:lpstr>Teknologi Yang Digunakan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 </dc:title>
  <dc:creator>rizkika palindungan</dc:creator>
  <cp:lastModifiedBy>rizkika palindungan</cp:lastModifiedBy>
  <cp:revision>510</cp:revision>
  <dcterms:created xsi:type="dcterms:W3CDTF">2021-05-18T03:04:55Z</dcterms:created>
  <dcterms:modified xsi:type="dcterms:W3CDTF">2021-05-18T20:34:19Z</dcterms:modified>
</cp:coreProperties>
</file>