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566" r:id="rId5"/>
    <p:sldId id="564" r:id="rId6"/>
    <p:sldId id="437" r:id="rId7"/>
    <p:sldId id="439" r:id="rId8"/>
    <p:sldId id="440" r:id="rId9"/>
    <p:sldId id="565" r:id="rId10"/>
    <p:sldId id="441" r:id="rId11"/>
    <p:sldId id="442" r:id="rId12"/>
    <p:sldId id="443" r:id="rId13"/>
    <p:sldId id="444" r:id="rId14"/>
    <p:sldId id="445" r:id="rId15"/>
    <p:sldId id="452" r:id="rId16"/>
    <p:sldId id="453" r:id="rId17"/>
    <p:sldId id="462" r:id="rId18"/>
    <p:sldId id="454" r:id="rId19"/>
    <p:sldId id="461" r:id="rId20"/>
    <p:sldId id="456" r:id="rId21"/>
    <p:sldId id="457" r:id="rId22"/>
    <p:sldId id="446" r:id="rId23"/>
    <p:sldId id="438" r:id="rId24"/>
    <p:sldId id="528" r:id="rId25"/>
  </p:sldIdLst>
  <p:sldSz cx="9144000" cy="6858000" type="screen4x3"/>
  <p:notesSz cx="6400800" cy="8686800"/>
  <p:embeddedFontLst>
    <p:embeddedFont>
      <p:font typeface="LindeDaxPowerPoint" panose="020B0500000000020000" pitchFamily="34" charset="0"/>
      <p:regular r:id="rId28"/>
      <p:bold r:id="rId29"/>
      <p:italic r:id="rId30"/>
    </p:embeddedFont>
  </p:embeddedFontLst>
  <p:defaultTextStyle>
    <a:defPPr>
      <a:defRPr lang="en-US"/>
    </a:defPPr>
    <a:lvl1pPr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1pPr>
    <a:lvl2pPr marL="4572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2pPr>
    <a:lvl3pPr marL="9144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3pPr>
    <a:lvl4pPr marL="13716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4pPr>
    <a:lvl5pPr marL="18288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90">
          <p15:clr>
            <a:srgbClr val="A4A3A4"/>
          </p15:clr>
        </p15:guide>
        <p15:guide id="7" pos="5670">
          <p15:clr>
            <a:srgbClr val="A4A3A4"/>
          </p15:clr>
        </p15:guide>
        <p15:guide id="8" pos="4150">
          <p15:clr>
            <a:srgbClr val="A4A3A4"/>
          </p15:clr>
        </p15:guide>
        <p15:guide id="9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37427"/>
    <a:srgbClr val="C2C9CF"/>
    <a:srgbClr val="FFC000"/>
    <a:srgbClr val="B01C2E"/>
    <a:srgbClr val="B00000"/>
    <a:srgbClr val="BA5700"/>
    <a:srgbClr val="5C788F"/>
    <a:srgbClr val="A8AD70"/>
    <a:srgbClr val="707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7" autoAdjust="0"/>
    <p:restoredTop sz="99701" autoAdjust="0"/>
  </p:normalViewPr>
  <p:slideViewPr>
    <p:cSldViewPr showGuides="1">
      <p:cViewPr varScale="1">
        <p:scale>
          <a:sx n="110" d="100"/>
          <a:sy n="110" d="100"/>
        </p:scale>
        <p:origin x="1896" y="78"/>
      </p:cViewPr>
      <p:guideLst>
        <p:guide orient="horz" pos="981"/>
        <p:guide orient="horz" pos="4020"/>
        <p:guide orient="horz" pos="2160"/>
        <p:guide pos="204"/>
        <p:guide pos="5556"/>
        <p:guide pos="90"/>
        <p:guide pos="5670"/>
        <p:guide pos="415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1590" y="-108"/>
      </p:cViewPr>
      <p:guideLst>
        <p:guide orient="horz" pos="2736"/>
        <p:guide pos="20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689040129429702E-2"/>
          <c:y val="4.05921780438602E-2"/>
          <c:w val="0.78406179076481897"/>
          <c:h val="0.858774213140713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A0F-4F21-9453-A8EA0AE1BD3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BA0F-4F21-9453-A8EA0AE1BD3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BA0F-4F21-9453-A8EA0AE1BD3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BA0F-4F21-9453-A8EA0AE1BD3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A0F-4F21-9453-A8EA0AE1BD3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A0F-4F21-9453-A8EA0AE1BD3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BA0F-4F21-9453-A8EA0AE1BD3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BA0F-4F21-9453-A8EA0AE1BD3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BA0F-4F21-9453-A8EA0AE1BD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45</c:v>
                </c:pt>
                <c:pt idx="1">
                  <c:v>53</c:v>
                </c:pt>
                <c:pt idx="2">
                  <c:v>65</c:v>
                </c:pt>
                <c:pt idx="3">
                  <c:v>71</c:v>
                </c:pt>
                <c:pt idx="4">
                  <c:v>80</c:v>
                </c:pt>
                <c:pt idx="5">
                  <c:v>90</c:v>
                </c:pt>
                <c:pt idx="6">
                  <c:v>130</c:v>
                </c:pt>
                <c:pt idx="7">
                  <c:v>130</c:v>
                </c:pt>
                <c:pt idx="8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A0F-4F21-9453-A8EA0AE1BD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A0F-4F21-9453-A8EA0AE1BD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35182464"/>
        <c:axId val="35184000"/>
      </c:barChart>
      <c:catAx>
        <c:axId val="3518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crossAx val="35184000"/>
        <c:crosses val="autoZero"/>
        <c:auto val="1"/>
        <c:lblAlgn val="ctr"/>
        <c:lblOffset val="100"/>
        <c:noMultiLvlLbl val="0"/>
      </c:catAx>
      <c:valAx>
        <c:axId val="351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3518246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8709879778881595"/>
          <c:y val="0.750141900511055"/>
          <c:w val="0.102825635460555"/>
          <c:h val="0.174814998769200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340809495981145E-2"/>
          <c:y val="4.0592178043860221E-2"/>
          <c:w val="0.88259063872856425"/>
          <c:h val="0.858774213140712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Spacer</c:v>
                </c:pt>
              </c:strCache>
            </c:strRef>
          </c:tx>
          <c:spPr>
            <a:noFill/>
            <a:ln w="9525">
              <a:solidFill>
                <a:schemeClr val="bg1"/>
              </a:solidFill>
            </a:ln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59</c:v>
                </c:pt>
                <c:pt idx="2">
                  <c:v>102</c:v>
                </c:pt>
                <c:pt idx="3">
                  <c:v>138</c:v>
                </c:pt>
                <c:pt idx="4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5-49F8-83CC-6E79B47B1F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chemeClr val="accent1"/>
            </a:solidFill>
            <a:ln w="9525">
              <a:solidFill>
                <a:schemeClr val="bg1"/>
              </a:solidFill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0AC5-49F8-83CC-6E79B47B1F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  <c:pt idx="4">
                  <c:v>C5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</c:v>
                </c:pt>
                <c:pt idx="1">
                  <c:v>43</c:v>
                </c:pt>
                <c:pt idx="2">
                  <c:v>36</c:v>
                </c:pt>
                <c:pt idx="3">
                  <c:v>56</c:v>
                </c:pt>
                <c:pt idx="4">
                  <c:v>29</c:v>
                </c:pt>
                <c:pt idx="5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C5-49F8-83CC-6E79B47B1F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34820864"/>
        <c:axId val="34822400"/>
      </c:barChart>
      <c:catAx>
        <c:axId val="348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crossAx val="34822400"/>
        <c:crosses val="autoZero"/>
        <c:auto val="1"/>
        <c:lblAlgn val="ctr"/>
        <c:lblOffset val="100"/>
        <c:noMultiLvlLbl val="0"/>
      </c:catAx>
      <c:valAx>
        <c:axId val="34822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3482086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689040129429661E-2"/>
          <c:y val="4.0592178043860221E-2"/>
          <c:w val="0.69338169000915173"/>
          <c:h val="0.858774213140712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42</c:v>
                </c:pt>
                <c:pt idx="2">
                  <c:v>60</c:v>
                </c:pt>
                <c:pt idx="3">
                  <c:v>85</c:v>
                </c:pt>
                <c:pt idx="4">
                  <c:v>90</c:v>
                </c:pt>
                <c:pt idx="5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A-4CA8-B532-C2A2D9D498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36</c:v>
                </c:pt>
                <c:pt idx="1">
                  <c:v>38</c:v>
                </c:pt>
                <c:pt idx="2">
                  <c:v>42</c:v>
                </c:pt>
                <c:pt idx="3">
                  <c:v>39</c:v>
                </c:pt>
                <c:pt idx="4">
                  <c:v>34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EA-4CA8-B532-C2A2D9D498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47902080"/>
        <c:axId val="107803392"/>
      </c:barChart>
      <c:catAx>
        <c:axId val="4790208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07803392"/>
        <c:crosses val="autoZero"/>
        <c:auto val="1"/>
        <c:lblAlgn val="ctr"/>
        <c:lblOffset val="100"/>
        <c:noMultiLvlLbl val="0"/>
      </c:catAx>
      <c:valAx>
        <c:axId val="107803392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79020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689040129429661E-2"/>
          <c:y val="4.0592178043860221E-2"/>
          <c:w val="0.69338169000915173"/>
          <c:h val="0.858774213140712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42</c:v>
                </c:pt>
                <c:pt idx="2">
                  <c:v>60</c:v>
                </c:pt>
                <c:pt idx="3">
                  <c:v>85</c:v>
                </c:pt>
                <c:pt idx="4">
                  <c:v>90</c:v>
                </c:pt>
                <c:pt idx="5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F-4FB1-A52E-E98219AEB8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36</c:v>
                </c:pt>
                <c:pt idx="1">
                  <c:v>38</c:v>
                </c:pt>
                <c:pt idx="2">
                  <c:v>42</c:v>
                </c:pt>
                <c:pt idx="3">
                  <c:v>39</c:v>
                </c:pt>
                <c:pt idx="4">
                  <c:v>34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F-4FB1-A52E-E98219AEB8B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46932352"/>
        <c:axId val="46933888"/>
      </c:barChart>
      <c:catAx>
        <c:axId val="4693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crossAx val="46933888"/>
        <c:crosses val="autoZero"/>
        <c:auto val="1"/>
        <c:lblAlgn val="ctr"/>
        <c:lblOffset val="100"/>
        <c:noMultiLvlLbl val="0"/>
      </c:catAx>
      <c:valAx>
        <c:axId val="469338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6932352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9353996367582513"/>
          <c:y val="0.57626238560484999"/>
          <c:w val="0.10282563546055483"/>
          <c:h val="0.260480184741377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689040129429661E-2"/>
          <c:y val="4.0592178043860221E-2"/>
          <c:w val="0.7840617907648193"/>
          <c:h val="0.858774213140712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ln w="28575">
              <a:solidFill>
                <a:schemeClr val="accent1"/>
              </a:solidFill>
            </a:ln>
          </c:spPr>
          <c:marker>
            <c:symbol val="none"/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45</c:v>
                </c:pt>
                <c:pt idx="1">
                  <c:v>53</c:v>
                </c:pt>
                <c:pt idx="2">
                  <c:v>65</c:v>
                </c:pt>
                <c:pt idx="3">
                  <c:v>71</c:v>
                </c:pt>
                <c:pt idx="4">
                  <c:v>80</c:v>
                </c:pt>
                <c:pt idx="5">
                  <c:v>90</c:v>
                </c:pt>
                <c:pt idx="6">
                  <c:v>130</c:v>
                </c:pt>
                <c:pt idx="7">
                  <c:v>115</c:v>
                </c:pt>
                <c:pt idx="8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2F-449A-82C9-0C9A38C23A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ln w="28575">
              <a:solidFill>
                <a:schemeClr val="accent3"/>
              </a:solidFill>
            </a:ln>
          </c:spPr>
          <c:marker>
            <c:symbol val="none"/>
          </c:marker>
          <c:dLbls>
            <c:delete val="1"/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33</c:v>
                </c:pt>
                <c:pt idx="1">
                  <c:v>30</c:v>
                </c:pt>
                <c:pt idx="2">
                  <c:v>35</c:v>
                </c:pt>
                <c:pt idx="3">
                  <c:v>38</c:v>
                </c:pt>
                <c:pt idx="4">
                  <c:v>35</c:v>
                </c:pt>
                <c:pt idx="5">
                  <c:v>45</c:v>
                </c:pt>
                <c:pt idx="6">
                  <c:v>58</c:v>
                </c:pt>
                <c:pt idx="7">
                  <c:v>67</c:v>
                </c:pt>
                <c:pt idx="8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2F-449A-82C9-0C9A38C23A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006848"/>
        <c:axId val="47008384"/>
      </c:lineChart>
      <c:catAx>
        <c:axId val="470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9050">
            <a:solidFill>
              <a:schemeClr val="tx1"/>
            </a:solidFill>
          </a:ln>
        </c:spPr>
        <c:crossAx val="47008384"/>
        <c:crosses val="autoZero"/>
        <c:auto val="1"/>
        <c:lblAlgn val="ctr"/>
        <c:lblOffset val="100"/>
        <c:noMultiLvlLbl val="0"/>
      </c:catAx>
      <c:valAx>
        <c:axId val="47008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700684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6262956425157178"/>
          <c:y val="0.75014190051105545"/>
          <c:w val="0.12798145823711582"/>
          <c:h val="0.174814998769199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77467258195806E-2"/>
          <c:y val="3.8240775763881123E-2"/>
          <c:w val="0.90585869909971772"/>
          <c:h val="0.83870535441699956"/>
        </c:manualLayout>
      </c:layout>
      <c:bubbleChart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Y-Werte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70F4-40C5-BDD7-F0D42E181B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Tabelle1!$A$2:$A$7</c:f>
              <c:numCache>
                <c:formatCode>General</c:formatCode>
                <c:ptCount val="6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1.2</c:v>
                </c:pt>
                <c:pt idx="4">
                  <c:v>1.9</c:v>
                </c:pt>
              </c:numCache>
            </c:numRef>
          </c:xVal>
          <c:yVal>
            <c:numRef>
              <c:f>Tabelle1!$B$2:$B$7</c:f>
              <c:numCache>
                <c:formatCode>General</c:formatCode>
                <c:ptCount val="6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0.9</c:v>
                </c:pt>
                <c:pt idx="4">
                  <c:v>1.8</c:v>
                </c:pt>
              </c:numCache>
            </c:numRef>
          </c:yVal>
          <c:bubbleSize>
            <c:numRef>
              <c:f>Tabelle1!$C$2:$C$7</c:f>
              <c:numCache>
                <c:formatCode>General</c:formatCode>
                <c:ptCount val="6"/>
                <c:pt idx="0">
                  <c:v>10</c:v>
                </c:pt>
                <c:pt idx="1">
                  <c:v>4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70F4-40C5-BDD7-F0D42E181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7110016"/>
        <c:axId val="47111552"/>
      </c:bubbleChart>
      <c:valAx>
        <c:axId val="4711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7111552"/>
        <c:crosses val="autoZero"/>
        <c:crossBetween val="midCat"/>
      </c:valAx>
      <c:valAx>
        <c:axId val="47111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/>
            </a:solidFill>
          </a:ln>
        </c:spPr>
        <c:crossAx val="47110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4111319044759"/>
          <c:y val="0.13622281844917059"/>
          <c:w val="0.39996395916505401"/>
          <c:h val="0.7314905940869063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1CF-44EB-B087-7224D34C15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1CF-44EB-B087-7224D34C15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1CF-44EB-B087-7224D34C159D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1CF-44EB-B087-7224D34C159D}"/>
              </c:ext>
            </c:extLst>
          </c:dPt>
          <c:dLbls>
            <c:dLbl>
              <c:idx val="0"/>
              <c:layout>
                <c:manualLayout>
                  <c:x val="0.12085142944575875"/>
                  <c:y val="-3.158934187212861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CF-44EB-B087-7224D34C159D}"/>
                </c:ext>
              </c:extLst>
            </c:dLbl>
            <c:dLbl>
              <c:idx val="1"/>
              <c:layout>
                <c:manualLayout>
                  <c:x val="-7.8003836964325654E-2"/>
                  <c:y val="0.1131951417084609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CF-44EB-B087-7224D34C159D}"/>
                </c:ext>
              </c:extLst>
            </c:dLbl>
            <c:dLbl>
              <c:idx val="2"/>
              <c:layout>
                <c:manualLayout>
                  <c:x val="-0.11664406859456469"/>
                  <c:y val="-3.158934187212861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1CF-44EB-B087-7224D34C159D}"/>
                </c:ext>
              </c:extLst>
            </c:dLbl>
            <c:dLbl>
              <c:idx val="3"/>
              <c:layout>
                <c:manualLayout>
                  <c:x val="-6.3277779739415979E-2"/>
                  <c:y val="-0.1105626965524503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CF-44EB-B087-7224D34C159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Lorem</c:v>
                </c:pt>
                <c:pt idx="1">
                  <c:v>Ipsum</c:v>
                </c:pt>
                <c:pt idx="2">
                  <c:v>Dolor</c:v>
                </c:pt>
                <c:pt idx="3">
                  <c:v>Amet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CF-44EB-B087-7224D34C15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34111319044759"/>
          <c:y val="0.13622281844917059"/>
          <c:w val="0.39996395916505401"/>
          <c:h val="0.731490594086906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3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8DC-415A-8631-A6F276AF721D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Lorem</c:v>
                </c:pt>
                <c:pt idx="1">
                  <c:v>Ipsum</c:v>
                </c:pt>
                <c:pt idx="2">
                  <c:v>Dolor</c:v>
                </c:pt>
                <c:pt idx="3">
                  <c:v>Amet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30</c:v>
                </c:pt>
                <c:pt idx="2">
                  <c:v>25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DC-415A-8631-A6F276AF72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773979" cy="43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/>
            </a:lvl1pPr>
          </a:lstStyle>
          <a:p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6821" y="0"/>
            <a:ext cx="2773979" cy="43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251766"/>
            <a:ext cx="2773979" cy="4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/>
            </a:lvl1pPr>
          </a:lstStyle>
          <a:p>
            <a:endParaRPr 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6821" y="8251766"/>
            <a:ext cx="2773979" cy="4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fld id="{857A7E1D-5408-4D3E-A25E-60444F0616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9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773979" cy="43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/>
            </a:lvl1pPr>
          </a:lstStyle>
          <a:p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6821" y="0"/>
            <a:ext cx="2773979" cy="43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endParaRPr lang="de-DE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0225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852842" y="4126578"/>
            <a:ext cx="4695117" cy="390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251766"/>
            <a:ext cx="2773979" cy="4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/>
            </a:lvl1pPr>
          </a:lstStyle>
          <a:p>
            <a:endParaRPr lang="de-DE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6821" y="8251766"/>
            <a:ext cx="2773979" cy="4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542" tIns="41271" rIns="82542" bIns="4127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/>
            </a:lvl1pPr>
          </a:lstStyle>
          <a:p>
            <a:fld id="{534ECE63-F59B-45E1-8290-295EDE13855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35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73050" indent="-273050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b="0" kern="1200" baseline="0">
        <a:solidFill>
          <a:schemeClr val="tx1"/>
        </a:solidFill>
        <a:latin typeface="LindeDaxPowerPoint" pitchFamily="34" charset="0"/>
        <a:ea typeface="+mn-ea"/>
        <a:cs typeface="+mn-cs"/>
      </a:defRPr>
    </a:lvl1pPr>
    <a:lvl2pPr marL="536575" indent="-263525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2pPr>
    <a:lvl3pPr marL="809625" indent="-273050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3pPr>
    <a:lvl4pPr marL="1071563" indent="-261938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4pPr>
    <a:lvl5pPr marL="1344613" indent="-273050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/>
          </p:nvPr>
        </p:nvSpPr>
        <p:spPr>
          <a:xfrm>
            <a:off x="360176" y="1700808"/>
            <a:ext cx="8459974" cy="1826058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/>
          </p:nvPr>
        </p:nvSpPr>
        <p:spPr>
          <a:xfrm>
            <a:off x="360176" y="4001814"/>
            <a:ext cx="8459974" cy="237993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spcAft>
                <a:spcPct val="0"/>
              </a:spcAft>
              <a:buNone/>
              <a:tabLst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6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50" y="290302"/>
            <a:ext cx="3247200" cy="965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de-DE"/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/>
          </p:nvPr>
        </p:nvSpPr>
        <p:spPr>
          <a:xfrm>
            <a:off x="539552" y="2431034"/>
            <a:ext cx="8086278" cy="1826058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/>
          </p:nvPr>
        </p:nvSpPr>
        <p:spPr>
          <a:xfrm>
            <a:off x="539552" y="4302621"/>
            <a:ext cx="8086278" cy="20791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spcAft>
                <a:spcPct val="0"/>
              </a:spcAft>
              <a:buNone/>
              <a:tabLst/>
              <a:defRPr sz="2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664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5753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de-DE"/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/>
          </p:nvPr>
        </p:nvSpPr>
        <p:spPr>
          <a:xfrm>
            <a:off x="539750" y="5697252"/>
            <a:ext cx="8280400" cy="54006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2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273376"/>
            <a:ext cx="8280400" cy="540000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spcAft>
                <a:spcPct val="0"/>
              </a:spcAft>
              <a:buNone/>
              <a:tabLst/>
              <a:defRPr sz="2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2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3851" y="1500188"/>
            <a:ext cx="8496300" cy="4881562"/>
          </a:xfrm>
        </p:spPr>
        <p:txBody>
          <a:bodyPr/>
          <a:lstStyle>
            <a:lvl1pPr marL="266700" indent="-266700">
              <a:buFont typeface="+mj-lt"/>
              <a:buAutoNum type="arabicPeriod"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1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81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500188"/>
            <a:ext cx="4104134" cy="48815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2"/>
          </p:nvPr>
        </p:nvSpPr>
        <p:spPr>
          <a:xfrm>
            <a:off x="4716016" y="1500188"/>
            <a:ext cx="4104134" cy="48815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425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2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1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/>
          <p:nvPr/>
        </p:nvSpPr>
        <p:spPr bwMode="auto">
          <a:xfrm>
            <a:off x="142875" y="368660"/>
            <a:ext cx="8857617" cy="7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itchFamily="34" charset="0"/>
              <a:buChar char="—"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pic>
        <p:nvPicPr>
          <p:cNvPr id="9" name="Picture 11" descr="Lincare_Logo_rev.a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3" y="368661"/>
            <a:ext cx="2420339" cy="720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42875" y="368661"/>
            <a:ext cx="6445250" cy="719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3850" y="1500188"/>
            <a:ext cx="8496300" cy="488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5616" y="6453336"/>
            <a:ext cx="7272808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23850" y="6453336"/>
            <a:ext cx="719758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pPr>
                <a:lnSpc>
                  <a:spcPct val="100000"/>
                </a:lnSpc>
              </a:pPr>
              <a:t>2/3/2023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460432" y="6453336"/>
            <a:ext cx="359718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US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55" r:id="rId4"/>
    <p:sldLayoutId id="2147483650" r:id="rId5"/>
    <p:sldLayoutId id="2147483658" r:id="rId6"/>
    <p:sldLayoutId id="2147483654" r:id="rId7"/>
    <p:sldLayoutId id="2147483660" r:id="rId8"/>
  </p:sldLayoutIdLst>
  <p:hf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266700" indent="-2667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—"/>
        <a:tabLst>
          <a:tab pos="2667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—"/>
        <a:tabLst>
          <a:tab pos="542925" algn="l"/>
        </a:tabLst>
        <a:defRPr sz="1600">
          <a:solidFill>
            <a:schemeClr val="tx1"/>
          </a:solidFill>
          <a:latin typeface="+mn-lt"/>
        </a:defRPr>
      </a:lvl2pPr>
      <a:lvl3pPr marL="809625" indent="-2667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—"/>
        <a:tabLst>
          <a:tab pos="809625" algn="l"/>
        </a:tabLst>
        <a:defRPr sz="1600">
          <a:solidFill>
            <a:schemeClr val="tx1"/>
          </a:solidFill>
          <a:latin typeface="+mn-lt"/>
        </a:defRPr>
      </a:lvl3pPr>
      <a:lvl4pPr marL="1076325" indent="-2667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—"/>
        <a:tabLst>
          <a:tab pos="1076325" algn="l"/>
        </a:tabLst>
        <a:defRPr sz="1600">
          <a:solidFill>
            <a:schemeClr val="tx1"/>
          </a:solidFill>
          <a:latin typeface="+mn-lt"/>
        </a:defRPr>
      </a:lvl4pPr>
      <a:lvl5pPr marL="1343025" indent="-2667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—"/>
        <a:tabLst>
          <a:tab pos="1343025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iStock_000021880570_LO copy_sb2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3598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532" y="3834768"/>
            <a:ext cx="8086278" cy="1826058"/>
          </a:xfrm>
        </p:spPr>
        <p:txBody>
          <a:bodyPr/>
          <a:lstStyle/>
          <a:p>
            <a:r>
              <a:rPr lang="de-CH" b="0" dirty="0">
                <a:latin typeface="+mn-lt"/>
                <a:cs typeface="Adobe Caslon Pro"/>
              </a:rPr>
              <a:t>First Headline.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532" y="5706355"/>
            <a:ext cx="8086278" cy="2079129"/>
          </a:xfrm>
        </p:spPr>
        <p:txBody>
          <a:bodyPr/>
          <a:lstStyle/>
          <a:p>
            <a:r>
              <a:rPr lang="de-CH" dirty="0">
                <a:latin typeface="+mj-lt"/>
              </a:rPr>
              <a:t>Second Headline.</a:t>
            </a:r>
          </a:p>
        </p:txBody>
      </p:sp>
      <p:pic>
        <p:nvPicPr>
          <p:cNvPr id="13" name="Bil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50" y="290302"/>
            <a:ext cx="3247200" cy="9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3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3 </a:t>
            </a:r>
            <a:r>
              <a:rPr lang="de-DE" dirty="0" err="1"/>
              <a:t>boxes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4787900" y="1557338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>
                <a:solidFill>
                  <a:schemeClr val="bg1"/>
                </a:solidFill>
              </a:rPr>
              <a:t>Suspendisse venenatis vestibulum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4787900" y="1989138"/>
            <a:ext cx="3600450" cy="38163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Phasellus at eros quis metus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Bibendum pretium commodo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Consectetuer adipiscing elit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Praesent nec magna et sem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Fermentum vestibulum enim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Suspendisse venenatis vestibulum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Sed tortor urna, viverra sit amet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Cras porttitor lectus ac libero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755650" y="1557338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 dirty="0" err="1">
                <a:solidFill>
                  <a:schemeClr val="bg1"/>
                </a:solidFill>
              </a:rPr>
              <a:t>Lorem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ipsum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dolor</a:t>
            </a:r>
            <a:r>
              <a:rPr lang="en-GB" b="1" dirty="0">
                <a:solidFill>
                  <a:schemeClr val="bg1"/>
                </a:solidFill>
              </a:rPr>
              <a:t> sit </a:t>
            </a:r>
            <a:r>
              <a:rPr lang="en-GB" b="1" dirty="0" err="1">
                <a:solidFill>
                  <a:schemeClr val="bg1"/>
                </a:solidFill>
              </a:rPr>
              <a:t>amet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755650" y="1989138"/>
            <a:ext cx="3600450" cy="15113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magna et </a:t>
            </a:r>
            <a:r>
              <a:rPr lang="en-GB" dirty="0" err="1"/>
              <a:t>sem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Phasellus</a:t>
            </a:r>
            <a:r>
              <a:rPr lang="en-GB" dirty="0"/>
              <a:t> at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commodo</a:t>
            </a:r>
            <a:endParaRPr lang="en-GB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gray">
          <a:xfrm>
            <a:off x="755650" y="4292600"/>
            <a:ext cx="3600450" cy="15128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Fermentum vestibulum enim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Suspendisse venenatis vestibulum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Cras porttitor lectus ac libero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Sed tortor urna, viverra sit amet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gray">
          <a:xfrm>
            <a:off x="755650" y="3860800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>
                <a:solidFill>
                  <a:schemeClr val="bg1"/>
                </a:solidFill>
              </a:rPr>
              <a:t>Cras porttitor lectus ac libero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gray">
          <a:xfrm rot="5400000">
            <a:off x="4175126" y="3609975"/>
            <a:ext cx="793750" cy="1428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4 </a:t>
            </a:r>
            <a:r>
              <a:rPr lang="de-DE" dirty="0" err="1"/>
              <a:t>boxes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755650" y="1557338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 dirty="0" err="1">
                <a:solidFill>
                  <a:schemeClr val="bg1"/>
                </a:solidFill>
              </a:rPr>
              <a:t>Lorem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ipsum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dolor</a:t>
            </a:r>
            <a:r>
              <a:rPr lang="en-GB" b="1" dirty="0">
                <a:solidFill>
                  <a:schemeClr val="bg1"/>
                </a:solidFill>
              </a:rPr>
              <a:t> sit </a:t>
            </a:r>
            <a:r>
              <a:rPr lang="en-GB" b="1" dirty="0" err="1">
                <a:solidFill>
                  <a:schemeClr val="bg1"/>
                </a:solidFill>
              </a:rPr>
              <a:t>amet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755650" y="1989138"/>
            <a:ext cx="3600450" cy="15113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magna et </a:t>
            </a:r>
            <a:r>
              <a:rPr lang="en-GB" dirty="0" err="1"/>
              <a:t>sem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Phasellus</a:t>
            </a:r>
            <a:r>
              <a:rPr lang="en-GB" dirty="0"/>
              <a:t> at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commodo</a:t>
            </a:r>
            <a:endParaRPr lang="en-GB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gray">
          <a:xfrm>
            <a:off x="4787900" y="1557338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 dirty="0" err="1">
                <a:solidFill>
                  <a:schemeClr val="bg1"/>
                </a:solidFill>
              </a:rPr>
              <a:t>Suspendisse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venenatis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vestibulum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gray">
          <a:xfrm>
            <a:off x="755650" y="4292600"/>
            <a:ext cx="3598863" cy="15113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Fermentum vestibulum enim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Suspendisse venenatis vestibulum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Cras porttitor lectus ac libero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Sed tortor urna, viverra sit amet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gray">
          <a:xfrm>
            <a:off x="755650" y="3860800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>
                <a:solidFill>
                  <a:schemeClr val="bg1"/>
                </a:solidFill>
              </a:rPr>
              <a:t>Cras porttitor lectus ac libero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4787900" y="1989138"/>
            <a:ext cx="3600450" cy="15113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Phasellus at eros quis metus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Bibendum pretium commodo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Consectetuer adipiscing elit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Praesent nec magna et sem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4787900" y="4292600"/>
            <a:ext cx="3600450" cy="151288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Fermentum vestibulum enim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Suspendisse venenatis vestibulum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Sed tortor urna, viverra sit amet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Cras porttitor lectus ac libero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4787900" y="3860800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>
                <a:solidFill>
                  <a:schemeClr val="bg1"/>
                </a:solidFill>
              </a:rPr>
              <a:t>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274512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bar chart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23850" y="1492560"/>
            <a:ext cx="469680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GB" b="1" dirty="0"/>
              <a:t>Label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7308305" y="5628037"/>
            <a:ext cx="469679" cy="24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GB" b="1" dirty="0"/>
              <a:t>Label</a:t>
            </a:r>
          </a:p>
        </p:txBody>
      </p:sp>
      <p:graphicFrame>
        <p:nvGraphicFramePr>
          <p:cNvPr id="8" name="Chart 9"/>
          <p:cNvGraphicFramePr/>
          <p:nvPr>
            <p:extLst>
              <p:ext uri="{D42A27DB-BD31-4B8C-83A1-F6EECF244321}">
                <p14:modId xmlns:p14="http://schemas.microsoft.com/office/powerpoint/2010/main" val="824098844"/>
              </p:ext>
            </p:extLst>
          </p:nvPr>
        </p:nvGraphicFramePr>
        <p:xfrm>
          <a:off x="160337" y="1844824"/>
          <a:ext cx="8823325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748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waterfall chart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23850" y="1492560"/>
            <a:ext cx="469680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GB" b="1" dirty="0"/>
              <a:t>Label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244000801"/>
              </p:ext>
            </p:extLst>
          </p:nvPr>
        </p:nvGraphicFramePr>
        <p:xfrm>
          <a:off x="160337" y="1844824"/>
          <a:ext cx="6931943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6478585" y="5628037"/>
            <a:ext cx="469679" cy="24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GB" b="1" dirty="0"/>
              <a:t>Label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665489" y="4406379"/>
            <a:ext cx="36004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2687309" y="3861048"/>
            <a:ext cx="36004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707904" y="3405190"/>
            <a:ext cx="36004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4725540" y="2701778"/>
            <a:ext cx="36004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5747943" y="2339354"/>
            <a:ext cx="36004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895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9"/>
          <p:cNvGraphicFramePr/>
          <p:nvPr>
            <p:extLst>
              <p:ext uri="{D42A27DB-BD31-4B8C-83A1-F6EECF244321}">
                <p14:modId xmlns:p14="http://schemas.microsoft.com/office/powerpoint/2010/main" val="2320264234"/>
              </p:ext>
            </p:extLst>
          </p:nvPr>
        </p:nvGraphicFramePr>
        <p:xfrm>
          <a:off x="160338" y="3973433"/>
          <a:ext cx="8823325" cy="2395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butterfly chart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23850" y="1492560"/>
            <a:ext cx="469680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GB" b="1" dirty="0"/>
              <a:t>Label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861808276"/>
              </p:ext>
            </p:extLst>
          </p:nvPr>
        </p:nvGraphicFramePr>
        <p:xfrm>
          <a:off x="160337" y="1844824"/>
          <a:ext cx="8823325" cy="2386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7280198" y="3962676"/>
            <a:ext cx="469679" cy="24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GB" b="1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1449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line chart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23850" y="1492560"/>
            <a:ext cx="469680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GB" b="1" dirty="0"/>
              <a:t>Label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09491550"/>
              </p:ext>
            </p:extLst>
          </p:nvPr>
        </p:nvGraphicFramePr>
        <p:xfrm>
          <a:off x="160337" y="1844824"/>
          <a:ext cx="8823325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7308305" y="5628037"/>
            <a:ext cx="469679" cy="24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GB" b="1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83656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bubble chart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527562819"/>
              </p:ext>
            </p:extLst>
          </p:nvPr>
        </p:nvGraphicFramePr>
        <p:xfrm>
          <a:off x="323851" y="1844823"/>
          <a:ext cx="7560518" cy="3783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323850" y="1492560"/>
            <a:ext cx="469680" cy="27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GB" b="1" dirty="0"/>
              <a:t>Label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125792" y="4585320"/>
            <a:ext cx="723275" cy="341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Lorem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125792" y="4900524"/>
            <a:ext cx="707245" cy="341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 bwMode="auto">
          <a:xfrm>
            <a:off x="7989540" y="4695826"/>
            <a:ext cx="136252" cy="136252"/>
          </a:xfrm>
          <a:prstGeom prst="ellipse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itchFamily="34" charset="0"/>
              <a:buChar char="—"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7989540" y="5010142"/>
            <a:ext cx="136252" cy="136252"/>
          </a:xfrm>
          <a:prstGeom prst="ellipse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266700" marR="0" indent="-2667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itchFamily="34" charset="0"/>
              <a:buChar char="—"/>
              <a:tabLst/>
            </a:pPr>
            <a:endParaRPr kumimoji="0" lang="de-DE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7308305" y="5628037"/>
            <a:ext cx="469679" cy="24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GB" b="1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85722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68330542"/>
              </p:ext>
            </p:extLst>
          </p:nvPr>
        </p:nvGraphicFramePr>
        <p:xfrm>
          <a:off x="323850" y="1557338"/>
          <a:ext cx="8496300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ring chart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75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pie chart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26396200"/>
              </p:ext>
            </p:extLst>
          </p:nvPr>
        </p:nvGraphicFramePr>
        <p:xfrm>
          <a:off x="323850" y="1557338"/>
          <a:ext cx="8496300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11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organization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419475" y="1557338"/>
            <a:ext cx="2305050" cy="64770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>
                <a:solidFill>
                  <a:schemeClr val="bg1"/>
                </a:solidFill>
              </a:rPr>
              <a:t>Name</a:t>
            </a:r>
          </a:p>
          <a:p>
            <a:r>
              <a:rPr lang="en-GB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419475" y="2565400"/>
            <a:ext cx="2305050" cy="6477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26000" tIns="46800" rIns="126000" bIns="46800" anchor="ctr"/>
          <a:lstStyle/>
          <a:p>
            <a:r>
              <a:rPr lang="en-GB" b="1" dirty="0">
                <a:solidFill>
                  <a:schemeClr val="bg1"/>
                </a:solidFill>
              </a:rPr>
              <a:t>Name</a:t>
            </a:r>
          </a:p>
          <a:p>
            <a:r>
              <a:rPr lang="en-GB" dirty="0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755650" y="2565400"/>
            <a:ext cx="2305050" cy="6477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26000" tIns="46800" rIns="126000" bIns="46800" anchor="ctr"/>
          <a:lstStyle/>
          <a:p>
            <a:r>
              <a:rPr lang="en-GB" b="1">
                <a:solidFill>
                  <a:schemeClr val="bg1"/>
                </a:solidFill>
              </a:rPr>
              <a:t>Name</a:t>
            </a:r>
          </a:p>
          <a:p>
            <a:r>
              <a:rPr lang="en-GB">
                <a:solidFill>
                  <a:schemeClr val="bg1"/>
                </a:solidFill>
              </a:rPr>
              <a:t>Position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6083300" y="2565400"/>
            <a:ext cx="2305050" cy="6477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26000" tIns="46800" rIns="126000" bIns="46800" anchor="ctr"/>
          <a:lstStyle/>
          <a:p>
            <a:r>
              <a:rPr lang="en-GB" b="1">
                <a:solidFill>
                  <a:schemeClr val="bg1"/>
                </a:solidFill>
              </a:rPr>
              <a:t>Name</a:t>
            </a:r>
          </a:p>
          <a:p>
            <a:r>
              <a:rPr lang="en-GB">
                <a:solidFill>
                  <a:schemeClr val="bg1"/>
                </a:solidFill>
              </a:rPr>
              <a:t>Position</a:t>
            </a:r>
          </a:p>
        </p:txBody>
      </p:sp>
      <p:cxnSp>
        <p:nvCxnSpPr>
          <p:cNvPr id="9" name="AutoShape 7"/>
          <p:cNvCxnSpPr>
            <a:cxnSpLocks noChangeShapeType="1"/>
            <a:stCxn id="7" idx="0"/>
            <a:endCxn id="5" idx="2"/>
          </p:cNvCxnSpPr>
          <p:nvPr/>
        </p:nvCxnSpPr>
        <p:spPr bwMode="gray">
          <a:xfrm rot="16200000">
            <a:off x="3059907" y="1053306"/>
            <a:ext cx="360362" cy="2663825"/>
          </a:xfrm>
          <a:prstGeom prst="bentConnector3">
            <a:avLst>
              <a:gd name="adj1" fmla="val 49778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8"/>
          <p:cNvCxnSpPr>
            <a:cxnSpLocks noChangeShapeType="1"/>
            <a:stCxn id="6" idx="0"/>
            <a:endCxn id="5" idx="2"/>
          </p:cNvCxnSpPr>
          <p:nvPr/>
        </p:nvCxnSpPr>
        <p:spPr bwMode="gray">
          <a:xfrm rot="16200000">
            <a:off x="4391819" y="2385219"/>
            <a:ext cx="360362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9"/>
          <p:cNvCxnSpPr>
            <a:cxnSpLocks noChangeShapeType="1"/>
            <a:stCxn id="8" idx="0"/>
            <a:endCxn id="5" idx="2"/>
          </p:cNvCxnSpPr>
          <p:nvPr/>
        </p:nvCxnSpPr>
        <p:spPr bwMode="gray">
          <a:xfrm rot="5400000" flipH="1">
            <a:off x="5723732" y="1053306"/>
            <a:ext cx="360362" cy="2663825"/>
          </a:xfrm>
          <a:prstGeom prst="bentConnector3">
            <a:avLst>
              <a:gd name="adj1" fmla="val 49778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/>
          <p:cNvSpPr>
            <a:spLocks noChangeArrowheads="1"/>
          </p:cNvSpPr>
          <p:nvPr/>
        </p:nvSpPr>
        <p:spPr bwMode="gray">
          <a:xfrm>
            <a:off x="1042988" y="3357563"/>
            <a:ext cx="2017712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gray">
          <a:xfrm>
            <a:off x="900113" y="3213100"/>
            <a:ext cx="142875" cy="503238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gray">
          <a:xfrm>
            <a:off x="1042988" y="4149725"/>
            <a:ext cx="2017712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15" name="Freeform 13"/>
          <p:cNvSpPr>
            <a:spLocks/>
          </p:cNvSpPr>
          <p:nvPr/>
        </p:nvSpPr>
        <p:spPr bwMode="gray">
          <a:xfrm>
            <a:off x="900113" y="3716338"/>
            <a:ext cx="142875" cy="792162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>
            <a:off x="1042988" y="4940300"/>
            <a:ext cx="2017712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17" name="Freeform 15"/>
          <p:cNvSpPr>
            <a:spLocks/>
          </p:cNvSpPr>
          <p:nvPr/>
        </p:nvSpPr>
        <p:spPr bwMode="gray">
          <a:xfrm>
            <a:off x="900113" y="4506913"/>
            <a:ext cx="142875" cy="792162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3708400" y="3357563"/>
            <a:ext cx="2017713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19" name="Freeform 17"/>
          <p:cNvSpPr>
            <a:spLocks/>
          </p:cNvSpPr>
          <p:nvPr/>
        </p:nvSpPr>
        <p:spPr bwMode="gray">
          <a:xfrm>
            <a:off x="3565525" y="3213100"/>
            <a:ext cx="142875" cy="503238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gray">
          <a:xfrm>
            <a:off x="3708400" y="4149725"/>
            <a:ext cx="2017713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21" name="Freeform 19"/>
          <p:cNvSpPr>
            <a:spLocks/>
          </p:cNvSpPr>
          <p:nvPr/>
        </p:nvSpPr>
        <p:spPr bwMode="gray">
          <a:xfrm>
            <a:off x="3565525" y="3716338"/>
            <a:ext cx="142875" cy="792162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gray">
          <a:xfrm>
            <a:off x="3708400" y="4940300"/>
            <a:ext cx="2017713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23" name="Freeform 21"/>
          <p:cNvSpPr>
            <a:spLocks/>
          </p:cNvSpPr>
          <p:nvPr/>
        </p:nvSpPr>
        <p:spPr bwMode="gray">
          <a:xfrm>
            <a:off x="3565525" y="4506913"/>
            <a:ext cx="142875" cy="792162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gray">
          <a:xfrm>
            <a:off x="6372225" y="3357563"/>
            <a:ext cx="2017713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25" name="Freeform 23"/>
          <p:cNvSpPr>
            <a:spLocks/>
          </p:cNvSpPr>
          <p:nvPr/>
        </p:nvSpPr>
        <p:spPr bwMode="gray">
          <a:xfrm>
            <a:off x="6229350" y="3213100"/>
            <a:ext cx="142875" cy="503238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gray">
          <a:xfrm>
            <a:off x="6372225" y="4149725"/>
            <a:ext cx="2017713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gray">
          <a:xfrm>
            <a:off x="6229350" y="3716338"/>
            <a:ext cx="142875" cy="792162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gray">
          <a:xfrm>
            <a:off x="6372225" y="4940300"/>
            <a:ext cx="2017713" cy="6477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6000" tIns="46800" rIns="126000" bIns="46800" anchor="ctr"/>
          <a:lstStyle/>
          <a:p>
            <a:r>
              <a:rPr lang="en-GB" b="1"/>
              <a:t>Name</a:t>
            </a:r>
          </a:p>
          <a:p>
            <a:r>
              <a:rPr lang="en-GB"/>
              <a:t>Position</a:t>
            </a:r>
          </a:p>
        </p:txBody>
      </p:sp>
      <p:sp>
        <p:nvSpPr>
          <p:cNvPr id="29" name="Freeform 27"/>
          <p:cNvSpPr>
            <a:spLocks/>
          </p:cNvSpPr>
          <p:nvPr/>
        </p:nvSpPr>
        <p:spPr bwMode="gray">
          <a:xfrm>
            <a:off x="6229350" y="4506913"/>
            <a:ext cx="142875" cy="792162"/>
          </a:xfrm>
          <a:custGeom>
            <a:avLst/>
            <a:gdLst>
              <a:gd name="T0" fmla="*/ 0 w 181"/>
              <a:gd name="T1" fmla="*/ 0 h 181"/>
              <a:gd name="T2" fmla="*/ 0 w 181"/>
              <a:gd name="T3" fmla="*/ 181 h 181"/>
              <a:gd name="T4" fmla="*/ 181 w 181"/>
              <a:gd name="T5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1" h="181">
                <a:moveTo>
                  <a:pt x="0" y="0"/>
                </a:moveTo>
                <a:lnTo>
                  <a:pt x="0" y="181"/>
                </a:lnTo>
                <a:lnTo>
                  <a:pt x="181" y="181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1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20814"/>
          <a:stretch/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Chapter Name (example) mdINR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Description (ex) At-home PT/INR testing</a:t>
            </a:r>
            <a:endParaRPr lang="de-DE" dirty="0"/>
          </a:p>
        </p:txBody>
      </p:sp>
      <p:pic>
        <p:nvPicPr>
          <p:cNvPr id="6" name="Bil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50" y="290302"/>
            <a:ext cx="3247200" cy="9659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70" y="5848139"/>
            <a:ext cx="2116836" cy="7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2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for contents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23850" y="1557338"/>
            <a:ext cx="8496300" cy="48244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7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871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Subheading (bold, without bullet)</a:t>
            </a:r>
          </a:p>
          <a:p>
            <a:pPr marL="0" indent="0">
              <a:buNone/>
            </a:pPr>
            <a:r>
              <a:rPr lang="en-US" dirty="0"/>
              <a:t>Copy text (without bullet)</a:t>
            </a:r>
          </a:p>
          <a:p>
            <a:r>
              <a:rPr lang="en-US" dirty="0"/>
              <a:t>First list level  (with bullet): bullet list</a:t>
            </a:r>
          </a:p>
          <a:p>
            <a:pPr lvl="1"/>
            <a:r>
              <a:rPr lang="en-US" dirty="0"/>
              <a:t>Second list level  (with bullet): bullet list</a:t>
            </a:r>
          </a:p>
          <a:p>
            <a:pPr lvl="2"/>
            <a:r>
              <a:rPr lang="en-US" dirty="0"/>
              <a:t>Third list level  (with bullet): bullet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928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table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9435-DCE4-47DE-AC6C-3E1088D6E0FE}" type="datetime1">
              <a:rPr lang="en-US" smtClean="0"/>
              <a:pPr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Footer</a:t>
            </a:r>
            <a:endParaRPr lang="de-DE" dirty="0"/>
          </a:p>
        </p:txBody>
      </p:sp>
      <p:graphicFrame>
        <p:nvGraphicFramePr>
          <p:cNvPr id="8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54166"/>
              </p:ext>
            </p:extLst>
          </p:nvPr>
        </p:nvGraphicFramePr>
        <p:xfrm>
          <a:off x="323850" y="1465263"/>
          <a:ext cx="8496300" cy="2907360"/>
        </p:xfrm>
        <a:graphic>
          <a:graphicData uri="http://schemas.openxmlformats.org/drawingml/2006/table">
            <a:tbl>
              <a:tblPr/>
              <a:tblGrid>
                <a:gridCol w="52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Lorem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ipsum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dolor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[million € ]</a:t>
                      </a: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2003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2004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Consectetuer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adipiscing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elit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Praesent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nec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magna et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sem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Phasellus at eros quis metus </a:t>
                      </a: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Bibendum pretium commodo</a:t>
                      </a: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Fermentum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vestibulum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enim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1,230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Suspendisse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venenatis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vestibulum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2,340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2,340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Cras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porttitor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lectus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 ac libero</a:t>
                      </a: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2,340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indeDaxPowerPoint" pitchFamily="34" charset="0"/>
                        </a:rPr>
                        <a:t>2,340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Sed tortor urna, viverra sit amet</a:t>
                      </a: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10,830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10,830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3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matrix 1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9435-DCE4-47DE-AC6C-3E1088D6E0FE}" type="datetime1">
              <a:rPr lang="en-US" smtClean="0"/>
              <a:pPr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Footer</a:t>
            </a:r>
            <a:endParaRPr lang="de-DE" dirty="0"/>
          </a:p>
        </p:txBody>
      </p:sp>
      <p:graphicFrame>
        <p:nvGraphicFramePr>
          <p:cNvPr id="6" name="Group 102"/>
          <p:cNvGraphicFramePr>
            <a:graphicFrameLocks noGrp="1"/>
          </p:cNvGraphicFramePr>
          <p:nvPr/>
        </p:nvGraphicFramePr>
        <p:xfrm>
          <a:off x="323850" y="1473200"/>
          <a:ext cx="8494713" cy="2964642"/>
        </p:xfrm>
        <a:graphic>
          <a:graphicData uri="http://schemas.openxmlformats.org/drawingml/2006/table">
            <a:tbl>
              <a:tblPr/>
              <a:tblGrid>
                <a:gridCol w="304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Potential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Risk Avoiding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Feasibility</a:t>
                      </a:r>
                    </a:p>
                  </a:txBody>
                  <a:tcPr marL="0" marR="0" marT="39600" marB="396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Consectetuer adipiscing elit</a:t>
                      </a:r>
                    </a:p>
                  </a:txBody>
                  <a:tcPr marL="0" marR="0" marT="39600" marB="39600" anchor="ctr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Praesent nec magna et sem</a:t>
                      </a:r>
                    </a:p>
                  </a:txBody>
                  <a:tcPr marL="0" marR="0" marT="39600" marB="3960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Phasellus at eros quis metus </a:t>
                      </a:r>
                    </a:p>
                  </a:txBody>
                  <a:tcPr marL="0" marR="0" marT="39600" marB="3960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Bibendum pretium commodo fermentum vestibulum enim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suspendisse venenatis</a:t>
                      </a:r>
                    </a:p>
                  </a:txBody>
                  <a:tcPr marL="0" marR="0" marT="39600" marB="3960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0" marR="0" marT="39600" marB="39600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44"/>
          <p:cNvSpPr>
            <a:spLocks noChangeArrowheads="1"/>
          </p:cNvSpPr>
          <p:nvPr/>
        </p:nvSpPr>
        <p:spPr bwMode="gray">
          <a:xfrm>
            <a:off x="4152900" y="1935163"/>
            <a:ext cx="287338" cy="287337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4152900" y="2473325"/>
            <a:ext cx="287338" cy="285750"/>
            <a:chOff x="2971" y="3022"/>
            <a:chExt cx="273" cy="272"/>
          </a:xfrm>
        </p:grpSpPr>
        <p:sp>
          <p:nvSpPr>
            <p:cNvPr id="10" name="Oval 46"/>
            <p:cNvSpPr>
              <a:spLocks noChangeArrowheads="1"/>
            </p:cNvSpPr>
            <p:nvPr/>
          </p:nvSpPr>
          <p:spPr bwMode="gray">
            <a:xfrm>
              <a:off x="2971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1" name="Arc 47"/>
            <p:cNvSpPr>
              <a:spLocks/>
            </p:cNvSpPr>
            <p:nvPr/>
          </p:nvSpPr>
          <p:spPr bwMode="gray">
            <a:xfrm>
              <a:off x="3106" y="3022"/>
              <a:ext cx="138" cy="272"/>
            </a:xfrm>
            <a:custGeom>
              <a:avLst/>
              <a:gdLst>
                <a:gd name="G0" fmla="+- 294 0 0"/>
                <a:gd name="G1" fmla="+- 21600 0 0"/>
                <a:gd name="G2" fmla="+- 21600 0 0"/>
                <a:gd name="T0" fmla="*/ 294 w 21894"/>
                <a:gd name="T1" fmla="*/ 0 h 43200"/>
                <a:gd name="T2" fmla="*/ 0 w 21894"/>
                <a:gd name="T3" fmla="*/ 43198 h 43200"/>
                <a:gd name="T4" fmla="*/ 294 w 218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94" h="43200" fill="none" extrusionOk="0">
                  <a:moveTo>
                    <a:pt x="293" y="0"/>
                  </a:moveTo>
                  <a:cubicBezTo>
                    <a:pt x="12223" y="0"/>
                    <a:pt x="21894" y="9670"/>
                    <a:pt x="21894" y="21600"/>
                  </a:cubicBezTo>
                  <a:cubicBezTo>
                    <a:pt x="21894" y="33529"/>
                    <a:pt x="12223" y="43200"/>
                    <a:pt x="294" y="43200"/>
                  </a:cubicBezTo>
                  <a:cubicBezTo>
                    <a:pt x="195" y="43200"/>
                    <a:pt x="97" y="43199"/>
                    <a:pt x="0" y="43197"/>
                  </a:cubicBezTo>
                </a:path>
                <a:path w="21894" h="43200" stroke="0" extrusionOk="0">
                  <a:moveTo>
                    <a:pt x="293" y="0"/>
                  </a:moveTo>
                  <a:cubicBezTo>
                    <a:pt x="12223" y="0"/>
                    <a:pt x="21894" y="9670"/>
                    <a:pt x="21894" y="21600"/>
                  </a:cubicBezTo>
                  <a:cubicBezTo>
                    <a:pt x="21894" y="33529"/>
                    <a:pt x="12223" y="43200"/>
                    <a:pt x="294" y="43200"/>
                  </a:cubicBezTo>
                  <a:cubicBezTo>
                    <a:pt x="195" y="43200"/>
                    <a:pt x="97" y="43199"/>
                    <a:pt x="0" y="43197"/>
                  </a:cubicBezTo>
                  <a:lnTo>
                    <a:pt x="294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4152900" y="3016250"/>
            <a:ext cx="288925" cy="288925"/>
            <a:chOff x="2653" y="3022"/>
            <a:chExt cx="272" cy="272"/>
          </a:xfrm>
        </p:grpSpPr>
        <p:sp>
          <p:nvSpPr>
            <p:cNvPr id="13" name="Oval 49"/>
            <p:cNvSpPr>
              <a:spLocks noChangeArrowheads="1"/>
            </p:cNvSpPr>
            <p:nvPr/>
          </p:nvSpPr>
          <p:spPr bwMode="gray">
            <a:xfrm>
              <a:off x="2653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Arc 50"/>
            <p:cNvSpPr>
              <a:spLocks/>
            </p:cNvSpPr>
            <p:nvPr/>
          </p:nvSpPr>
          <p:spPr bwMode="gray">
            <a:xfrm>
              <a:off x="2789" y="3022"/>
              <a:ext cx="136" cy="1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758"/>
                <a:gd name="T2" fmla="*/ 21599 w 21600"/>
                <a:gd name="T3" fmla="*/ 21758 h 21758"/>
                <a:gd name="T4" fmla="*/ 0 w 21600"/>
                <a:gd name="T5" fmla="*/ 21600 h 2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5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2"/>
                    <a:pt x="21599" y="21705"/>
                    <a:pt x="21599" y="21758"/>
                  </a:cubicBezTo>
                </a:path>
                <a:path w="21600" h="2175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2"/>
                    <a:pt x="21599" y="21705"/>
                    <a:pt x="21599" y="2175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4152900" y="3554413"/>
            <a:ext cx="288925" cy="285750"/>
            <a:chOff x="3288" y="3022"/>
            <a:chExt cx="275" cy="272"/>
          </a:xfrm>
        </p:grpSpPr>
        <p:sp>
          <p:nvSpPr>
            <p:cNvPr id="16" name="Oval 52"/>
            <p:cNvSpPr>
              <a:spLocks noChangeArrowheads="1"/>
            </p:cNvSpPr>
            <p:nvPr/>
          </p:nvSpPr>
          <p:spPr bwMode="gray">
            <a:xfrm>
              <a:off x="3288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7" name="Arc 53"/>
            <p:cNvSpPr>
              <a:spLocks/>
            </p:cNvSpPr>
            <p:nvPr/>
          </p:nvSpPr>
          <p:spPr bwMode="gray">
            <a:xfrm>
              <a:off x="3291" y="3022"/>
              <a:ext cx="272" cy="2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 w 43200"/>
                <a:gd name="T3" fmla="*/ 2144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49"/>
                    <a:pt x="0" y="21498"/>
                    <a:pt x="0" y="2144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49"/>
                    <a:pt x="0" y="21498"/>
                    <a:pt x="0" y="2144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18" name="Oval 54"/>
          <p:cNvSpPr>
            <a:spLocks noChangeArrowheads="1"/>
          </p:cNvSpPr>
          <p:nvPr/>
        </p:nvSpPr>
        <p:spPr bwMode="gray">
          <a:xfrm>
            <a:off x="5940425" y="2471738"/>
            <a:ext cx="288925" cy="288925"/>
          </a:xfrm>
          <a:prstGeom prst="ellipse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5940425" y="1935163"/>
            <a:ext cx="287338" cy="285750"/>
            <a:chOff x="2971" y="3022"/>
            <a:chExt cx="273" cy="272"/>
          </a:xfrm>
        </p:grpSpPr>
        <p:sp>
          <p:nvSpPr>
            <p:cNvPr id="20" name="Oval 56"/>
            <p:cNvSpPr>
              <a:spLocks noChangeArrowheads="1"/>
            </p:cNvSpPr>
            <p:nvPr/>
          </p:nvSpPr>
          <p:spPr bwMode="gray">
            <a:xfrm>
              <a:off x="2971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Arc 57"/>
            <p:cNvSpPr>
              <a:spLocks/>
            </p:cNvSpPr>
            <p:nvPr/>
          </p:nvSpPr>
          <p:spPr bwMode="gray">
            <a:xfrm>
              <a:off x="3106" y="3022"/>
              <a:ext cx="138" cy="272"/>
            </a:xfrm>
            <a:custGeom>
              <a:avLst/>
              <a:gdLst>
                <a:gd name="G0" fmla="+- 294 0 0"/>
                <a:gd name="G1" fmla="+- 21600 0 0"/>
                <a:gd name="G2" fmla="+- 21600 0 0"/>
                <a:gd name="T0" fmla="*/ 294 w 21894"/>
                <a:gd name="T1" fmla="*/ 0 h 43200"/>
                <a:gd name="T2" fmla="*/ 0 w 21894"/>
                <a:gd name="T3" fmla="*/ 43198 h 43200"/>
                <a:gd name="T4" fmla="*/ 294 w 218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94" h="43200" fill="none" extrusionOk="0">
                  <a:moveTo>
                    <a:pt x="293" y="0"/>
                  </a:moveTo>
                  <a:cubicBezTo>
                    <a:pt x="12223" y="0"/>
                    <a:pt x="21894" y="9670"/>
                    <a:pt x="21894" y="21600"/>
                  </a:cubicBezTo>
                  <a:cubicBezTo>
                    <a:pt x="21894" y="33529"/>
                    <a:pt x="12223" y="43200"/>
                    <a:pt x="294" y="43200"/>
                  </a:cubicBezTo>
                  <a:cubicBezTo>
                    <a:pt x="195" y="43200"/>
                    <a:pt x="97" y="43199"/>
                    <a:pt x="0" y="43197"/>
                  </a:cubicBezTo>
                </a:path>
                <a:path w="21894" h="43200" stroke="0" extrusionOk="0">
                  <a:moveTo>
                    <a:pt x="293" y="0"/>
                  </a:moveTo>
                  <a:cubicBezTo>
                    <a:pt x="12223" y="0"/>
                    <a:pt x="21894" y="9670"/>
                    <a:pt x="21894" y="21600"/>
                  </a:cubicBezTo>
                  <a:cubicBezTo>
                    <a:pt x="21894" y="33529"/>
                    <a:pt x="12223" y="43200"/>
                    <a:pt x="294" y="43200"/>
                  </a:cubicBezTo>
                  <a:cubicBezTo>
                    <a:pt x="195" y="43200"/>
                    <a:pt x="97" y="43199"/>
                    <a:pt x="0" y="43197"/>
                  </a:cubicBezTo>
                  <a:lnTo>
                    <a:pt x="294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5940425" y="3552825"/>
            <a:ext cx="288925" cy="288925"/>
            <a:chOff x="2653" y="3022"/>
            <a:chExt cx="272" cy="272"/>
          </a:xfrm>
        </p:grpSpPr>
        <p:sp>
          <p:nvSpPr>
            <p:cNvPr id="23" name="Oval 59"/>
            <p:cNvSpPr>
              <a:spLocks noChangeArrowheads="1"/>
            </p:cNvSpPr>
            <p:nvPr/>
          </p:nvSpPr>
          <p:spPr bwMode="gray">
            <a:xfrm>
              <a:off x="2653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4" name="Arc 60"/>
            <p:cNvSpPr>
              <a:spLocks/>
            </p:cNvSpPr>
            <p:nvPr/>
          </p:nvSpPr>
          <p:spPr bwMode="gray">
            <a:xfrm>
              <a:off x="2789" y="3022"/>
              <a:ext cx="136" cy="1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758"/>
                <a:gd name="T2" fmla="*/ 21599 w 21600"/>
                <a:gd name="T3" fmla="*/ 21758 h 21758"/>
                <a:gd name="T4" fmla="*/ 0 w 21600"/>
                <a:gd name="T5" fmla="*/ 21600 h 2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5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2"/>
                    <a:pt x="21599" y="21705"/>
                    <a:pt x="21599" y="21758"/>
                  </a:cubicBezTo>
                </a:path>
                <a:path w="21600" h="2175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2"/>
                    <a:pt x="21599" y="21705"/>
                    <a:pt x="21599" y="2175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25" name="Group 61"/>
          <p:cNvGrpSpPr>
            <a:grpSpLocks/>
          </p:cNvGrpSpPr>
          <p:nvPr/>
        </p:nvGrpSpPr>
        <p:grpSpPr bwMode="auto">
          <a:xfrm>
            <a:off x="5940425" y="3017838"/>
            <a:ext cx="288925" cy="285750"/>
            <a:chOff x="3288" y="3022"/>
            <a:chExt cx="275" cy="272"/>
          </a:xfrm>
        </p:grpSpPr>
        <p:sp>
          <p:nvSpPr>
            <p:cNvPr id="26" name="Oval 62"/>
            <p:cNvSpPr>
              <a:spLocks noChangeArrowheads="1"/>
            </p:cNvSpPr>
            <p:nvPr/>
          </p:nvSpPr>
          <p:spPr bwMode="gray">
            <a:xfrm>
              <a:off x="3288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Arc 63"/>
            <p:cNvSpPr>
              <a:spLocks/>
            </p:cNvSpPr>
            <p:nvPr/>
          </p:nvSpPr>
          <p:spPr bwMode="gray">
            <a:xfrm>
              <a:off x="3291" y="3022"/>
              <a:ext cx="272" cy="2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 w 43200"/>
                <a:gd name="T3" fmla="*/ 2144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49"/>
                    <a:pt x="0" y="21498"/>
                    <a:pt x="0" y="2144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49"/>
                    <a:pt x="0" y="21498"/>
                    <a:pt x="0" y="2144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sp>
        <p:nvSpPr>
          <p:cNvPr id="28" name="Oval 64"/>
          <p:cNvSpPr>
            <a:spLocks noChangeArrowheads="1"/>
          </p:cNvSpPr>
          <p:nvPr/>
        </p:nvSpPr>
        <p:spPr bwMode="gray">
          <a:xfrm>
            <a:off x="7812088" y="3552825"/>
            <a:ext cx="287337" cy="287338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grpSp>
        <p:nvGrpSpPr>
          <p:cNvPr id="29" name="Group 65"/>
          <p:cNvGrpSpPr>
            <a:grpSpLocks/>
          </p:cNvGrpSpPr>
          <p:nvPr/>
        </p:nvGrpSpPr>
        <p:grpSpPr bwMode="auto">
          <a:xfrm>
            <a:off x="7812088" y="3017838"/>
            <a:ext cx="287337" cy="285750"/>
            <a:chOff x="2971" y="3022"/>
            <a:chExt cx="273" cy="272"/>
          </a:xfrm>
        </p:grpSpPr>
        <p:sp>
          <p:nvSpPr>
            <p:cNvPr id="30" name="Oval 66"/>
            <p:cNvSpPr>
              <a:spLocks noChangeArrowheads="1"/>
            </p:cNvSpPr>
            <p:nvPr/>
          </p:nvSpPr>
          <p:spPr bwMode="gray">
            <a:xfrm>
              <a:off x="2971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1" name="Arc 67"/>
            <p:cNvSpPr>
              <a:spLocks/>
            </p:cNvSpPr>
            <p:nvPr/>
          </p:nvSpPr>
          <p:spPr bwMode="gray">
            <a:xfrm>
              <a:off x="3106" y="3022"/>
              <a:ext cx="138" cy="272"/>
            </a:xfrm>
            <a:custGeom>
              <a:avLst/>
              <a:gdLst>
                <a:gd name="G0" fmla="+- 294 0 0"/>
                <a:gd name="G1" fmla="+- 21600 0 0"/>
                <a:gd name="G2" fmla="+- 21600 0 0"/>
                <a:gd name="T0" fmla="*/ 294 w 21894"/>
                <a:gd name="T1" fmla="*/ 0 h 43200"/>
                <a:gd name="T2" fmla="*/ 0 w 21894"/>
                <a:gd name="T3" fmla="*/ 43198 h 43200"/>
                <a:gd name="T4" fmla="*/ 294 w 218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94" h="43200" fill="none" extrusionOk="0">
                  <a:moveTo>
                    <a:pt x="293" y="0"/>
                  </a:moveTo>
                  <a:cubicBezTo>
                    <a:pt x="12223" y="0"/>
                    <a:pt x="21894" y="9670"/>
                    <a:pt x="21894" y="21600"/>
                  </a:cubicBezTo>
                  <a:cubicBezTo>
                    <a:pt x="21894" y="33529"/>
                    <a:pt x="12223" y="43200"/>
                    <a:pt x="294" y="43200"/>
                  </a:cubicBezTo>
                  <a:cubicBezTo>
                    <a:pt x="195" y="43200"/>
                    <a:pt x="97" y="43199"/>
                    <a:pt x="0" y="43197"/>
                  </a:cubicBezTo>
                </a:path>
                <a:path w="21894" h="43200" stroke="0" extrusionOk="0">
                  <a:moveTo>
                    <a:pt x="293" y="0"/>
                  </a:moveTo>
                  <a:cubicBezTo>
                    <a:pt x="12223" y="0"/>
                    <a:pt x="21894" y="9670"/>
                    <a:pt x="21894" y="21600"/>
                  </a:cubicBezTo>
                  <a:cubicBezTo>
                    <a:pt x="21894" y="33529"/>
                    <a:pt x="12223" y="43200"/>
                    <a:pt x="294" y="43200"/>
                  </a:cubicBezTo>
                  <a:cubicBezTo>
                    <a:pt x="195" y="43200"/>
                    <a:pt x="97" y="43199"/>
                    <a:pt x="0" y="43197"/>
                  </a:cubicBezTo>
                  <a:lnTo>
                    <a:pt x="294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32" name="Group 68"/>
          <p:cNvGrpSpPr>
            <a:grpSpLocks/>
          </p:cNvGrpSpPr>
          <p:nvPr/>
        </p:nvGrpSpPr>
        <p:grpSpPr bwMode="auto">
          <a:xfrm>
            <a:off x="7812088" y="2471738"/>
            <a:ext cx="288925" cy="288925"/>
            <a:chOff x="2653" y="3022"/>
            <a:chExt cx="272" cy="272"/>
          </a:xfrm>
        </p:grpSpPr>
        <p:sp>
          <p:nvSpPr>
            <p:cNvPr id="33" name="Oval 69"/>
            <p:cNvSpPr>
              <a:spLocks noChangeArrowheads="1"/>
            </p:cNvSpPr>
            <p:nvPr/>
          </p:nvSpPr>
          <p:spPr bwMode="gray">
            <a:xfrm>
              <a:off x="2653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Arc 70"/>
            <p:cNvSpPr>
              <a:spLocks/>
            </p:cNvSpPr>
            <p:nvPr/>
          </p:nvSpPr>
          <p:spPr bwMode="gray">
            <a:xfrm>
              <a:off x="2789" y="3022"/>
              <a:ext cx="136" cy="1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758"/>
                <a:gd name="T2" fmla="*/ 21599 w 21600"/>
                <a:gd name="T3" fmla="*/ 21758 h 21758"/>
                <a:gd name="T4" fmla="*/ 0 w 21600"/>
                <a:gd name="T5" fmla="*/ 21600 h 2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5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2"/>
                    <a:pt x="21599" y="21705"/>
                    <a:pt x="21599" y="21758"/>
                  </a:cubicBezTo>
                </a:path>
                <a:path w="21600" h="2175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2"/>
                    <a:pt x="21599" y="21705"/>
                    <a:pt x="21599" y="2175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35" name="Group 71"/>
          <p:cNvGrpSpPr>
            <a:grpSpLocks/>
          </p:cNvGrpSpPr>
          <p:nvPr/>
        </p:nvGrpSpPr>
        <p:grpSpPr bwMode="auto">
          <a:xfrm>
            <a:off x="7812088" y="1935163"/>
            <a:ext cx="288925" cy="285750"/>
            <a:chOff x="3288" y="3022"/>
            <a:chExt cx="275" cy="272"/>
          </a:xfrm>
        </p:grpSpPr>
        <p:sp>
          <p:nvSpPr>
            <p:cNvPr id="36" name="Oval 72"/>
            <p:cNvSpPr>
              <a:spLocks noChangeArrowheads="1"/>
            </p:cNvSpPr>
            <p:nvPr/>
          </p:nvSpPr>
          <p:spPr bwMode="gray">
            <a:xfrm>
              <a:off x="3288" y="3022"/>
              <a:ext cx="272" cy="272"/>
            </a:xfrm>
            <a:prstGeom prst="ellipse">
              <a:avLst/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7" name="Arc 73"/>
            <p:cNvSpPr>
              <a:spLocks/>
            </p:cNvSpPr>
            <p:nvPr/>
          </p:nvSpPr>
          <p:spPr bwMode="gray">
            <a:xfrm>
              <a:off x="3291" y="3022"/>
              <a:ext cx="272" cy="2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 w 43200"/>
                <a:gd name="T3" fmla="*/ 2144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49"/>
                    <a:pt x="0" y="21498"/>
                    <a:pt x="0" y="21447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49"/>
                    <a:pt x="0" y="21498"/>
                    <a:pt x="0" y="2144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3614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9" t="50" r="-13519" b="8492"/>
          <a:stretch/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Chapter Name (ex) HNV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Description (ex) Non-invasive </a:t>
            </a:r>
            <a:r>
              <a:rPr lang="de-CH" dirty="0" err="1"/>
              <a:t>home</a:t>
            </a:r>
            <a:r>
              <a:rPr lang="de-CH" dirty="0"/>
              <a:t> </a:t>
            </a:r>
            <a:r>
              <a:rPr lang="de-CH" dirty="0" err="1"/>
              <a:t>ventilation</a:t>
            </a:r>
            <a:endParaRPr lang="de-DE" dirty="0"/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284" y="5805264"/>
            <a:ext cx="1711419" cy="812924"/>
          </a:xfrm>
          <a:prstGeom prst="rect">
            <a:avLst/>
          </a:prstGeom>
        </p:spPr>
      </p:pic>
      <p:pic>
        <p:nvPicPr>
          <p:cNvPr id="11" name="Bild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50" y="290302"/>
            <a:ext cx="3247200" cy="9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graphicFrame>
        <p:nvGraphicFramePr>
          <p:cNvPr id="5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41282"/>
              </p:ext>
            </p:extLst>
          </p:nvPr>
        </p:nvGraphicFramePr>
        <p:xfrm>
          <a:off x="323850" y="1484313"/>
          <a:ext cx="8480425" cy="4320540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Lorem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ipsum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Jan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Feb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Mar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Apr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May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Jun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Jul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Aug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Sep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Oct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Nov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Dec</a:t>
                      </a:r>
                    </a:p>
                  </a:txBody>
                  <a:tcPr marL="38100" marR="38100" marT="38100" marB="381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Consectetuer adipiscing elit</a:t>
                      </a: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Praesent nec magna et sem</a:t>
                      </a: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Phasellus at </a:t>
                      </a:r>
                      <a:b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</a:b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eros quis metus </a:t>
                      </a: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Bibendum </a:t>
                      </a:r>
                      <a:b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</a:b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pretium </a:t>
                      </a: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Commodo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b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</a:b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quis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metus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 </a:t>
                      </a: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ndeDaxPowerPoint" pitchFamily="34" charset="0"/>
                        </a:rPr>
                        <a:t>Praesent nec magna et sem</a:t>
                      </a:r>
                    </a:p>
                  </a:txBody>
                  <a:tcPr marL="38100" marR="38100" marT="38100" marB="381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ndeDaxPowerPoint" pitchFamily="34" charset="0"/>
                      </a:endParaRPr>
                    </a:p>
                  </a:txBody>
                  <a:tcPr marL="38100" marR="38100" marT="38100" marB="381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36"/>
          <p:cNvSpPr>
            <a:spLocks noChangeArrowheads="1"/>
          </p:cNvSpPr>
          <p:nvPr/>
        </p:nvSpPr>
        <p:spPr bwMode="gray">
          <a:xfrm>
            <a:off x="2771775" y="2060575"/>
            <a:ext cx="720725" cy="17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" name="Rectangle 137"/>
          <p:cNvSpPr>
            <a:spLocks noChangeArrowheads="1"/>
          </p:cNvSpPr>
          <p:nvPr/>
        </p:nvSpPr>
        <p:spPr bwMode="gray">
          <a:xfrm>
            <a:off x="2771775" y="2725738"/>
            <a:ext cx="1368425" cy="17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8" name="Rectangle 138"/>
          <p:cNvSpPr>
            <a:spLocks noChangeArrowheads="1"/>
          </p:cNvSpPr>
          <p:nvPr/>
        </p:nvSpPr>
        <p:spPr bwMode="gray">
          <a:xfrm>
            <a:off x="3492500" y="3392488"/>
            <a:ext cx="1511300" cy="17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9" name="Rectangle 139"/>
          <p:cNvSpPr>
            <a:spLocks noChangeArrowheads="1"/>
          </p:cNvSpPr>
          <p:nvPr/>
        </p:nvSpPr>
        <p:spPr bwMode="gray">
          <a:xfrm>
            <a:off x="5651500" y="4062413"/>
            <a:ext cx="936625" cy="17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0" name="Rectangle 140"/>
          <p:cNvSpPr>
            <a:spLocks noChangeArrowheads="1"/>
          </p:cNvSpPr>
          <p:nvPr/>
        </p:nvSpPr>
        <p:spPr bwMode="gray">
          <a:xfrm>
            <a:off x="2555875" y="4735513"/>
            <a:ext cx="4968875" cy="177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1" name="AutoShape 141"/>
          <p:cNvSpPr>
            <a:spLocks noChangeArrowheads="1"/>
          </p:cNvSpPr>
          <p:nvPr/>
        </p:nvSpPr>
        <p:spPr bwMode="gray">
          <a:xfrm>
            <a:off x="7885113" y="5354638"/>
            <a:ext cx="257175" cy="25400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3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matrix 2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9435-DCE4-47DE-AC6C-3E1088D6E0FE}" type="datetime1">
              <a:rPr lang="en-US" smtClean="0"/>
              <a:pPr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Footer</a:t>
            </a:r>
            <a:endParaRPr lang="de-DE" dirty="0"/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gray">
          <a:xfrm>
            <a:off x="1404938" y="4868863"/>
            <a:ext cx="66230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Aft>
                <a:spcPts val="0"/>
              </a:spcAft>
            </a:pPr>
            <a:r>
              <a:rPr lang="en-GB" b="1"/>
              <a:t>Cras porttitor lectus ac libero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gray">
          <a:xfrm rot="-5400000">
            <a:off x="-504031" y="2961482"/>
            <a:ext cx="33115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>
              <a:spcAft>
                <a:spcPts val="0"/>
              </a:spcAft>
            </a:pPr>
            <a:r>
              <a:rPr lang="en-GB" b="1" dirty="0" err="1"/>
              <a:t>Lorem</a:t>
            </a:r>
            <a:r>
              <a:rPr lang="en-GB" b="1" dirty="0"/>
              <a:t> </a:t>
            </a:r>
            <a:r>
              <a:rPr lang="en-GB" b="1" dirty="0" err="1"/>
              <a:t>ipsum</a:t>
            </a:r>
            <a:r>
              <a:rPr lang="en-GB" b="1" dirty="0"/>
              <a:t> </a:t>
            </a:r>
            <a:r>
              <a:rPr lang="en-GB" b="1" dirty="0" err="1"/>
              <a:t>dolor</a:t>
            </a:r>
            <a:endParaRPr lang="en-GB" b="1" dirty="0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gray">
          <a:xfrm>
            <a:off x="1404938" y="1557338"/>
            <a:ext cx="3311525" cy="16557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magna et </a:t>
            </a:r>
            <a:r>
              <a:rPr lang="en-GB" dirty="0" err="1"/>
              <a:t>sem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Phasellus</a:t>
            </a:r>
            <a:r>
              <a:rPr lang="en-GB" dirty="0"/>
              <a:t> at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commodo</a:t>
            </a:r>
            <a:endParaRPr lang="en-GB" dirty="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gray">
          <a:xfrm>
            <a:off x="1404938" y="3213100"/>
            <a:ext cx="3311525" cy="16557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enim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vesti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ac </a:t>
            </a:r>
            <a:r>
              <a:rPr lang="en-GB" dirty="0" err="1"/>
              <a:t>libero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,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amet</a:t>
            </a:r>
            <a:endParaRPr lang="en-GB" dirty="0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gray">
          <a:xfrm>
            <a:off x="4716463" y="1557338"/>
            <a:ext cx="3313112" cy="16557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Phasellus</a:t>
            </a:r>
            <a:r>
              <a:rPr lang="en-GB" dirty="0"/>
              <a:t> at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commodo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magna et </a:t>
            </a:r>
            <a:r>
              <a:rPr lang="en-GB" dirty="0" err="1"/>
              <a:t>sem</a:t>
            </a:r>
            <a:endParaRPr lang="en-GB" dirty="0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4716463" y="3213100"/>
            <a:ext cx="3313112" cy="1655763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Fermentum vestibulum enim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Suspendisse venenatis vesti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Sed tortor urna, viverra sit amet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Cras porttitor lectus ac libero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gray">
          <a:xfrm>
            <a:off x="1404938" y="4868863"/>
            <a:ext cx="16557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Aft>
                <a:spcPts val="0"/>
              </a:spcAft>
            </a:pPr>
            <a:r>
              <a:rPr lang="en-GB"/>
              <a:t>Low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gray">
          <a:xfrm>
            <a:off x="6372225" y="4868863"/>
            <a:ext cx="16557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spcAft>
                <a:spcPts val="0"/>
              </a:spcAft>
            </a:pPr>
            <a:r>
              <a:rPr lang="en-GB"/>
              <a:t>High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gray">
          <a:xfrm rot="-5400000">
            <a:off x="719932" y="4185444"/>
            <a:ext cx="863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Aft>
                <a:spcPts val="0"/>
              </a:spcAft>
            </a:pPr>
            <a:r>
              <a:rPr lang="en-GB"/>
              <a:t>Low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gray">
          <a:xfrm rot="16200000">
            <a:off x="719932" y="1737519"/>
            <a:ext cx="863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>
              <a:spcAft>
                <a:spcPts val="0"/>
              </a:spcAft>
            </a:pPr>
            <a:r>
              <a:rPr lang="en-GB"/>
              <a:t>High</a:t>
            </a:r>
          </a:p>
        </p:txBody>
      </p:sp>
      <p:sp>
        <p:nvSpPr>
          <p:cNvPr id="48" name="Freeform 13"/>
          <p:cNvSpPr>
            <a:spLocks/>
          </p:cNvSpPr>
          <p:nvPr/>
        </p:nvSpPr>
        <p:spPr bwMode="gray">
          <a:xfrm>
            <a:off x="1404938" y="1557338"/>
            <a:ext cx="6624637" cy="3311525"/>
          </a:xfrm>
          <a:custGeom>
            <a:avLst/>
            <a:gdLst>
              <a:gd name="T0" fmla="*/ 0 w 4173"/>
              <a:gd name="T1" fmla="*/ 0 h 2086"/>
              <a:gd name="T2" fmla="*/ 0 w 4173"/>
              <a:gd name="T3" fmla="*/ 2086 h 2086"/>
              <a:gd name="T4" fmla="*/ 4173 w 4173"/>
              <a:gd name="T5" fmla="*/ 2086 h 2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3" h="2086">
                <a:moveTo>
                  <a:pt x="0" y="0"/>
                </a:moveTo>
                <a:lnTo>
                  <a:pt x="0" y="2086"/>
                </a:lnTo>
                <a:lnTo>
                  <a:pt x="4173" y="208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8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2 </a:t>
            </a:r>
            <a:r>
              <a:rPr lang="de-DE" dirty="0" err="1"/>
              <a:t>boxes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349435-DCE4-47DE-AC6C-3E1088D6E0FE}" type="datetime1">
              <a:rPr lang="en-US" smtClean="0"/>
              <a:t>2/3/2023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55650" y="1557338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 dirty="0" err="1">
                <a:solidFill>
                  <a:schemeClr val="bg1"/>
                </a:solidFill>
              </a:rPr>
              <a:t>Lorem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ipsum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dolor</a:t>
            </a:r>
            <a:r>
              <a:rPr lang="en-GB" b="1" dirty="0">
                <a:solidFill>
                  <a:schemeClr val="bg1"/>
                </a:solidFill>
              </a:rPr>
              <a:t> sit </a:t>
            </a:r>
            <a:r>
              <a:rPr lang="en-GB" b="1" dirty="0" err="1">
                <a:solidFill>
                  <a:schemeClr val="bg1"/>
                </a:solidFill>
              </a:rPr>
              <a:t>amet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755650" y="1989138"/>
            <a:ext cx="3600450" cy="287972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Praesent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magna et </a:t>
            </a:r>
            <a:r>
              <a:rPr lang="en-GB" dirty="0" err="1"/>
              <a:t>sem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Phasellus</a:t>
            </a:r>
            <a:r>
              <a:rPr lang="en-GB" dirty="0"/>
              <a:t> at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metus</a:t>
            </a:r>
            <a:r>
              <a:rPr lang="en-GB" dirty="0"/>
              <a:t>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commodo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enim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vestibulum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ac </a:t>
            </a:r>
            <a:r>
              <a:rPr lang="en-GB" dirty="0" err="1"/>
              <a:t>libero</a:t>
            </a:r>
            <a:endParaRPr lang="en-GB" dirty="0"/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, </a:t>
            </a:r>
            <a:r>
              <a:rPr lang="en-GB" dirty="0" err="1"/>
              <a:t>viverra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4787900" y="1557338"/>
            <a:ext cx="3600450" cy="431800"/>
          </a:xfrm>
          <a:prstGeom prst="rect">
            <a:avLst/>
          </a:prstGeom>
          <a:solidFill>
            <a:schemeClr val="tx2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spcAft>
                <a:spcPts val="0"/>
              </a:spcAft>
            </a:pPr>
            <a:r>
              <a:rPr lang="en-GB" b="1">
                <a:solidFill>
                  <a:schemeClr val="bg1"/>
                </a:solidFill>
              </a:rPr>
              <a:t>Suspendisse venenatis vestibulum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4787900" y="1989138"/>
            <a:ext cx="3600450" cy="287972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82800" rIns="90000" bIns="46800"/>
          <a:lstStyle/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Phasellus at eros quis metus 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Bibendum pretium commodo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Consectetuer adipiscing elit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Praesent nec magna et sem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Fermentum vestibulum enim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Suspendisse venenatis vestibulum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Sed tortor urna, viverra sit amet</a:t>
            </a:r>
          </a:p>
          <a:p>
            <a:pPr marL="266700" indent="-266700">
              <a:spcAft>
                <a:spcPts val="600"/>
              </a:spcAft>
              <a:buFont typeface="LindeDaxPowerPoint" pitchFamily="34" charset="0"/>
              <a:buChar char="—"/>
            </a:pPr>
            <a:r>
              <a:rPr lang="en-GB"/>
              <a:t>Cras porttitor lectus ac libero</a:t>
            </a:r>
          </a:p>
        </p:txBody>
      </p:sp>
    </p:spTree>
    <p:extLst>
      <p:ext uri="{BB962C8B-B14F-4D97-AF65-F5344CB8AC3E}">
        <p14:creationId xmlns:p14="http://schemas.microsoft.com/office/powerpoint/2010/main" val="2452158593"/>
      </p:ext>
    </p:extLst>
  </p:cSld>
  <p:clrMapOvr>
    <a:masterClrMapping/>
  </p:clrMapOvr>
</p:sld>
</file>

<file path=ppt/theme/theme1.xml><?xml version="1.0" encoding="utf-8"?>
<a:theme xmlns:a="http://schemas.openxmlformats.org/drawingml/2006/main" name="Option 2 - Lincare Powerpoint Template">
  <a:themeElements>
    <a:clrScheme name="Benutzerdefiniert 264">
      <a:dk1>
        <a:srgbClr val="00305C"/>
      </a:dk1>
      <a:lt1>
        <a:srgbClr val="FFFFFF"/>
      </a:lt1>
      <a:dk2>
        <a:srgbClr val="008AC4"/>
      </a:dk2>
      <a:lt2>
        <a:srgbClr val="D1D4CC"/>
      </a:lt2>
      <a:accent1>
        <a:srgbClr val="00305C"/>
      </a:accent1>
      <a:accent2>
        <a:srgbClr val="0D5C91"/>
      </a:accent2>
      <a:accent3>
        <a:srgbClr val="6B8FB5"/>
      </a:accent3>
      <a:accent4>
        <a:srgbClr val="DCEAB2"/>
      </a:accent4>
      <a:accent5>
        <a:srgbClr val="C4BDA3"/>
      </a:accent5>
      <a:accent6>
        <a:srgbClr val="8A9199"/>
      </a:accent6>
      <a:hlink>
        <a:srgbClr val="00305C"/>
      </a:hlink>
      <a:folHlink>
        <a:srgbClr val="00305C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266700" marR="0" indent="-26670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itchFamily="34" charset="0"/>
          <a:buChar char="—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lnDef>
  </a:objectDefaults>
  <a:extraClrSchemeLst>
    <a:extraClrScheme>
      <a:clrScheme name="Linde_PPTxp_Vorlage 1">
        <a:dk1>
          <a:srgbClr val="00305C"/>
        </a:dk1>
        <a:lt1>
          <a:srgbClr val="FFFFFF"/>
        </a:lt1>
        <a:dk2>
          <a:srgbClr val="D1D4CC"/>
        </a:dk2>
        <a:lt2>
          <a:srgbClr val="008AC4"/>
        </a:lt2>
        <a:accent1>
          <a:srgbClr val="00305C"/>
        </a:accent1>
        <a:accent2>
          <a:srgbClr val="0D5C91"/>
        </a:accent2>
        <a:accent3>
          <a:srgbClr val="FFFFFF"/>
        </a:accent3>
        <a:accent4>
          <a:srgbClr val="00274D"/>
        </a:accent4>
        <a:accent5>
          <a:srgbClr val="AAADB5"/>
        </a:accent5>
        <a:accent6>
          <a:srgbClr val="0B5383"/>
        </a:accent6>
        <a:hlink>
          <a:srgbClr val="6B8FB5"/>
        </a:hlink>
        <a:folHlink>
          <a:srgbClr val="B01C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Benutzerdefiniert 25">
      <a:dk1>
        <a:srgbClr val="000000"/>
      </a:dk1>
      <a:lt1>
        <a:srgbClr val="FFFFFF"/>
      </a:lt1>
      <a:dk2>
        <a:srgbClr val="00A6D6"/>
      </a:dk2>
      <a:lt2>
        <a:srgbClr val="BFD1D6"/>
      </a:lt2>
      <a:accent1>
        <a:srgbClr val="0D5C91"/>
      </a:accent1>
      <a:accent2>
        <a:srgbClr val="568DB2"/>
      </a:accent2>
      <a:accent3>
        <a:srgbClr val="86ADC8"/>
      </a:accent3>
      <a:accent4>
        <a:srgbClr val="B6CEDE"/>
      </a:accent4>
      <a:accent5>
        <a:srgbClr val="00A6D6"/>
      </a:accent5>
      <a:accent6>
        <a:srgbClr val="45637A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enutzerdefiniert 25">
      <a:dk1>
        <a:srgbClr val="000000"/>
      </a:dk1>
      <a:lt1>
        <a:srgbClr val="FFFFFF"/>
      </a:lt1>
      <a:dk2>
        <a:srgbClr val="00A6D6"/>
      </a:dk2>
      <a:lt2>
        <a:srgbClr val="BFD1D6"/>
      </a:lt2>
      <a:accent1>
        <a:srgbClr val="0D5C91"/>
      </a:accent1>
      <a:accent2>
        <a:srgbClr val="568DB2"/>
      </a:accent2>
      <a:accent3>
        <a:srgbClr val="86ADC8"/>
      </a:accent3>
      <a:accent4>
        <a:srgbClr val="B6CEDE"/>
      </a:accent4>
      <a:accent5>
        <a:srgbClr val="00A6D6"/>
      </a:accent5>
      <a:accent6>
        <a:srgbClr val="45637A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6DBC38EEAD04CA70C98CB36B6A000" ma:contentTypeVersion="4" ma:contentTypeDescription="Create a new document." ma:contentTypeScope="" ma:versionID="73accf3067cf6fe703e0348cef3263d1">
  <xsd:schema xmlns:xsd="http://www.w3.org/2001/XMLSchema" xmlns:xs="http://www.w3.org/2001/XMLSchema" xmlns:p="http://schemas.microsoft.com/office/2006/metadata/properties" xmlns:ns3="1bd011c2-8fe5-42b0-994d-2a155d983f6b" targetNamespace="http://schemas.microsoft.com/office/2006/metadata/properties" ma:root="true" ma:fieldsID="d844f0cc6301a6ec0220bd04f28c25e1" ns3:_="">
    <xsd:import namespace="1bd011c2-8fe5-42b0-994d-2a155d983f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011c2-8fe5-42b0-994d-2a155d983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D28FAE9-333B-44EA-ADE8-C8AEDD33AF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0982B1-F5FD-462D-831B-62245EE88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011c2-8fe5-42b0-994d-2a155d983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48DEC1-8ED5-4E27-A972-FBE43C86B2F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bd011c2-8fe5-42b0-994d-2a155d983f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Option 2 - Lincare Powerpoint Template</Template>
  <TotalTime>2</TotalTime>
  <Words>661</Words>
  <Application>Microsoft Office PowerPoint</Application>
  <PresentationFormat>On-screen Show (4:3)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LindeDaxPowerPoint</vt:lpstr>
      <vt:lpstr>Option 2 - Lincare Powerpoint Template</vt:lpstr>
      <vt:lpstr>First Headline.</vt:lpstr>
      <vt:lpstr>Chapter Name (example) mdINR</vt:lpstr>
      <vt:lpstr>Title of the slide</vt:lpstr>
      <vt:lpstr>Example: table</vt:lpstr>
      <vt:lpstr>Example: matrix 1</vt:lpstr>
      <vt:lpstr>Chapter Name (ex) HNV</vt:lpstr>
      <vt:lpstr>Example: one year overview</vt:lpstr>
      <vt:lpstr>Example: matrix 2</vt:lpstr>
      <vt:lpstr>Example: 2 boxes</vt:lpstr>
      <vt:lpstr>Example: 3 boxes</vt:lpstr>
      <vt:lpstr>Example: 4 boxes</vt:lpstr>
      <vt:lpstr>Example: bar chart</vt:lpstr>
      <vt:lpstr>Example: waterfall chart</vt:lpstr>
      <vt:lpstr>Example: butterfly chart</vt:lpstr>
      <vt:lpstr>Example: line chart</vt:lpstr>
      <vt:lpstr>Example: bubble chart</vt:lpstr>
      <vt:lpstr>Example: ring chart</vt:lpstr>
      <vt:lpstr>Example: pie chart</vt:lpstr>
      <vt:lpstr>Example: organization</vt:lpstr>
      <vt:lpstr>Area for contents</vt:lpstr>
      <vt:lpstr>Thanks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Headline.</dc:title>
  <dc:creator>win 7 test</dc:creator>
  <cp:lastModifiedBy>Brooks, Prentis (PBrooks2)</cp:lastModifiedBy>
  <cp:revision>3</cp:revision>
  <cp:lastPrinted>2012-09-30T22:01:27Z</cp:lastPrinted>
  <dcterms:created xsi:type="dcterms:W3CDTF">2018-06-22T17:46:55Z</dcterms:created>
  <dcterms:modified xsi:type="dcterms:W3CDTF">2023-02-03T12:38:11Z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0x01010047D6DBC38EEAD04CA70C98CB36B6A000</vt:lpwstr>
  </property>
  <property fmtid="{D5CDD505-2E9C-101B-9397-08002B2CF9AE}" pid="3" name="MSIP_Label_a81f8b90-6f72-4fa3-a05e-cde4399a1f37_Enabled">
    <vt:lpwstr>true</vt:lpwstr>
  </property>
  <property fmtid="{D5CDD505-2E9C-101B-9397-08002B2CF9AE}" pid="4" name="MSIP_Label_a81f8b90-6f72-4fa3-a05e-cde4399a1f37_SetDate">
    <vt:lpwstr>2023-02-03T12:38:03Z</vt:lpwstr>
  </property>
  <property fmtid="{D5CDD505-2E9C-101B-9397-08002B2CF9AE}" pid="5" name="MSIP_Label_a81f8b90-6f72-4fa3-a05e-cde4399a1f37_Method">
    <vt:lpwstr>Standard</vt:lpwstr>
  </property>
  <property fmtid="{D5CDD505-2E9C-101B-9397-08002B2CF9AE}" pid="6" name="MSIP_Label_a81f8b90-6f72-4fa3-a05e-cde4399a1f37_Name">
    <vt:lpwstr>Internal</vt:lpwstr>
  </property>
  <property fmtid="{D5CDD505-2E9C-101B-9397-08002B2CF9AE}" pid="7" name="MSIP_Label_a81f8b90-6f72-4fa3-a05e-cde4399a1f37_SiteId">
    <vt:lpwstr>8d0865ea-2ee1-4404-ab3b-b450910ff382</vt:lpwstr>
  </property>
  <property fmtid="{D5CDD505-2E9C-101B-9397-08002B2CF9AE}" pid="8" name="MSIP_Label_a81f8b90-6f72-4fa3-a05e-cde4399a1f37_ActionId">
    <vt:lpwstr>5e6f4b1e-0e8a-4742-8650-8a1b15153f6b</vt:lpwstr>
  </property>
  <property fmtid="{D5CDD505-2E9C-101B-9397-08002B2CF9AE}" pid="9" name="MSIP_Label_a81f8b90-6f72-4fa3-a05e-cde4399a1f37_ContentBits">
    <vt:lpwstr>0</vt:lpwstr>
  </property>
</Properties>
</file>