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05" r:id="rId5"/>
    <p:sldId id="296" r:id="rId6"/>
    <p:sldId id="306" r:id="rId7"/>
    <p:sldId id="317" r:id="rId8"/>
    <p:sldId id="318" r:id="rId9"/>
    <p:sldId id="319" r:id="rId10"/>
    <p:sldId id="321" r:id="rId11"/>
    <p:sldId id="322" r:id="rId12"/>
    <p:sldId id="310" r:id="rId13"/>
    <p:sldId id="3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3/3/2023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3/3/2023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sz="4000" dirty="0"/>
              <a:t>Lead Scoring Case Study</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805934" y="4487037"/>
            <a:ext cx="2999232" cy="438912"/>
          </a:xfrm>
        </p:spPr>
        <p:txBody>
          <a:bodyPr/>
          <a:lstStyle/>
          <a:p>
            <a:r>
              <a:rPr lang="en-US" dirty="0"/>
              <a:t>Jeetendra Kumar Pal</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591425" y="2011680"/>
            <a:ext cx="3619119" cy="2843784"/>
          </a:xfrm>
        </p:spPr>
        <p:txBody>
          <a:bodyPr/>
          <a:lstStyle/>
          <a:p>
            <a:r>
              <a:rPr lang="en-US" dirty="0"/>
              <a:t>Jeetendra Kumar Pal</a:t>
            </a:r>
          </a:p>
          <a:p>
            <a:r>
              <a:rPr lang="en-US" dirty="0"/>
              <a:t>jeetendrapal121@gmail.com</a:t>
            </a:r>
          </a:p>
          <a:p>
            <a:endParaRPr lang="en-US" dirty="0"/>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Primary goals</a:t>
            </a:r>
          </a:p>
          <a:p>
            <a:pPr marL="0" indent="0">
              <a:lnSpc>
                <a:spcPct val="150000"/>
              </a:lnSpc>
              <a:buNone/>
            </a:pPr>
            <a:r>
              <a:rPr lang="en-US" dirty="0">
                <a:latin typeface="Gill Sans Nova Light" panose="020B0302020104020203" pitchFamily="34" charset="0"/>
                <a:cs typeface="Gill Sans Light" panose="020B0302020104020203" pitchFamily="34" charset="-79"/>
              </a:rPr>
              <a:t>Process</a:t>
            </a:r>
          </a:p>
          <a:p>
            <a:pPr marL="0" indent="0">
              <a:lnSpc>
                <a:spcPct val="150000"/>
              </a:lnSpc>
              <a:buNone/>
            </a:pPr>
            <a:r>
              <a:rPr lang="en-US" dirty="0"/>
              <a:t>ROC Curve And Optical Cut-Off Probability</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Summary</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i="0" dirty="0">
                <a:solidFill>
                  <a:srgbClr val="24292F"/>
                </a:solidFill>
                <a:effectLst/>
                <a:latin typeface="Times New Roman" panose="02020603050405020304" pitchFamily="18" charset="0"/>
                <a:cs typeface="Times New Roman" panose="02020603050405020304" pitchFamily="18" charset="0"/>
              </a:rPr>
              <a:t>Lead Conversion Process - Demonstrated as a funnel As you can see, there are a lot of leads generated in the initial stage (top) but only a few of them come out as paying customers from the bottom. In the middle stage, you need to nurture the potential leads well (i.e. educating the leads about the product, constantly communicating etc. ) in order to get a higher lead conversion</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E61B-F37E-71D8-C3ED-FC76B3328A7C}"/>
              </a:ext>
            </a:extLst>
          </p:cNvPr>
          <p:cNvSpPr>
            <a:spLocks noGrp="1"/>
          </p:cNvSpPr>
          <p:nvPr>
            <p:ph type="title"/>
          </p:nvPr>
        </p:nvSpPr>
        <p:spPr/>
        <p:txBody>
          <a:bodyPr/>
          <a:lstStyle/>
          <a:p>
            <a:r>
              <a:rPr lang="en-US" dirty="0"/>
              <a:t>Primary goals</a:t>
            </a:r>
          </a:p>
        </p:txBody>
      </p:sp>
      <p:sp>
        <p:nvSpPr>
          <p:cNvPr id="3" name="Content Placeholder 2">
            <a:extLst>
              <a:ext uri="{FF2B5EF4-FFF2-40B4-BE49-F238E27FC236}">
                <a16:creationId xmlns:a16="http://schemas.microsoft.com/office/drawing/2014/main" id="{B94698ED-AD4B-299B-4DF4-91A934A2007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As a part of the Lead Scoring case study, I have been presented with the details how the company X Education pursues customer leads from various sources and tries to convert them to potential customers. The current conversion rate is quite low at 30%. So we have been tasked to analyze the data and come up with a model which can make predictions to the order to 80% Lead conversion.</a:t>
            </a:r>
          </a:p>
        </p:txBody>
      </p:sp>
      <p:sp>
        <p:nvSpPr>
          <p:cNvPr id="4" name="Footer Placeholder 3">
            <a:extLst>
              <a:ext uri="{FF2B5EF4-FFF2-40B4-BE49-F238E27FC236}">
                <a16:creationId xmlns:a16="http://schemas.microsoft.com/office/drawing/2014/main" id="{A879F9A9-7C8F-D053-DFCB-489FD75A1E6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EFBAAEF-2437-71F0-B54B-C37EBDCA410D}"/>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54035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C1E8-5ED8-E9AB-6192-461C708AA017}"/>
              </a:ext>
            </a:extLst>
          </p:cNvPr>
          <p:cNvSpPr>
            <a:spLocks noGrp="1"/>
          </p:cNvSpPr>
          <p:nvPr>
            <p:ph type="title"/>
          </p:nvPr>
        </p:nvSpPr>
        <p:spPr>
          <a:xfrm>
            <a:off x="1748028" y="771525"/>
            <a:ext cx="8695944" cy="1295400"/>
          </a:xfrm>
        </p:spPr>
        <p:txBody>
          <a:bodyPr/>
          <a:lstStyle/>
          <a:p>
            <a:r>
              <a:rPr lang="en-US" dirty="0"/>
              <a:t>Process</a:t>
            </a:r>
          </a:p>
        </p:txBody>
      </p:sp>
      <p:sp>
        <p:nvSpPr>
          <p:cNvPr id="3" name="Content Placeholder 2">
            <a:extLst>
              <a:ext uri="{FF2B5EF4-FFF2-40B4-BE49-F238E27FC236}">
                <a16:creationId xmlns:a16="http://schemas.microsoft.com/office/drawing/2014/main" id="{479658FC-969A-DCE7-7768-4247682F6F7B}"/>
              </a:ext>
            </a:extLst>
          </p:cNvPr>
          <p:cNvSpPr>
            <a:spLocks noGrp="1"/>
          </p:cNvSpPr>
          <p:nvPr>
            <p:ph idx="1"/>
          </p:nvPr>
        </p:nvSpPr>
        <p:spPr>
          <a:xfrm>
            <a:off x="1847850" y="1685925"/>
            <a:ext cx="8695944" cy="3663315"/>
          </a:xfrm>
        </p:spPr>
        <p:txBody>
          <a:bodyPr>
            <a:noAutofit/>
          </a:bodyPr>
          <a:lstStyle/>
          <a:p>
            <a:pPr algn="l"/>
            <a:r>
              <a:rPr lang="en-US" sz="1800" dirty="0">
                <a:latin typeface="Times New Roman" panose="02020603050405020304" pitchFamily="18" charset="0"/>
                <a:cs typeface="Times New Roman" panose="02020603050405020304" pitchFamily="18" charset="0"/>
              </a:rPr>
              <a:t>For this, we have proceeded with the basic analysis of the given data set.</a:t>
            </a:r>
          </a:p>
          <a:p>
            <a:pPr algn="l"/>
            <a:r>
              <a:rPr lang="en-US" sz="1800" dirty="0">
                <a:latin typeface="Times New Roman" panose="02020603050405020304" pitchFamily="18" charset="0"/>
                <a:cs typeface="Times New Roman" panose="02020603050405020304" pitchFamily="18" charset="0"/>
              </a:rPr>
              <a:t> 1-Identifying the columns based on Data Dictionary. </a:t>
            </a:r>
          </a:p>
          <a:p>
            <a:pPr algn="l"/>
            <a:r>
              <a:rPr lang="en-US" sz="1800" dirty="0">
                <a:latin typeface="Times New Roman" panose="02020603050405020304" pitchFamily="18" charset="0"/>
                <a:cs typeface="Times New Roman" panose="02020603050405020304" pitchFamily="18" charset="0"/>
              </a:rPr>
              <a:t> 2-Elimination invalid / redundant columns.</a:t>
            </a:r>
          </a:p>
          <a:p>
            <a:pPr algn="l"/>
            <a:r>
              <a:rPr lang="en-US" sz="1800" dirty="0">
                <a:latin typeface="Times New Roman" panose="02020603050405020304" pitchFamily="18" charset="0"/>
                <a:cs typeface="Times New Roman" panose="02020603050405020304" pitchFamily="18" charset="0"/>
              </a:rPr>
              <a:t> 3-Removing records with &gt; 30% missing data. </a:t>
            </a:r>
          </a:p>
          <a:p>
            <a:pPr algn="l"/>
            <a:r>
              <a:rPr lang="en-US" sz="1800" dirty="0">
                <a:latin typeface="Times New Roman" panose="02020603050405020304" pitchFamily="18" charset="0"/>
                <a:cs typeface="Times New Roman" panose="02020603050405020304" pitchFamily="18" charset="0"/>
              </a:rPr>
              <a:t> 4-Imputing few columns with missing data .</a:t>
            </a:r>
          </a:p>
          <a:p>
            <a:pPr algn="l"/>
            <a:r>
              <a:rPr lang="en-US" sz="1800" dirty="0">
                <a:latin typeface="Times New Roman" panose="02020603050405020304" pitchFamily="18" charset="0"/>
                <a:cs typeface="Times New Roman" panose="02020603050405020304" pitchFamily="18" charset="0"/>
              </a:rPr>
              <a:t> 5-Identifying the potential data columns which can factor in for accurate prediction.</a:t>
            </a:r>
          </a:p>
          <a:p>
            <a:pPr algn="l"/>
            <a:r>
              <a:rPr lang="en-US" sz="1800" dirty="0">
                <a:latin typeface="Times New Roman" panose="02020603050405020304" pitchFamily="18" charset="0"/>
                <a:cs typeface="Times New Roman" panose="02020603050405020304" pitchFamily="18" charset="0"/>
              </a:rPr>
              <a:t> 6-Identifying the relationship and distribution of column data using graphs.</a:t>
            </a:r>
          </a:p>
          <a:p>
            <a:pPr algn="l"/>
            <a:r>
              <a:rPr lang="en-US" sz="1800" dirty="0">
                <a:latin typeface="Times New Roman" panose="02020603050405020304" pitchFamily="18" charset="0"/>
                <a:cs typeface="Times New Roman" panose="02020603050405020304" pitchFamily="18" charset="0"/>
              </a:rPr>
              <a:t> 7-Removing the outliers in numerical variables.</a:t>
            </a:r>
          </a:p>
          <a:p>
            <a:pPr algn="l"/>
            <a:r>
              <a:rPr lang="en-US" sz="1800" dirty="0">
                <a:latin typeface="Times New Roman" panose="02020603050405020304" pitchFamily="18" charset="0"/>
                <a:cs typeface="Times New Roman" panose="02020603050405020304" pitchFamily="18" charset="0"/>
              </a:rPr>
              <a:t> 8-Plotting heat map to see the correlations .</a:t>
            </a:r>
          </a:p>
        </p:txBody>
      </p:sp>
      <p:sp>
        <p:nvSpPr>
          <p:cNvPr id="4" name="Footer Placeholder 3">
            <a:extLst>
              <a:ext uri="{FF2B5EF4-FFF2-40B4-BE49-F238E27FC236}">
                <a16:creationId xmlns:a16="http://schemas.microsoft.com/office/drawing/2014/main" id="{4EE31F0C-04E9-B1C4-B92C-7FC4E1717F08}"/>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C7853DA-2B5A-1DEF-7495-DE2B90149CF6}"/>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8875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CAD703-3CE4-1C32-75F0-F92E9286061D}"/>
              </a:ext>
            </a:extLst>
          </p:cNvPr>
          <p:cNvSpPr>
            <a:spLocks noGrp="1"/>
          </p:cNvSpPr>
          <p:nvPr>
            <p:ph idx="1"/>
          </p:nvPr>
        </p:nvSpPr>
        <p:spPr>
          <a:xfrm>
            <a:off x="1657350" y="406399"/>
            <a:ext cx="8896350" cy="5832475"/>
          </a:xfrm>
        </p:spPr>
        <p:txBody>
          <a:bodyPr>
            <a:normAutofit/>
          </a:bodyPr>
          <a:lstStyle/>
          <a:p>
            <a:r>
              <a:rPr lang="en-US" sz="2000" dirty="0">
                <a:latin typeface="Times New Roman" panose="02020603050405020304" pitchFamily="18" charset="0"/>
                <a:cs typeface="Times New Roman" panose="02020603050405020304" pitchFamily="18" charset="0"/>
              </a:rPr>
              <a:t>Later, we proceeded with encoding the categorical data into Dummy variables so that we can easily convert them into features which can be fed into a Model used for predictions.</a:t>
            </a:r>
          </a:p>
          <a:p>
            <a:r>
              <a:rPr lang="en-US" sz="2000" dirty="0">
                <a:latin typeface="Times New Roman" panose="02020603050405020304" pitchFamily="18" charset="0"/>
                <a:cs typeface="Times New Roman" panose="02020603050405020304" pitchFamily="18" charset="0"/>
              </a:rPr>
              <a:t> The Others, Unknown values that transformed into columns are dropped from the Dummy columns.</a:t>
            </a:r>
          </a:p>
          <a:p>
            <a:r>
              <a:rPr lang="en-US" sz="2000" dirty="0">
                <a:latin typeface="Times New Roman" panose="02020603050405020304" pitchFamily="18" charset="0"/>
                <a:cs typeface="Times New Roman" panose="02020603050405020304" pitchFamily="18" charset="0"/>
              </a:rPr>
              <a:t> The data is then split into training and test data in ratio of 70:30. </a:t>
            </a:r>
          </a:p>
          <a:p>
            <a:r>
              <a:rPr lang="en-US" sz="2000" dirty="0">
                <a:latin typeface="Times New Roman" panose="02020603050405020304" pitchFamily="18" charset="0"/>
                <a:cs typeface="Times New Roman" panose="02020603050405020304" pitchFamily="18" charset="0"/>
              </a:rPr>
              <a:t>The training data is scaled to avoid any disparities in magnitude of the data values impacting the model prediction. </a:t>
            </a:r>
          </a:p>
          <a:p>
            <a:r>
              <a:rPr lang="en-US" sz="2000" dirty="0">
                <a:latin typeface="Times New Roman" panose="02020603050405020304" pitchFamily="18" charset="0"/>
                <a:cs typeface="Times New Roman" panose="02020603050405020304" pitchFamily="18" charset="0"/>
              </a:rPr>
              <a:t>The training data is fed into a Generalized Linear Model (GLM). </a:t>
            </a:r>
          </a:p>
          <a:p>
            <a:r>
              <a:rPr lang="en-US" sz="2000" dirty="0">
                <a:latin typeface="Times New Roman" panose="02020603050405020304" pitchFamily="18" charset="0"/>
                <a:cs typeface="Times New Roman" panose="02020603050405020304" pitchFamily="18" charset="0"/>
              </a:rPr>
              <a:t>The ineffective variables are eliminated using RFE and VIF. </a:t>
            </a:r>
          </a:p>
          <a:p>
            <a:r>
              <a:rPr lang="en-US" sz="2000" dirty="0">
                <a:latin typeface="Times New Roman" panose="02020603050405020304" pitchFamily="18" charset="0"/>
                <a:cs typeface="Times New Roman" panose="02020603050405020304" pitchFamily="18" charset="0"/>
              </a:rPr>
              <a:t>We are then left with 14 variables + 1 constant which has been able to predict the training data set at more than 80% accuracy and precision. </a:t>
            </a:r>
          </a:p>
          <a:p>
            <a:r>
              <a:rPr lang="en-US" sz="2000" dirty="0">
                <a:latin typeface="Times New Roman" panose="02020603050405020304" pitchFamily="18" charset="0"/>
                <a:cs typeface="Times New Roman" panose="02020603050405020304" pitchFamily="18" charset="0"/>
              </a:rPr>
              <a:t>The same model has been applied to test data set after the test data has been scaled. And we have also observed more than 80% accuracy &amp; precision there as well.</a:t>
            </a:r>
          </a:p>
        </p:txBody>
      </p:sp>
      <p:sp>
        <p:nvSpPr>
          <p:cNvPr id="4" name="Footer Placeholder 3">
            <a:extLst>
              <a:ext uri="{FF2B5EF4-FFF2-40B4-BE49-F238E27FC236}">
                <a16:creationId xmlns:a16="http://schemas.microsoft.com/office/drawing/2014/main" id="{8A09C65F-F56A-0027-74BD-D219AD11BF98}"/>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D92B5CB-01AF-13D0-AD8D-DABB77986720}"/>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97435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C6B9-0F57-F025-9578-7780800FD871}"/>
              </a:ext>
            </a:extLst>
          </p:cNvPr>
          <p:cNvSpPr>
            <a:spLocks noGrp="1"/>
          </p:cNvSpPr>
          <p:nvPr>
            <p:ph type="title"/>
          </p:nvPr>
        </p:nvSpPr>
        <p:spPr>
          <a:xfrm>
            <a:off x="839788" y="365125"/>
            <a:ext cx="10515600" cy="1225549"/>
          </a:xfrm>
        </p:spPr>
        <p:txBody>
          <a:bodyPr>
            <a:normAutofit/>
          </a:bodyPr>
          <a:lstStyle/>
          <a:p>
            <a:r>
              <a:rPr lang="en-US" dirty="0"/>
              <a:t>ROC Curve And Optical Cut-Off Probability</a:t>
            </a:r>
          </a:p>
        </p:txBody>
      </p:sp>
      <p:sp>
        <p:nvSpPr>
          <p:cNvPr id="3" name="Text Placeholder 2">
            <a:extLst>
              <a:ext uri="{FF2B5EF4-FFF2-40B4-BE49-F238E27FC236}">
                <a16:creationId xmlns:a16="http://schemas.microsoft.com/office/drawing/2014/main" id="{78D47D16-AB7D-D5D0-161F-517D210E8B2D}"/>
              </a:ext>
            </a:extLst>
          </p:cNvPr>
          <p:cNvSpPr>
            <a:spLocks noGrp="1"/>
          </p:cNvSpPr>
          <p:nvPr>
            <p:ph type="body" idx="1"/>
          </p:nvPr>
        </p:nvSpPr>
        <p:spPr>
          <a:xfrm>
            <a:off x="1123951" y="1924050"/>
            <a:ext cx="9991724" cy="3971924"/>
          </a:xfrm>
        </p:spPr>
        <p:txBody>
          <a:bodyPr/>
          <a:lstStyle/>
          <a:p>
            <a:r>
              <a:rPr lang="en-US" dirty="0">
                <a:latin typeface="Times New Roman" panose="02020603050405020304" pitchFamily="18" charset="0"/>
                <a:cs typeface="Times New Roman" panose="02020603050405020304" pitchFamily="18" charset="0"/>
              </a:rPr>
              <a:t>ROC Curve represents how much the model is able to distinguish between the classes.</a:t>
            </a:r>
          </a:p>
          <a:p>
            <a:r>
              <a:rPr lang="en-US" dirty="0">
                <a:latin typeface="Times New Roman" panose="02020603050405020304" pitchFamily="18" charset="0"/>
                <a:cs typeface="Times New Roman" panose="02020603050405020304" pitchFamily="18" charset="0"/>
              </a:rPr>
              <a:t>AUC – Area under the curve represents that it is distinguishing the 1’s and 0’s correctly</a:t>
            </a:r>
          </a:p>
          <a:p>
            <a:r>
              <a:rPr lang="en-US" dirty="0">
                <a:latin typeface="Times New Roman" panose="02020603050405020304" pitchFamily="18" charset="0"/>
                <a:cs typeface="Times New Roman" panose="02020603050405020304" pitchFamily="18" charset="0"/>
              </a:rPr>
              <a:t>On plotting the ROC curve for our data we see that, AUC is around 0.88 which means at around 88% of the times, the model is able to distinguish the 1’s as 1’s and 0’s as 0’s.</a:t>
            </a:r>
          </a:p>
          <a:p>
            <a:r>
              <a:rPr lang="en-US" dirty="0">
                <a:latin typeface="Times New Roman" panose="02020603050405020304" pitchFamily="18" charset="0"/>
                <a:cs typeface="Times New Roman" panose="02020603050405020304" pitchFamily="18" charset="0"/>
              </a:rPr>
              <a:t>AUC of 0.88 is found to be very stable model.</a:t>
            </a:r>
          </a:p>
          <a:p>
            <a:r>
              <a:rPr lang="en-US" dirty="0">
                <a:latin typeface="Times New Roman" panose="02020603050405020304" pitchFamily="18" charset="0"/>
                <a:cs typeface="Times New Roman" panose="02020603050405020304" pitchFamily="18" charset="0"/>
              </a:rPr>
              <a:t>When we plot the sensitivity, accuracy and specificity of the model together, the optimal cut off point is found to be at 0.35. This means that at 35% probability, the sensitivity and specificity are found to be balanced.</a:t>
            </a:r>
          </a:p>
          <a:p>
            <a:r>
              <a:rPr lang="en-US" dirty="0">
                <a:latin typeface="Times New Roman" panose="02020603050405020304" pitchFamily="18" charset="0"/>
                <a:cs typeface="Times New Roman" panose="02020603050405020304" pitchFamily="18" charset="0"/>
              </a:rPr>
              <a:t>With probability = 0.35 , we predict y-values with </a:t>
            </a:r>
            <a:r>
              <a:rPr lang="en-US" dirty="0" err="1">
                <a:latin typeface="Times New Roman" panose="02020603050405020304" pitchFamily="18" charset="0"/>
                <a:cs typeface="Times New Roman" panose="02020603050405020304" pitchFamily="18" charset="0"/>
              </a:rPr>
              <a:t>XTrain</a:t>
            </a:r>
            <a:r>
              <a:rPr lang="en-US" dirty="0">
                <a:latin typeface="Times New Roman" panose="02020603050405020304" pitchFamily="18" charset="0"/>
                <a:cs typeface="Times New Roman" panose="02020603050405020304" pitchFamily="18" charset="0"/>
              </a:rPr>
              <a:t>, in such a way that, any conversion prob &gt; 35% is said to be converted to a lead.</a:t>
            </a:r>
          </a:p>
          <a:p>
            <a:endParaRPr lang="en-US" dirty="0"/>
          </a:p>
        </p:txBody>
      </p:sp>
      <p:sp>
        <p:nvSpPr>
          <p:cNvPr id="7" name="Footer Placeholder 6">
            <a:extLst>
              <a:ext uri="{FF2B5EF4-FFF2-40B4-BE49-F238E27FC236}">
                <a16:creationId xmlns:a16="http://schemas.microsoft.com/office/drawing/2014/main" id="{E0446B82-B51A-0B83-5803-99C4421DE556}"/>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FDFB5077-8EB5-D56C-EFF4-D0989D4F121D}"/>
              </a:ext>
            </a:extLst>
          </p:cNvPr>
          <p:cNvSpPr>
            <a:spLocks noGrp="1"/>
          </p:cNvSpPr>
          <p:nvPr>
            <p:ph type="sldNum" sz="quarter" idx="12"/>
          </p:nvPr>
        </p:nvSpPr>
        <p:spPr/>
        <p:txBody>
          <a:bodyPr/>
          <a:lstStyle/>
          <a:p>
            <a:fld id="{294A09A9-5501-47C1-A89A-A340965A2BE2}" type="slidenum">
              <a:rPr lang="en-US" smtClean="0"/>
              <a:t>7</a:t>
            </a:fld>
            <a:endParaRPr lang="en-US" dirty="0"/>
          </a:p>
        </p:txBody>
      </p:sp>
    </p:spTree>
    <p:extLst>
      <p:ext uri="{BB962C8B-B14F-4D97-AF65-F5344CB8AC3E}">
        <p14:creationId xmlns:p14="http://schemas.microsoft.com/office/powerpoint/2010/main" val="3872039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D949453-7F42-DB2A-30BD-30F59CD7D41C}"/>
              </a:ext>
            </a:extLst>
          </p:cNvPr>
          <p:cNvSpPr>
            <a:spLocks noGrp="1"/>
          </p:cNvSpPr>
          <p:nvPr>
            <p:ph sz="half" idx="2"/>
          </p:nvPr>
        </p:nvSpPr>
        <p:spPr>
          <a:xfrm>
            <a:off x="1202816" y="1981200"/>
            <a:ext cx="3854957" cy="3673502"/>
          </a:xfrm>
        </p:spPr>
        <p:txBody>
          <a:bodyPr/>
          <a:lstStyle/>
          <a:p>
            <a:endParaRPr lang="en-US" dirty="0"/>
          </a:p>
        </p:txBody>
      </p:sp>
      <p:pic>
        <p:nvPicPr>
          <p:cNvPr id="14" name="Content Placeholder 13">
            <a:extLst>
              <a:ext uri="{FF2B5EF4-FFF2-40B4-BE49-F238E27FC236}">
                <a16:creationId xmlns:a16="http://schemas.microsoft.com/office/drawing/2014/main" id="{8B0059EA-3F57-7A4D-60F5-B7423CC43685}"/>
              </a:ext>
            </a:extLst>
          </p:cNvPr>
          <p:cNvPicPr>
            <a:picLocks noGrp="1" noChangeAspect="1"/>
          </p:cNvPicPr>
          <p:nvPr>
            <p:ph sz="quarter" idx="4"/>
          </p:nvPr>
        </p:nvPicPr>
        <p:blipFill>
          <a:blip r:embed="rId2"/>
          <a:stretch>
            <a:fillRect/>
          </a:stretch>
        </p:blipFill>
        <p:spPr>
          <a:xfrm>
            <a:off x="6953250" y="2544879"/>
            <a:ext cx="3854450" cy="2546117"/>
          </a:xfrm>
        </p:spPr>
      </p:pic>
      <p:sp>
        <p:nvSpPr>
          <p:cNvPr id="7" name="Footer Placeholder 6">
            <a:extLst>
              <a:ext uri="{FF2B5EF4-FFF2-40B4-BE49-F238E27FC236}">
                <a16:creationId xmlns:a16="http://schemas.microsoft.com/office/drawing/2014/main" id="{74D4FEC2-5028-D782-BA7D-57AF76402169}"/>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4F1FAE1F-91BE-B499-F282-3A17FADEF063}"/>
              </a:ext>
            </a:extLst>
          </p:cNvPr>
          <p:cNvSpPr>
            <a:spLocks noGrp="1"/>
          </p:cNvSpPr>
          <p:nvPr>
            <p:ph type="sldNum" sz="quarter" idx="12"/>
          </p:nvPr>
        </p:nvSpPr>
        <p:spPr/>
        <p:txBody>
          <a:bodyPr/>
          <a:lstStyle/>
          <a:p>
            <a:fld id="{294A09A9-5501-47C1-A89A-A340965A2BE2}" type="slidenum">
              <a:rPr lang="en-US" smtClean="0"/>
              <a:t>8</a:t>
            </a:fld>
            <a:endParaRPr lang="en-US" dirty="0"/>
          </a:p>
        </p:txBody>
      </p:sp>
      <p:pic>
        <p:nvPicPr>
          <p:cNvPr id="12" name="Picture 11">
            <a:extLst>
              <a:ext uri="{FF2B5EF4-FFF2-40B4-BE49-F238E27FC236}">
                <a16:creationId xmlns:a16="http://schemas.microsoft.com/office/drawing/2014/main" id="{9CA63B0B-8C38-F672-35B8-E19C91CE026D}"/>
              </a:ext>
            </a:extLst>
          </p:cNvPr>
          <p:cNvPicPr>
            <a:picLocks noChangeAspect="1"/>
          </p:cNvPicPr>
          <p:nvPr/>
        </p:nvPicPr>
        <p:blipFill>
          <a:blip r:embed="rId3"/>
          <a:stretch>
            <a:fillRect/>
          </a:stretch>
        </p:blipFill>
        <p:spPr>
          <a:xfrm>
            <a:off x="942256" y="1819275"/>
            <a:ext cx="4429844" cy="3835427"/>
          </a:xfrm>
          <a:prstGeom prst="rect">
            <a:avLst/>
          </a:prstGeom>
        </p:spPr>
      </p:pic>
    </p:spTree>
    <p:extLst>
      <p:ext uri="{BB962C8B-B14F-4D97-AF65-F5344CB8AC3E}">
        <p14:creationId xmlns:p14="http://schemas.microsoft.com/office/powerpoint/2010/main" val="25797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752475"/>
            <a:ext cx="8695944" cy="1476375"/>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1748027" y="1838325"/>
            <a:ext cx="8695943" cy="3510915"/>
          </a:xfrm>
        </p:spPr>
        <p:txBody>
          <a:bodyPr>
            <a:normAutofit/>
          </a:bodyPr>
          <a:lstStyle/>
          <a:p>
            <a:pPr marL="0" marR="0" algn="l">
              <a:lnSpc>
                <a:spcPct val="107000"/>
              </a:lnSpc>
              <a:spcBef>
                <a:spcPts val="0"/>
              </a:spcBef>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1-The company should make calls to the leads coming from the lead sources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Welingak</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Websites" and "Reference" as these are more likely to get converted.</a:t>
            </a:r>
          </a:p>
          <a:p>
            <a:pPr marL="0" marR="0" algn="l">
              <a:lnSpc>
                <a:spcPct val="107000"/>
              </a:lnSpc>
              <a:spcBef>
                <a:spcPts val="0"/>
              </a:spcBef>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2-The company should make calls to the leads who are the "working professionals" as they are more likely to get converted.</a:t>
            </a:r>
          </a:p>
          <a:p>
            <a:pPr marL="0" marR="0" algn="l">
              <a:lnSpc>
                <a:spcPct val="107000"/>
              </a:lnSpc>
              <a:spcBef>
                <a:spcPts val="0"/>
              </a:spcBef>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3-The company should make calls to the leads who spent "more time on the websites" as these are more likely to get converted.</a:t>
            </a:r>
          </a:p>
          <a:p>
            <a:pPr marL="0" marR="0" algn="l">
              <a:lnSpc>
                <a:spcPct val="107000"/>
              </a:lnSpc>
              <a:spcBef>
                <a:spcPts val="0"/>
              </a:spcBef>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4-The company should make calls to the leads coming from the lead sources "Olark Chat" as these are more likely to get converted.</a:t>
            </a:r>
          </a:p>
          <a:p>
            <a:pPr marL="0" marR="0" algn="l">
              <a:lnSpc>
                <a:spcPct val="107000"/>
              </a:lnSpc>
              <a:spcBef>
                <a:spcPts val="0"/>
              </a:spcBef>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5-The company should make calls to the leads whose last activity was SMS Sent as they are more likely to get converted.</a:t>
            </a:r>
          </a:p>
          <a:p>
            <a:pPr marL="0" marR="0" algn="l">
              <a:lnSpc>
                <a:spcPct val="107000"/>
              </a:lnSpc>
              <a:spcBef>
                <a:spcPts val="0"/>
              </a:spcBef>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6-The company should not make calls to the leads whose last activity was "Olark Chat Conversation" as they are not likely to get converted.</a:t>
            </a: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52070050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{80FE9FDB-3697-4871-B258-B321CCE3A3F3}tf56410444_win32</Template>
  <TotalTime>53</TotalTime>
  <Words>800</Words>
  <Application>Microsoft Office PowerPoint</Application>
  <PresentationFormat>Widescreen</PresentationFormat>
  <Paragraphs>65</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Baskerville</vt:lpstr>
      <vt:lpstr>Baskerville Old Face</vt:lpstr>
      <vt:lpstr>Calibri</vt:lpstr>
      <vt:lpstr>Gill Sans Light</vt:lpstr>
      <vt:lpstr>Gill Sans Nova</vt:lpstr>
      <vt:lpstr>Gill Sans Nova Light</vt:lpstr>
      <vt:lpstr>Times New Roman</vt:lpstr>
      <vt:lpstr>Office Theme</vt:lpstr>
      <vt:lpstr>Lead Scoring Case Study</vt:lpstr>
      <vt:lpstr>Agenda</vt:lpstr>
      <vt:lpstr>Introduction</vt:lpstr>
      <vt:lpstr>Primary goals</vt:lpstr>
      <vt:lpstr>Process</vt:lpstr>
      <vt:lpstr>PowerPoint Presentation</vt:lpstr>
      <vt:lpstr>ROC Curve And Optical Cut-Off Probability</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Jeetendra Kumar Pal</dc:creator>
  <cp:lastModifiedBy>Jeetendra Kumar Pal</cp:lastModifiedBy>
  <cp:revision>1</cp:revision>
  <dcterms:created xsi:type="dcterms:W3CDTF">2023-03-03T16:17:30Z</dcterms:created>
  <dcterms:modified xsi:type="dcterms:W3CDTF">2023-03-03T17:10:54Z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