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sldIdLst>
    <p:sldId id="256"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Ibrahim" initials="MI" lastIdx="50" clrIdx="0">
    <p:extLst>
      <p:ext uri="{19B8F6BF-5375-455C-9EA6-DF929625EA0E}">
        <p15:presenceInfo xmlns:p15="http://schemas.microsoft.com/office/powerpoint/2012/main" userId="S-1-5-21-2127521184-1604012920-1887927527-245570" providerId="AD"/>
      </p:ext>
    </p:extLst>
  </p:cmAuthor>
  <p:cmAuthor id="2" name="Mark Gray" initials="MG" lastIdx="6" clrIdx="1">
    <p:extLst>
      <p:ext uri="{19B8F6BF-5375-455C-9EA6-DF929625EA0E}">
        <p15:presenceInfo xmlns:p15="http://schemas.microsoft.com/office/powerpoint/2012/main" userId="S-1-5-21-397955417-626881126-188441444-3675061" providerId="AD"/>
      </p:ext>
    </p:extLst>
  </p:cmAuthor>
  <p:cmAuthor id="3" name="Hemant Mahawar" initials="HM" lastIdx="11" clrIdx="2">
    <p:extLst>
      <p:ext uri="{19B8F6BF-5375-455C-9EA6-DF929625EA0E}">
        <p15:presenceInfo xmlns:p15="http://schemas.microsoft.com/office/powerpoint/2012/main" userId="S-1-5-21-2127521184-1604012920-1887927527-27896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971" autoAdjust="0"/>
    <p:restoredTop sz="97789" autoAdjust="0"/>
  </p:normalViewPr>
  <p:slideViewPr>
    <p:cSldViewPr>
      <p:cViewPr>
        <p:scale>
          <a:sx n="139" d="100"/>
          <a:sy n="139" d="100"/>
        </p:scale>
        <p:origin x="379" y="-208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50D9B8-1D92-45C8-A2BB-364258CDC906}" type="datetimeFigureOut">
              <a:rPr lang="en-US" smtClean="0"/>
              <a:t>10/16/2013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AD222-6A7C-4CED-83E7-85C8A350F90D}" type="slidenum">
              <a:rPr lang="en-US" smtClean="0"/>
              <a:t>‹#›</a:t>
            </a:fld>
            <a:endParaRPr lang="en-US" dirty="0"/>
          </a:p>
        </p:txBody>
      </p:sp>
    </p:spTree>
    <p:extLst>
      <p:ext uri="{BB962C8B-B14F-4D97-AF65-F5344CB8AC3E}">
        <p14:creationId xmlns:p14="http://schemas.microsoft.com/office/powerpoint/2010/main" val="18487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AD222-6A7C-4CED-83E7-85C8A350F90D}" type="slidenum">
              <a:rPr lang="en-US" smtClean="0"/>
              <a:t>1</a:t>
            </a:fld>
            <a:endParaRPr lang="en-US" dirty="0"/>
          </a:p>
        </p:txBody>
      </p:sp>
    </p:spTree>
    <p:extLst>
      <p:ext uri="{BB962C8B-B14F-4D97-AF65-F5344CB8AC3E}">
        <p14:creationId xmlns:p14="http://schemas.microsoft.com/office/powerpoint/2010/main" val="108855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5035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245457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141410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386872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161470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282034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122579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423285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373120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212408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D2EFF-025A-454F-BC7B-860F0E27D9FC}"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DA3CD0-C74C-489E-9AA9-6909A03709ED}" type="slidenum">
              <a:rPr lang="en-US" smtClean="0"/>
              <a:t>‹#›</a:t>
            </a:fld>
            <a:endParaRPr lang="en-US" dirty="0"/>
          </a:p>
        </p:txBody>
      </p:sp>
    </p:spTree>
    <p:extLst>
      <p:ext uri="{BB962C8B-B14F-4D97-AF65-F5344CB8AC3E}">
        <p14:creationId xmlns:p14="http://schemas.microsoft.com/office/powerpoint/2010/main" val="25408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D2EFF-025A-454F-BC7B-860F0E27D9FC}" type="datetimeFigureOut">
              <a:rPr lang="en-US" smtClean="0"/>
              <a:t>10/16/2013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3CD0-C74C-489E-9AA9-6909A03709ED}" type="slidenum">
              <a:rPr lang="en-US" smtClean="0"/>
              <a:t>‹#›</a:t>
            </a:fld>
            <a:endParaRPr lang="en-US" dirty="0"/>
          </a:p>
        </p:txBody>
      </p:sp>
    </p:spTree>
    <p:extLst>
      <p:ext uri="{BB962C8B-B14F-4D97-AF65-F5344CB8AC3E}">
        <p14:creationId xmlns:p14="http://schemas.microsoft.com/office/powerpoint/2010/main" val="1405668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73785906"/>
              </p:ext>
            </p:extLst>
          </p:nvPr>
        </p:nvGraphicFramePr>
        <p:xfrm>
          <a:off x="1524000" y="1397000"/>
          <a:ext cx="6096000" cy="370840"/>
        </p:xfrm>
        <a:graphic>
          <a:graphicData uri="http://schemas.openxmlformats.org/drawingml/2006/table">
            <a:tbl>
              <a:tblPr firstRow="1" bandRow="1">
                <a:tableStyleId>{2D5ABB26-0587-4C30-8999-92F81FD0307C}</a:tableStyleId>
              </a:tblPr>
              <a:tblGrid>
                <a:gridCol w="6096000"/>
              </a:tblGrid>
              <a:tr h="370840">
                <a:tc>
                  <a:txBody>
                    <a:bodyPr/>
                    <a:lstStyle/>
                    <a:p>
                      <a:endParaRPr lang="en-US" dirty="0"/>
                    </a:p>
                  </a:txBody>
                  <a:tcPr/>
                </a:tc>
              </a:tr>
            </a:tbl>
          </a:graphicData>
        </a:graphic>
      </p:graphicFrame>
      <p:graphicFrame>
        <p:nvGraphicFramePr>
          <p:cNvPr id="7" name="Table 1"/>
          <p:cNvGraphicFramePr>
            <a:graphicFrameLocks noGrp="1"/>
          </p:cNvGraphicFramePr>
          <p:nvPr>
            <p:extLst>
              <p:ext uri="{D42A27DB-BD31-4B8C-83A1-F6EECF244321}">
                <p14:modId xmlns:p14="http://schemas.microsoft.com/office/powerpoint/2010/main" val="4285457304"/>
              </p:ext>
            </p:extLst>
          </p:nvPr>
        </p:nvGraphicFramePr>
        <p:xfrm>
          <a:off x="152400" y="76200"/>
          <a:ext cx="4419600" cy="6705600"/>
        </p:xfrm>
        <a:graphic>
          <a:graphicData uri="http://schemas.openxmlformats.org/drawingml/2006/table">
            <a:tbl>
              <a:tblPr/>
              <a:tblGrid>
                <a:gridCol w="4419600"/>
              </a:tblGrid>
              <a:tr h="241683">
                <a:tc>
                  <a:txBody>
                    <a:bodyPr/>
                    <a:lstStyle/>
                    <a:p>
                      <a:r>
                        <a:rPr lang="en-US" sz="1000" b="1" dirty="0" smtClean="0"/>
                        <a:t>Windows PowerShell Desired State Configuration Overview</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4244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Windows PowerShell Desired State Configuration (DSC) is a new management system in Windows PowerShell that enables the deployment and management of configuration data for software services and the environment on which these services run. To use DSC, first create a </a:t>
                      </a:r>
                      <a:r>
                        <a:rPr lang="en-US" sz="800" b="1" dirty="0" smtClean="0"/>
                        <a:t>configuration script</a:t>
                      </a:r>
                      <a:r>
                        <a:rPr lang="en-US" sz="800" dirty="0" smtClean="0"/>
                        <a:t> as shown below. Note that </a:t>
                      </a:r>
                      <a:r>
                        <a:rPr lang="en-US" sz="800" b="1" dirty="0" smtClean="0"/>
                        <a:t>Configuration</a:t>
                      </a:r>
                      <a:r>
                        <a:rPr lang="en-US" sz="800" dirty="0" smtClean="0"/>
                        <a:t> is a new keyword, which is part of the Windows PowerShell extensions for DSC. Each Configuration </a:t>
                      </a:r>
                      <a:r>
                        <a:rPr lang="en-US" sz="800" dirty="0" smtClean="0"/>
                        <a:t>can </a:t>
                      </a:r>
                      <a:r>
                        <a:rPr lang="en-US" sz="800" dirty="0" smtClean="0"/>
                        <a:t>have </a:t>
                      </a:r>
                      <a:r>
                        <a:rPr lang="en-US" sz="800" dirty="0" smtClean="0"/>
                        <a:t>one or more </a:t>
                      </a:r>
                      <a:r>
                        <a:rPr lang="en-US" sz="800" b="1" dirty="0" smtClean="0"/>
                        <a:t>Node</a:t>
                      </a:r>
                      <a:r>
                        <a:rPr lang="en-US" sz="800" dirty="0" smtClean="0"/>
                        <a:t> blocks. </a:t>
                      </a:r>
                      <a:r>
                        <a:rPr lang="en-US" sz="800" dirty="0" smtClean="0"/>
                        <a:t>Each Node block can have one or more resource </a:t>
                      </a:r>
                      <a:r>
                        <a:rPr lang="en-US" sz="800" baseline="0" dirty="0" smtClean="0"/>
                        <a:t>blocks. </a:t>
                      </a:r>
                      <a:r>
                        <a:rPr lang="en-US" sz="800" baseline="0" dirty="0" smtClean="0">
                          <a:latin typeface="+mn-lt"/>
                        </a:rPr>
                        <a:t>You can use the same resource more than once in the same Node block, if you wish.</a:t>
                      </a:r>
                      <a:endParaRPr lang="en-US" sz="800" dirty="0" smtClean="0"/>
                    </a:p>
                    <a:p>
                      <a:r>
                        <a:rPr lang="en-US" sz="800" dirty="0" smtClean="0"/>
                        <a:t> </a:t>
                      </a:r>
                      <a:endParaRPr lang="en-US" sz="800" dirty="0" smtClean="0">
                        <a:latin typeface="+mn-lt"/>
                      </a:endParaRPr>
                    </a:p>
                    <a:p>
                      <a:r>
                        <a:rPr lang="en-US" sz="700" dirty="0" smtClean="0">
                          <a:solidFill>
                            <a:srgbClr val="00008B"/>
                          </a:solidFill>
                          <a:latin typeface="Lucida Console"/>
                        </a:rPr>
                        <a:t>Configuration</a:t>
                      </a:r>
                      <a:r>
                        <a:rPr lang="en-US" sz="700" dirty="0" smtClean="0">
                          <a:solidFill>
                            <a:prstClr val="black"/>
                          </a:solidFill>
                          <a:latin typeface="Lucida Console"/>
                        </a:rPr>
                        <a:t> </a:t>
                      </a:r>
                      <a:r>
                        <a:rPr lang="en-US" sz="700" dirty="0" smtClean="0">
                          <a:solidFill>
                            <a:srgbClr val="8A2BE2"/>
                          </a:solidFill>
                          <a:latin typeface="Lucida Console"/>
                        </a:rPr>
                        <a:t>MyWebConfig</a:t>
                      </a:r>
                      <a:endParaRPr lang="en-US" sz="700" dirty="0" smtClean="0">
                        <a:solidFill>
                          <a:prstClr val="black"/>
                        </a:solidFill>
                        <a:latin typeface="Lucida Console"/>
                      </a:endParaRPr>
                    </a:p>
                    <a:p>
                      <a:r>
                        <a:rPr lang="en-US" sz="700" dirty="0" smtClean="0">
                          <a:solidFill>
                            <a:prstClr val="black"/>
                          </a:solidFill>
                          <a:latin typeface="Lucida Console"/>
                        </a:rPr>
                        <a:t>{</a:t>
                      </a:r>
                    </a:p>
                    <a:p>
                      <a:r>
                        <a:rPr lang="en-US" sz="700" dirty="0" smtClean="0">
                          <a:solidFill>
                            <a:prstClr val="black"/>
                          </a:solidFill>
                          <a:latin typeface="Lucida Console"/>
                        </a:rPr>
                        <a:t>   </a:t>
                      </a:r>
                      <a:r>
                        <a:rPr lang="en-US" sz="700" dirty="0" smtClean="0">
                          <a:solidFill>
                            <a:srgbClr val="006400"/>
                          </a:solidFill>
                          <a:latin typeface="Lucida Console"/>
                        </a:rPr>
                        <a:t># Parameters are optional</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smtClean="0">
                          <a:solidFill>
                            <a:srgbClr val="00008B"/>
                          </a:solidFill>
                          <a:latin typeface="Lucida Console"/>
                        </a:rPr>
                        <a:t>param</a:t>
                      </a:r>
                      <a:r>
                        <a:rPr lang="en-US" sz="700" dirty="0" smtClean="0">
                          <a:solidFill>
                            <a:prstClr val="black"/>
                          </a:solidFill>
                          <a:latin typeface="Lucida Console"/>
                        </a:rPr>
                        <a:t> (</a:t>
                      </a:r>
                      <a:r>
                        <a:rPr lang="en-US" sz="700" dirty="0" smtClean="0">
                          <a:solidFill>
                            <a:srgbClr val="FF4500"/>
                          </a:solidFill>
                          <a:latin typeface="Lucida Console"/>
                        </a:rPr>
                        <a:t>$MachineName</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FF4500"/>
                          </a:solidFill>
                          <a:latin typeface="Lucida Console"/>
                        </a:rPr>
                        <a:t>$WebsiteFilePath</a:t>
                      </a:r>
                      <a:r>
                        <a:rPr lang="en-US" sz="700" dirty="0" smtClean="0">
                          <a:solidFill>
                            <a:prstClr val="black"/>
                          </a:solidFill>
                          <a:latin typeface="Lucida Console"/>
                        </a:rPr>
                        <a:t>)</a:t>
                      </a:r>
                    </a:p>
                    <a:p>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smtClean="0">
                          <a:solidFill>
                            <a:srgbClr val="006400"/>
                          </a:solidFill>
                          <a:latin typeface="Lucida Console"/>
                        </a:rPr>
                        <a:t># A Configuration block can have one or more Node</a:t>
                      </a:r>
                      <a:r>
                        <a:rPr lang="en-US" sz="700" baseline="0" dirty="0" smtClean="0">
                          <a:solidFill>
                            <a:srgbClr val="006400"/>
                          </a:solidFill>
                          <a:latin typeface="Lucida Console"/>
                        </a:rPr>
                        <a:t> blocks</a:t>
                      </a:r>
                      <a:endParaRPr lang="en-US" sz="700" dirty="0" smtClean="0">
                        <a:solidFill>
                          <a:prstClr val="black"/>
                        </a:solidFill>
                        <a:latin typeface="Lucida Console"/>
                      </a:endParaRPr>
                    </a:p>
                    <a:p>
                      <a:r>
                        <a:rPr lang="en-US" sz="700" dirty="0" smtClean="0">
                          <a:solidFill>
                            <a:prstClr val="black"/>
                          </a:solidFill>
                          <a:latin typeface="Lucida Console"/>
                        </a:rPr>
                        <a:t>   Node </a:t>
                      </a:r>
                      <a:r>
                        <a:rPr lang="en-US" sz="700" dirty="0" smtClean="0">
                          <a:solidFill>
                            <a:srgbClr val="FF4500"/>
                          </a:solidFill>
                          <a:latin typeface="Lucida Console"/>
                        </a:rPr>
                        <a:t>$MachineName</a:t>
                      </a:r>
                      <a:endParaRPr lang="en-US" sz="700" dirty="0" smtClean="0">
                        <a:solidFill>
                          <a:prstClr val="black"/>
                        </a:solidFill>
                        <a:latin typeface="Lucida Console"/>
                      </a:endParaRPr>
                    </a:p>
                    <a:p>
                      <a:r>
                        <a:rPr lang="en-US" sz="700" dirty="0" smtClean="0">
                          <a:solidFill>
                            <a:prstClr val="black"/>
                          </a:solidFill>
                          <a:latin typeface="Lucida Console"/>
                        </a:rPr>
                        <a:t>   {</a:t>
                      </a:r>
                    </a:p>
                    <a:p>
                      <a:r>
                        <a:rPr lang="en-US" sz="700" dirty="0" smtClean="0">
                          <a:solidFill>
                            <a:prstClr val="black"/>
                          </a:solidFill>
                          <a:latin typeface="Lucida Console"/>
                        </a:rPr>
                        <a:t>      </a:t>
                      </a:r>
                      <a:r>
                        <a:rPr lang="en-US" sz="700" dirty="0" smtClean="0">
                          <a:solidFill>
                            <a:srgbClr val="006400"/>
                          </a:solidFill>
                          <a:latin typeface="Lucida Console"/>
                        </a:rPr>
                        <a:t># Next, specify one or more resource blocks</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smtClean="0">
                          <a:solidFill>
                            <a:srgbClr val="006400"/>
                          </a:solidFill>
                          <a:latin typeface="Lucida Console"/>
                        </a:rPr>
                        <a:t># WindowsFeature is one of the resources</a:t>
                      </a:r>
                      <a:r>
                        <a:rPr lang="en-US" sz="700" baseline="0" dirty="0" smtClean="0">
                          <a:solidFill>
                            <a:srgbClr val="006400"/>
                          </a:solidFill>
                          <a:latin typeface="Lucida Console"/>
                        </a:rPr>
                        <a:t> </a:t>
                      </a:r>
                      <a:r>
                        <a:rPr lang="en-US" sz="700" dirty="0" smtClean="0">
                          <a:solidFill>
                            <a:srgbClr val="006400"/>
                          </a:solidFill>
                          <a:latin typeface="Lucida Console"/>
                        </a:rPr>
                        <a:t>you can use in a Node block</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smtClean="0">
                          <a:solidFill>
                            <a:srgbClr val="006400"/>
                          </a:solidFill>
                          <a:latin typeface="Lucida Console"/>
                        </a:rPr>
                        <a:t># This example ensures the Web</a:t>
                      </a:r>
                      <a:r>
                        <a:rPr lang="en-US" sz="700" baseline="0" dirty="0" smtClean="0">
                          <a:solidFill>
                            <a:srgbClr val="006400"/>
                          </a:solidFill>
                          <a:latin typeface="Lucida Console"/>
                        </a:rPr>
                        <a:t> Server (IIS) role</a:t>
                      </a:r>
                      <a:r>
                        <a:rPr lang="en-US" sz="700" dirty="0" smtClean="0">
                          <a:solidFill>
                            <a:srgbClr val="006400"/>
                          </a:solidFill>
                          <a:latin typeface="Lucida Console"/>
                        </a:rPr>
                        <a:t> is installed</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err="1" smtClean="0">
                          <a:solidFill>
                            <a:prstClr val="black"/>
                          </a:solidFill>
                          <a:latin typeface="Lucida Console"/>
                        </a:rPr>
                        <a:t>WindowsFeature</a:t>
                      </a:r>
                      <a:r>
                        <a:rPr lang="en-US" sz="700" dirty="0" smtClean="0">
                          <a:solidFill>
                            <a:prstClr val="black"/>
                          </a:solidFill>
                          <a:latin typeface="Lucida Console"/>
                        </a:rPr>
                        <a:t> </a:t>
                      </a:r>
                      <a:r>
                        <a:rPr lang="en-US" sz="700" dirty="0" smtClean="0">
                          <a:solidFill>
                            <a:srgbClr val="8A2BE2"/>
                          </a:solidFill>
                          <a:latin typeface="Lucida Console"/>
                        </a:rPr>
                        <a:t>IIS</a:t>
                      </a:r>
                      <a:endParaRPr lang="en-US" sz="700" dirty="0" smtClean="0">
                        <a:solidFill>
                          <a:prstClr val="black"/>
                        </a:solidFill>
                        <a:latin typeface="Lucida Console"/>
                      </a:endParaRPr>
                    </a:p>
                    <a:p>
                      <a:r>
                        <a:rPr lang="en-US" sz="700" dirty="0" smtClean="0">
                          <a:solidFill>
                            <a:prstClr val="black"/>
                          </a:solidFill>
                          <a:latin typeface="Lucida Console"/>
                        </a:rPr>
                        <a:t>      {</a:t>
                      </a:r>
                    </a:p>
                    <a:p>
                      <a:r>
                        <a:rPr lang="en-US" sz="700" dirty="0" smtClean="0">
                          <a:solidFill>
                            <a:prstClr val="black"/>
                          </a:solidFill>
                          <a:latin typeface="Lucida Console"/>
                        </a:rPr>
                        <a:t>          Ensure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"Present" </a:t>
                      </a:r>
                      <a:r>
                        <a:rPr lang="en-US" sz="700" dirty="0" smtClean="0">
                          <a:solidFill>
                            <a:srgbClr val="006400"/>
                          </a:solidFill>
                          <a:latin typeface="Lucida Console"/>
                        </a:rPr>
                        <a:t># To</a:t>
                      </a:r>
                      <a:r>
                        <a:rPr lang="en-US" sz="700" baseline="0" dirty="0" smtClean="0">
                          <a:solidFill>
                            <a:srgbClr val="006400"/>
                          </a:solidFill>
                          <a:latin typeface="Lucida Console"/>
                        </a:rPr>
                        <a:t> uninstall the role, set Ensure to "Absent"</a:t>
                      </a:r>
                      <a:endParaRPr lang="en-US" sz="700" dirty="0" smtClean="0">
                        <a:solidFill>
                          <a:prstClr val="black"/>
                        </a:solidFill>
                        <a:latin typeface="Lucida Console"/>
                      </a:endParaRPr>
                    </a:p>
                    <a:p>
                      <a:r>
                        <a:rPr lang="en-US" sz="700" dirty="0" smtClean="0">
                          <a:solidFill>
                            <a:prstClr val="black"/>
                          </a:solidFill>
                          <a:latin typeface="Lucida Console"/>
                        </a:rPr>
                        <a:t>          Name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"Web-Server" </a:t>
                      </a:r>
                      <a:r>
                        <a:rPr lang="en-US" sz="700" dirty="0" smtClean="0">
                          <a:solidFill>
                            <a:srgbClr val="006400"/>
                          </a:solidFill>
                          <a:latin typeface="Lucida Console"/>
                        </a:rPr>
                        <a:t># </a:t>
                      </a:r>
                      <a:r>
                        <a:rPr lang="en-US" sz="700" dirty="0" smtClean="0">
                          <a:solidFill>
                            <a:srgbClr val="006400"/>
                          </a:solidFill>
                          <a:latin typeface="Lucida Console"/>
                        </a:rPr>
                        <a:t>Name </a:t>
                      </a:r>
                      <a:r>
                        <a:rPr lang="en-US" sz="700" dirty="0" smtClean="0">
                          <a:solidFill>
                            <a:srgbClr val="006400"/>
                          </a:solidFill>
                          <a:latin typeface="Lucida Console"/>
                        </a:rPr>
                        <a:t>property</a:t>
                      </a:r>
                      <a:r>
                        <a:rPr lang="en-US" sz="700" baseline="0" dirty="0" smtClean="0">
                          <a:solidFill>
                            <a:srgbClr val="006400"/>
                          </a:solidFill>
                          <a:latin typeface="Lucida Console"/>
                        </a:rPr>
                        <a:t> from Get-</a:t>
                      </a:r>
                      <a:r>
                        <a:rPr lang="en-US" sz="700" baseline="0" dirty="0" err="1" smtClean="0">
                          <a:solidFill>
                            <a:srgbClr val="006400"/>
                          </a:solidFill>
                          <a:latin typeface="Lucida Console"/>
                        </a:rPr>
                        <a:t>WindowsFeature</a:t>
                      </a:r>
                      <a:r>
                        <a:rPr lang="en-US" sz="700" dirty="0" smtClean="0">
                          <a:solidFill>
                            <a:prstClr val="black"/>
                          </a:solidFill>
                          <a:latin typeface="Lucida Console"/>
                        </a:rPr>
                        <a:t>  </a:t>
                      </a:r>
                    </a:p>
                    <a:p>
                      <a:r>
                        <a:rPr lang="en-US" sz="700" dirty="0" smtClean="0">
                          <a:solidFill>
                            <a:prstClr val="black"/>
                          </a:solidFill>
                          <a:latin typeface="Lucida Console"/>
                        </a:rPr>
                        <a:t>      }</a:t>
                      </a:r>
                    </a:p>
                    <a:p>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smtClean="0">
                          <a:solidFill>
                            <a:srgbClr val="006400"/>
                          </a:solidFill>
                          <a:latin typeface="Lucida Console"/>
                        </a:rPr>
                        <a:t># You</a:t>
                      </a:r>
                      <a:r>
                        <a:rPr lang="en-US" sz="700" baseline="0" dirty="0" smtClean="0">
                          <a:solidFill>
                            <a:srgbClr val="006400"/>
                          </a:solidFill>
                          <a:latin typeface="Lucida Console"/>
                        </a:rPr>
                        <a:t> can use the File resource to manage files and folders</a:t>
                      </a:r>
                    </a:p>
                    <a:p>
                      <a:r>
                        <a:rPr lang="en-US" sz="700" baseline="0" dirty="0" smtClean="0">
                          <a:solidFill>
                            <a:srgbClr val="006400"/>
                          </a:solidFill>
                          <a:latin typeface="Lucida Console"/>
                        </a:rPr>
                        <a:t>      # "WebDirectory" is the name you want to use to refer to this instance</a:t>
                      </a:r>
                      <a:endParaRPr lang="en-US" sz="700" dirty="0" smtClean="0">
                        <a:solidFill>
                          <a:prstClr val="black"/>
                        </a:solidFill>
                        <a:latin typeface="Lucida Console"/>
                      </a:endParaRPr>
                    </a:p>
                    <a:p>
                      <a:r>
                        <a:rPr lang="en-US" sz="700" dirty="0" smtClean="0">
                          <a:latin typeface="Lucida Console"/>
                        </a:rPr>
                        <a:t>      </a:t>
                      </a:r>
                      <a:r>
                        <a:rPr lang="en-US" sz="700" dirty="0" smtClean="0">
                          <a:latin typeface="Lucida Console" panose="020B0609040504020204" pitchFamily="49" charset="0"/>
                        </a:rPr>
                        <a:t>File </a:t>
                      </a:r>
                      <a:r>
                        <a:rPr lang="en-US" sz="700" dirty="0" smtClean="0">
                          <a:solidFill>
                            <a:srgbClr val="8A2BE2"/>
                          </a:solidFill>
                          <a:latin typeface="Lucida Console" panose="020B0609040504020204" pitchFamily="49" charset="0"/>
                        </a:rPr>
                        <a:t>WebDirectory</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      {</a:t>
                      </a:r>
                    </a:p>
                    <a:p>
                      <a:r>
                        <a:rPr lang="en-US" sz="700" dirty="0" smtClean="0">
                          <a:solidFill>
                            <a:prstClr val="black"/>
                          </a:solidFill>
                          <a:latin typeface="Lucida Console" panose="020B0609040504020204" pitchFamily="49" charset="0"/>
                        </a:rPr>
                        <a:t>         Ensure </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"Present"  </a:t>
                      </a:r>
                      <a:r>
                        <a:rPr lang="en-US" sz="700" dirty="0" smtClean="0">
                          <a:solidFill>
                            <a:srgbClr val="006400"/>
                          </a:solidFill>
                          <a:latin typeface="Lucida Console" panose="020B0609040504020204" pitchFamily="49" charset="0"/>
                        </a:rPr>
                        <a:t># You can also set Ensure to "Absent“</a:t>
                      </a:r>
                    </a:p>
                    <a:p>
                      <a:r>
                        <a:rPr lang="en-US" sz="700" dirty="0" smtClean="0">
                          <a:solidFill>
                            <a:srgbClr val="006400"/>
                          </a:solidFill>
                          <a:latin typeface="Lucida Console" panose="020B0609040504020204" pitchFamily="49" charset="0"/>
                        </a:rPr>
                        <a:t>         </a:t>
                      </a:r>
                      <a:r>
                        <a:rPr lang="en-US" sz="700" kern="1200" dirty="0" smtClean="0">
                          <a:solidFill>
                            <a:prstClr val="black"/>
                          </a:solidFill>
                          <a:latin typeface="Lucida Console" panose="020B0609040504020204" pitchFamily="49" charset="0"/>
                          <a:ea typeface="+mn-ea"/>
                          <a:cs typeface="+mn-cs"/>
                        </a:rPr>
                        <a:t>Type </a:t>
                      </a:r>
                      <a:r>
                        <a:rPr lang="en-US" sz="700" kern="1200" dirty="0" smtClean="0">
                          <a:solidFill>
                            <a:prstClr val="black"/>
                          </a:solidFill>
                          <a:latin typeface="Lucida Console" panose="020B0609040504020204" pitchFamily="49" charset="0"/>
                          <a:ea typeface="+mn-ea"/>
                          <a:cs typeface="+mn-cs"/>
                        </a:rPr>
                        <a:t>           = </a:t>
                      </a:r>
                      <a:r>
                        <a:rPr lang="en-US" sz="700" kern="1200" dirty="0" smtClean="0">
                          <a:solidFill>
                            <a:srgbClr val="8B0000"/>
                          </a:solidFill>
                          <a:latin typeface="Lucida Console" panose="020B0609040504020204" pitchFamily="49" charset="0"/>
                          <a:ea typeface="+mn-ea"/>
                          <a:cs typeface="+mn-cs"/>
                        </a:rPr>
                        <a:t>"Directory“ </a:t>
                      </a:r>
                      <a:r>
                        <a:rPr lang="en-US" sz="700" kern="1200" dirty="0" smtClean="0">
                          <a:solidFill>
                            <a:srgbClr val="006400"/>
                          </a:solidFill>
                          <a:latin typeface="Lucida Console" panose="020B0609040504020204" pitchFamily="49" charset="0"/>
                          <a:ea typeface="+mn-ea"/>
                          <a:cs typeface="+mn-cs"/>
                        </a:rPr>
                        <a:t># Default is “File”</a:t>
                      </a:r>
                    </a:p>
                    <a:p>
                      <a:r>
                        <a:rPr lang="en-US" sz="700" kern="1200" dirty="0" smtClean="0">
                          <a:solidFill>
                            <a:srgbClr val="006400"/>
                          </a:solidFill>
                          <a:latin typeface="Lucida Console" panose="020B0609040504020204" pitchFamily="49" charset="0"/>
                          <a:ea typeface="+mn-ea"/>
                          <a:cs typeface="+mn-cs"/>
                        </a:rPr>
                        <a:t>         </a:t>
                      </a:r>
                      <a:r>
                        <a:rPr lang="en-US" sz="700" dirty="0" err="1" smtClean="0">
                          <a:latin typeface="Lucida Console" panose="020B0609040504020204" pitchFamily="49" charset="0"/>
                        </a:rPr>
                        <a:t>Recurse</a:t>
                      </a:r>
                      <a:r>
                        <a:rPr lang="en-US" sz="700" dirty="0" smtClean="0">
                          <a:latin typeface="Lucida Console" panose="020B0609040504020204" pitchFamily="49" charset="0"/>
                        </a:rPr>
                        <a:t> </a:t>
                      </a:r>
                      <a:r>
                        <a:rPr lang="en-US" sz="700" dirty="0" smtClean="0">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FF4500"/>
                          </a:solidFill>
                          <a:latin typeface="Lucida Console" panose="020B0609040504020204" pitchFamily="49" charset="0"/>
                        </a:rPr>
                        <a:t>$true</a:t>
                      </a:r>
                      <a:endParaRPr lang="en-US" sz="700" kern="1200" dirty="0" smtClean="0">
                        <a:solidFill>
                          <a:srgbClr val="006400"/>
                        </a:solidFill>
                        <a:latin typeface="Lucida Console" panose="020B0609040504020204" pitchFamily="49"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solidFill>
                            <a:prstClr val="black"/>
                          </a:solidFill>
                          <a:latin typeface="Lucida Console" panose="020B0609040504020204" pitchFamily="49" charset="0"/>
                        </a:rPr>
                        <a:t>         </a:t>
                      </a:r>
                      <a:r>
                        <a:rPr lang="en-US" sz="700" dirty="0" err="1" smtClean="0">
                          <a:solidFill>
                            <a:prstClr val="black"/>
                          </a:solidFill>
                          <a:latin typeface="Lucida Console" panose="020B0609040504020204" pitchFamily="49" charset="0"/>
                        </a:rPr>
                        <a:t>SourcePath</a:t>
                      </a:r>
                      <a:r>
                        <a:rPr lang="en-US" sz="70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FF4500"/>
                          </a:solidFill>
                          <a:latin typeface="Lucida Console" panose="020B0609040504020204" pitchFamily="49" charset="0"/>
                        </a:rPr>
                        <a:t>$WebsiteFilePath</a:t>
                      </a:r>
                    </a:p>
                    <a:p>
                      <a:r>
                        <a:rPr lang="en-US" sz="700" baseline="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DestinationPath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"C:\inetpub\wwwroot"</a:t>
                      </a:r>
                    </a:p>
                    <a:p>
                      <a:r>
                        <a:rPr lang="en-US" sz="700" dirty="0" smtClean="0">
                          <a:solidFill>
                            <a:prstClr val="black"/>
                          </a:solidFill>
                          <a:latin typeface="Lucida Console" panose="020B0609040504020204" pitchFamily="49" charset="0"/>
                        </a:rPr>
                        <a:t>         </a:t>
                      </a:r>
                      <a:r>
                        <a:rPr lang="en-US" sz="700" dirty="0" err="1" smtClean="0">
                          <a:solidFill>
                            <a:prstClr val="black"/>
                          </a:solidFill>
                          <a:latin typeface="Lucida Console" panose="020B0609040504020204" pitchFamily="49" charset="0"/>
                        </a:rPr>
                        <a:t>DependsOn</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a:t>
                      </a:r>
                      <a:r>
                        <a:rPr lang="en-US" sz="700" dirty="0" err="1" smtClean="0">
                          <a:solidFill>
                            <a:srgbClr val="8B0000"/>
                          </a:solidFill>
                          <a:latin typeface="Lucida Console" panose="020B0609040504020204" pitchFamily="49" charset="0"/>
                        </a:rPr>
                        <a:t>WindowsFeature</a:t>
                      </a:r>
                      <a:r>
                        <a:rPr lang="en-US" sz="700" dirty="0" smtClean="0">
                          <a:solidFill>
                            <a:srgbClr val="8B0000"/>
                          </a:solidFill>
                          <a:latin typeface="Lucida Console" panose="020B0609040504020204" pitchFamily="49" charset="0"/>
                        </a:rPr>
                        <a:t>]IIS"  </a:t>
                      </a:r>
                      <a:r>
                        <a:rPr lang="en-US" sz="700" dirty="0" smtClean="0">
                          <a:solidFill>
                            <a:srgbClr val="006400"/>
                          </a:solidFill>
                          <a:latin typeface="Lucida Console" panose="020B0609040504020204" pitchFamily="49" charset="0"/>
                        </a:rPr>
                        <a:t># </a:t>
                      </a:r>
                      <a:r>
                        <a:rPr lang="en-US" sz="700" dirty="0" smtClean="0">
                          <a:solidFill>
                            <a:srgbClr val="006400"/>
                          </a:solidFill>
                          <a:latin typeface="Lucida Console" panose="020B0609040504020204" pitchFamily="49" charset="0"/>
                        </a:rPr>
                        <a:t>Use </a:t>
                      </a:r>
                      <a:r>
                        <a:rPr lang="en-US" sz="700" dirty="0" smtClean="0">
                          <a:solidFill>
                            <a:srgbClr val="006400"/>
                          </a:solidFill>
                          <a:latin typeface="Lucida Console" panose="020B0609040504020204" pitchFamily="49" charset="0"/>
                        </a:rPr>
                        <a:t>for dependencies</a:t>
                      </a:r>
                      <a:r>
                        <a:rPr lang="en-US" sz="700" dirty="0" smtClean="0">
                          <a:solidFill>
                            <a:prstClr val="black"/>
                          </a:solidFill>
                          <a:latin typeface="Lucida Console" panose="020B0609040504020204" pitchFamily="49" charset="0"/>
                        </a:rPr>
                        <a:t>     </a:t>
                      </a:r>
                      <a:endParaRPr lang="en-US" sz="700" dirty="0" smtClean="0">
                        <a:solidFill>
                          <a:srgbClr val="8B0000"/>
                        </a:solidFill>
                        <a:latin typeface="Lucida Console" panose="020B0609040504020204" pitchFamily="49" charset="0"/>
                      </a:endParaRPr>
                    </a:p>
                    <a:p>
                      <a:r>
                        <a:rPr lang="en-US" sz="700" dirty="0" smtClean="0">
                          <a:solidFill>
                            <a:prstClr val="black"/>
                          </a:solidFill>
                          <a:latin typeface="Lucida Console" panose="020B0609040504020204" pitchFamily="49" charset="0"/>
                        </a:rPr>
                        <a:t>      }</a:t>
                      </a:r>
                    </a:p>
                    <a:p>
                      <a:r>
                        <a:rPr lang="en-US" sz="700" dirty="0" smtClean="0">
                          <a:solidFill>
                            <a:prstClr val="black"/>
                          </a:solidFill>
                          <a:latin typeface="Lucida Console"/>
                        </a:rPr>
                        <a:t>   }</a:t>
                      </a:r>
                    </a:p>
                    <a:p>
                      <a:r>
                        <a:rPr lang="en-US" sz="700" dirty="0" smtClean="0">
                          <a:solidFill>
                            <a:prstClr val="black"/>
                          </a:solidFill>
                          <a:latin typeface="Lucida Console"/>
                        </a:rPr>
                        <a:t>}</a:t>
                      </a:r>
                    </a:p>
                    <a:p>
                      <a:endParaRPr lang="en-US" sz="800" dirty="0" smtClean="0"/>
                    </a:p>
                    <a:p>
                      <a:r>
                        <a:rPr lang="en-US" sz="800" dirty="0" smtClean="0"/>
                        <a:t>To create a configuration,</a:t>
                      </a:r>
                      <a:r>
                        <a:rPr lang="en-US" sz="800" baseline="0" dirty="0" smtClean="0"/>
                        <a:t> invoke the Configuration block the same way you would invoke a Windows PowerShell function, passing in any expected parameters you may have defined (two in the example above). For example, in this case:</a:t>
                      </a:r>
                    </a:p>
                    <a:p>
                      <a:r>
                        <a:rPr lang="en-US" sz="700" baseline="0" dirty="0" smtClean="0">
                          <a:solidFill>
                            <a:srgbClr val="0000FF"/>
                          </a:solidFill>
                          <a:latin typeface="Lucida Console" panose="020B0609040504020204" pitchFamily="49" charset="0"/>
                        </a:rPr>
                        <a:t>MyWebConfig </a:t>
                      </a:r>
                      <a:r>
                        <a:rPr lang="en-US" sz="700" baseline="0" dirty="0" smtClean="0">
                          <a:solidFill>
                            <a:srgbClr val="000080"/>
                          </a:solidFill>
                          <a:latin typeface="Lucida Console" panose="020B0609040504020204" pitchFamily="49" charset="0"/>
                        </a:rPr>
                        <a:t>-</a:t>
                      </a:r>
                      <a:r>
                        <a:rPr lang="en-US" sz="700" baseline="0" dirty="0" err="1" smtClean="0">
                          <a:solidFill>
                            <a:srgbClr val="000080"/>
                          </a:solidFill>
                          <a:latin typeface="Lucida Console" panose="020B0609040504020204" pitchFamily="49" charset="0"/>
                        </a:rPr>
                        <a:t>MachineName</a:t>
                      </a:r>
                      <a:r>
                        <a:rPr lang="en-US" sz="700" baseline="0" dirty="0" smtClean="0">
                          <a:solidFill>
                            <a:srgbClr val="000080"/>
                          </a:solidFill>
                          <a:latin typeface="Lucida Console" panose="020B0609040504020204" pitchFamily="49" charset="0"/>
                        </a:rPr>
                        <a:t> </a:t>
                      </a:r>
                      <a:r>
                        <a:rPr lang="en-US" sz="700" baseline="0" dirty="0" smtClean="0">
                          <a:solidFill>
                            <a:srgbClr val="8B0000"/>
                          </a:solidFill>
                          <a:latin typeface="Lucida Console" panose="020B0609040504020204" pitchFamily="49" charset="0"/>
                        </a:rPr>
                        <a:t>"</a:t>
                      </a:r>
                      <a:r>
                        <a:rPr lang="en-US" sz="700" baseline="0" dirty="0" err="1" smtClean="0">
                          <a:solidFill>
                            <a:srgbClr val="8B0000"/>
                          </a:solidFill>
                          <a:latin typeface="Lucida Console" panose="020B0609040504020204" pitchFamily="49" charset="0"/>
                        </a:rPr>
                        <a:t>TestMachine</a:t>
                      </a:r>
                      <a:r>
                        <a:rPr lang="en-US" sz="700" baseline="0" dirty="0" smtClean="0">
                          <a:solidFill>
                            <a:srgbClr val="8B0000"/>
                          </a:solidFill>
                          <a:latin typeface="Lucida Console" panose="020B0609040504020204" pitchFamily="49" charset="0"/>
                        </a:rPr>
                        <a:t>" </a:t>
                      </a:r>
                      <a:r>
                        <a:rPr lang="en-US" sz="700" baseline="0" dirty="0" smtClean="0">
                          <a:solidFill>
                            <a:srgbClr val="000080"/>
                          </a:solidFill>
                          <a:latin typeface="Lucida Console" panose="020B0609040504020204" pitchFamily="49" charset="0"/>
                        </a:rPr>
                        <a:t>–</a:t>
                      </a:r>
                      <a:r>
                        <a:rPr lang="en-US" sz="700" baseline="0" dirty="0" err="1" smtClean="0">
                          <a:solidFill>
                            <a:srgbClr val="000080"/>
                          </a:solidFill>
                          <a:latin typeface="Lucida Console" panose="020B0609040504020204" pitchFamily="49" charset="0"/>
                        </a:rPr>
                        <a:t>WebsiteFilePath</a:t>
                      </a:r>
                      <a:r>
                        <a:rPr lang="en-US" sz="700" baseline="0" dirty="0" smtClean="0">
                          <a:solidFill>
                            <a:srgbClr val="000080"/>
                          </a:solidFill>
                          <a:latin typeface="Lucida Console" panose="020B0609040504020204" pitchFamily="49" charset="0"/>
                        </a:rPr>
                        <a:t> </a:t>
                      </a:r>
                      <a:r>
                        <a:rPr lang="en-US" sz="700" baseline="0" dirty="0" smtClean="0">
                          <a:solidFill>
                            <a:srgbClr val="8B0000"/>
                          </a:solidFill>
                          <a:latin typeface="Lucida Console" panose="020B0609040504020204" pitchFamily="49" charset="0"/>
                        </a:rPr>
                        <a:t>"\\filesrv\WebFiles"</a:t>
                      </a:r>
                      <a:r>
                        <a:rPr lang="en-US" sz="700" baseline="0" dirty="0" smtClean="0">
                          <a:solidFill>
                            <a:schemeClr val="tx1"/>
                          </a:solidFill>
                          <a:latin typeface="Lucida Console" panose="020B0609040504020204" pitchFamily="49" charset="0"/>
                        </a:rPr>
                        <a:t> </a:t>
                      </a:r>
                      <a:r>
                        <a:rPr lang="en-US" sz="700" dirty="0" smtClean="0">
                          <a:latin typeface="Lucida Console" panose="020B0609040504020204" pitchFamily="49" charset="0"/>
                        </a:rPr>
                        <a:t>`</a:t>
                      </a:r>
                    </a:p>
                    <a:p>
                      <a:r>
                        <a:rPr lang="en-US" sz="700" dirty="0" smtClean="0">
                          <a:latin typeface="Lucida Console" panose="020B0609040504020204" pitchFamily="49" charset="0"/>
                        </a:rPr>
                        <a:t>         </a:t>
                      </a:r>
                      <a:r>
                        <a:rPr lang="en-US" sz="700" dirty="0" smtClean="0">
                          <a:solidFill>
                            <a:srgbClr val="000080"/>
                          </a:solidFill>
                          <a:latin typeface="Lucida Console" panose="020B0609040504020204" pitchFamily="49" charset="0"/>
                        </a:rPr>
                        <a:t>-</a:t>
                      </a:r>
                      <a:r>
                        <a:rPr lang="en-US" sz="700" dirty="0" err="1" smtClean="0">
                          <a:solidFill>
                            <a:srgbClr val="000080"/>
                          </a:solidFill>
                          <a:latin typeface="Lucida Console" panose="020B0609040504020204" pitchFamily="49" charset="0"/>
                        </a:rPr>
                        <a:t>OutputPath</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"C:\Windows\system32\temp" </a:t>
                      </a:r>
                      <a:r>
                        <a:rPr lang="en-US" sz="700" dirty="0" smtClean="0">
                          <a:solidFill>
                            <a:srgbClr val="006400"/>
                          </a:solidFill>
                          <a:latin typeface="Lucida Console" panose="020B0609040504020204" pitchFamily="49" charset="0"/>
                        </a:rPr>
                        <a:t># </a:t>
                      </a:r>
                      <a:r>
                        <a:rPr lang="en-US" sz="700" dirty="0" err="1" smtClean="0">
                          <a:solidFill>
                            <a:srgbClr val="006400"/>
                          </a:solidFill>
                          <a:latin typeface="Lucida Console" panose="020B0609040504020204" pitchFamily="49" charset="0"/>
                        </a:rPr>
                        <a:t>OutputPath</a:t>
                      </a:r>
                      <a:r>
                        <a:rPr lang="en-US" sz="700" baseline="0" dirty="0" smtClean="0">
                          <a:solidFill>
                            <a:srgbClr val="006400"/>
                          </a:solidFill>
                          <a:latin typeface="Lucida Console" panose="020B0609040504020204" pitchFamily="49" charset="0"/>
                        </a:rPr>
                        <a:t> is optional</a:t>
                      </a:r>
                      <a:endParaRPr lang="en-US" sz="700" dirty="0" smtClean="0">
                        <a:solidFill>
                          <a:srgbClr val="8B0000"/>
                        </a:solidFill>
                        <a:latin typeface="Lucida Console" panose="020B0609040504020204" pitchFamily="49" charset="0"/>
                      </a:endParaRPr>
                    </a:p>
                    <a:p>
                      <a:endParaRPr lang="en-US" sz="800" baseline="0" dirty="0" smtClean="0"/>
                    </a:p>
                    <a:p>
                      <a:r>
                        <a:rPr lang="en-US" sz="800" baseline="0" dirty="0" smtClean="0"/>
                        <a:t>This creates a MOF file known as the </a:t>
                      </a:r>
                      <a:r>
                        <a:rPr lang="en-US" sz="800" b="1" baseline="0" dirty="0" smtClean="0"/>
                        <a:t>configuration instance document </a:t>
                      </a:r>
                      <a:r>
                        <a:rPr lang="en-US" sz="800" kern="1200" baseline="0" dirty="0" smtClean="0">
                          <a:solidFill>
                            <a:schemeClr val="tx1"/>
                          </a:solidFill>
                          <a:latin typeface="+mn-lt"/>
                          <a:ea typeface="+mn-ea"/>
                          <a:cs typeface="+mn-cs"/>
                        </a:rPr>
                        <a:t>at the path you specify. </a:t>
                      </a:r>
                      <a:r>
                        <a:rPr lang="en-US" sz="800" baseline="0" dirty="0" smtClean="0"/>
                        <a:t>You can run it using the Start-DscConfiguration cmdlet (more on that cmdlet on the flipside of this sheet).</a:t>
                      </a:r>
                      <a:endParaRPr lang="en-US" sz="800" dirty="0" smtClean="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683">
                <a:tc>
                  <a:txBody>
                    <a:bodyPr/>
                    <a:lstStyle/>
                    <a:p>
                      <a:r>
                        <a:rPr lang="en-US" sz="1000" b="1" dirty="0" smtClean="0"/>
                        <a:t>Archive Resource Example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883920">
                <a:tc>
                  <a:txBody>
                    <a:bodyPr/>
                    <a:lstStyle/>
                    <a:p>
                      <a:r>
                        <a:rPr lang="en-US" sz="800" baseline="0" dirty="0" smtClean="0">
                          <a:latin typeface="+mn-lt"/>
                        </a:rPr>
                        <a:t>The Archive resource gives you a mechanism to unpack archive (.zip) files at a specific path.</a:t>
                      </a:r>
                      <a:endParaRPr lang="en-US" sz="800" dirty="0" smtClean="0">
                        <a:latin typeface="+mn-lt"/>
                      </a:endParaRPr>
                    </a:p>
                    <a:p>
                      <a:endParaRPr lang="en-US" sz="800" dirty="0" smtClean="0">
                        <a:latin typeface="+mn-lt"/>
                      </a:endParaRPr>
                    </a:p>
                    <a:p>
                      <a:r>
                        <a:rPr lang="en-US" sz="700" dirty="0" smtClean="0">
                          <a:latin typeface="Lucida Console" pitchFamily="49" charset="0"/>
                        </a:rPr>
                        <a:t>Archive </a:t>
                      </a:r>
                      <a:r>
                        <a:rPr lang="en-US" sz="700" dirty="0" err="1" smtClean="0">
                          <a:solidFill>
                            <a:srgbClr val="8A2BE2"/>
                          </a:solidFill>
                          <a:latin typeface="Lucida Console" pitchFamily="49" charset="0"/>
                        </a:rPr>
                        <a:t>ArchiveExample</a:t>
                      </a:r>
                      <a:r>
                        <a:rPr lang="en-US" sz="700" dirty="0" smtClean="0">
                          <a:solidFill>
                            <a:srgbClr val="8A2BE2"/>
                          </a:solidFill>
                          <a:latin typeface="Lucida Console" pitchFamily="49" charset="0"/>
                        </a:rPr>
                        <a:t> </a:t>
                      </a:r>
                      <a:r>
                        <a:rPr lang="en-US" sz="700" dirty="0" smtClean="0">
                          <a:solidFill>
                            <a:prstClr val="black"/>
                          </a:solidFill>
                          <a:latin typeface="Lucida Console" pitchFamily="49" charset="0"/>
                        </a:rPr>
                        <a:t>{</a:t>
                      </a:r>
                    </a:p>
                    <a:p>
                      <a:r>
                        <a:rPr lang="en-US" sz="700" dirty="0" smtClean="0">
                          <a:solidFill>
                            <a:prstClr val="black"/>
                          </a:solidFill>
                          <a:latin typeface="Lucida Console" pitchFamily="49" charset="0"/>
                        </a:rPr>
                        <a:t>    Ensure </a:t>
                      </a:r>
                      <a:r>
                        <a:rPr lang="en-US" sz="700" dirty="0" smtClean="0">
                          <a:solidFill>
                            <a:prstClr val="black"/>
                          </a:solidFill>
                          <a:latin typeface="Lucida Console" pitchFamily="49" charset="0"/>
                        </a:rPr>
                        <a:t>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"Present</a:t>
                      </a:r>
                      <a:r>
                        <a:rPr lang="en-US" sz="700" dirty="0" smtClean="0">
                          <a:solidFill>
                            <a:srgbClr val="8B0000"/>
                          </a:solidFill>
                          <a:latin typeface="Lucida Console"/>
                        </a:rPr>
                        <a:t>"  </a:t>
                      </a:r>
                      <a:r>
                        <a:rPr lang="en-US" sz="700" dirty="0" smtClean="0">
                          <a:solidFill>
                            <a:srgbClr val="006400"/>
                          </a:solidFill>
                          <a:latin typeface="Lucida Console"/>
                        </a:rPr>
                        <a:t># You can also set Ensure to "Absent"</a:t>
                      </a:r>
                      <a:endParaRPr lang="en-US" sz="700" dirty="0" smtClean="0">
                        <a:solidFill>
                          <a:prstClr val="black"/>
                        </a:solidFill>
                        <a:latin typeface="Lucida Console" pitchFamily="49" charset="0"/>
                      </a:endParaRPr>
                    </a:p>
                    <a:p>
                      <a:r>
                        <a:rPr lang="en-US" sz="700" dirty="0" smtClean="0">
                          <a:solidFill>
                            <a:prstClr val="black"/>
                          </a:solidFill>
                          <a:latin typeface="Lucida Console" pitchFamily="49" charset="0"/>
                        </a:rPr>
                        <a:t>    </a:t>
                      </a:r>
                      <a:r>
                        <a:rPr lang="fr-FR" sz="700" dirty="0" err="1" smtClean="0">
                          <a:solidFill>
                            <a:prstClr val="black"/>
                          </a:solidFill>
                          <a:latin typeface="Lucida Console" pitchFamily="49" charset="0"/>
                        </a:rPr>
                        <a:t>Path</a:t>
                      </a:r>
                      <a:r>
                        <a:rPr lang="fr-FR" sz="700" dirty="0" smtClean="0">
                          <a:solidFill>
                            <a:prstClr val="black"/>
                          </a:solidFill>
                          <a:latin typeface="Lucida Console" pitchFamily="49" charset="0"/>
                        </a:rPr>
                        <a:t> </a:t>
                      </a:r>
                      <a:r>
                        <a:rPr lang="fr-FR" sz="700" dirty="0" smtClean="0">
                          <a:solidFill>
                            <a:prstClr val="black"/>
                          </a:solidFill>
                          <a:latin typeface="Lucida Console" pitchFamily="49" charset="0"/>
                        </a:rPr>
                        <a:t>        = </a:t>
                      </a:r>
                      <a:r>
                        <a:rPr lang="fr-FR" sz="700" kern="1200" dirty="0" smtClean="0">
                          <a:solidFill>
                            <a:srgbClr val="8B0000"/>
                          </a:solidFill>
                          <a:latin typeface="Lucida Console" pitchFamily="49" charset="0"/>
                          <a:ea typeface="+mn-ea"/>
                          <a:cs typeface="+mn-cs"/>
                        </a:rPr>
                        <a:t>"C:\Users\Public\Documents\Test.zip"</a:t>
                      </a:r>
                    </a:p>
                    <a:p>
                      <a:pPr marL="0" algn="l" defTabSz="914400" rtl="0" eaLnBrk="1" latinLnBrk="0" hangingPunct="1"/>
                      <a:r>
                        <a:rPr lang="fr-FR" sz="700" dirty="0" smtClean="0">
                          <a:solidFill>
                            <a:prstClr val="black"/>
                          </a:solidFill>
                          <a:latin typeface="Lucida Console" pitchFamily="49" charset="0"/>
                        </a:rPr>
                        <a:t>    Destination </a:t>
                      </a:r>
                      <a:r>
                        <a:rPr lang="fr-FR" sz="700" dirty="0" smtClean="0">
                          <a:solidFill>
                            <a:prstClr val="black"/>
                          </a:solidFill>
                          <a:latin typeface="Lucida Console" pitchFamily="49" charset="0"/>
                        </a:rPr>
                        <a:t> = </a:t>
                      </a:r>
                      <a:r>
                        <a:rPr lang="fr-FR" sz="700" kern="1200" dirty="0" smtClean="0">
                          <a:solidFill>
                            <a:srgbClr val="8B0000"/>
                          </a:solidFill>
                          <a:latin typeface="Lucida Console" pitchFamily="49" charset="0"/>
                          <a:ea typeface="+mn-ea"/>
                          <a:cs typeface="+mn-cs"/>
                        </a:rPr>
                        <a:t>"C:\Users\Public\Documents\ExtractionPath"</a:t>
                      </a:r>
                      <a:endParaRPr lang="en-US" sz="700" kern="1200" dirty="0" smtClean="0">
                        <a:solidFill>
                          <a:srgbClr val="8B0000"/>
                        </a:solidFill>
                        <a:latin typeface="Lucida Console" pitchFamily="49" charset="0"/>
                        <a:ea typeface="+mn-ea"/>
                        <a:cs typeface="+mn-cs"/>
                      </a:endParaRPr>
                    </a:p>
                    <a:p>
                      <a:r>
                        <a:rPr lang="en-US" sz="700" dirty="0" smtClean="0">
                          <a:solidFill>
                            <a:prstClr val="black"/>
                          </a:solidFill>
                          <a:latin typeface="Lucida Console" pitchFamily="49" charset="0"/>
                        </a:rPr>
                        <a:t>}</a:t>
                      </a:r>
                      <a:endParaRPr lang="en-US" sz="700" dirty="0" smtClean="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32358087"/>
              </p:ext>
            </p:extLst>
          </p:nvPr>
        </p:nvGraphicFramePr>
        <p:xfrm>
          <a:off x="4648200" y="76201"/>
          <a:ext cx="4343400" cy="6705599"/>
        </p:xfrm>
        <a:graphic>
          <a:graphicData uri="http://schemas.openxmlformats.org/drawingml/2006/table">
            <a:tbl>
              <a:tblPr/>
              <a:tblGrid>
                <a:gridCol w="4343400"/>
              </a:tblGrid>
              <a:tr h="246998">
                <a:tc>
                  <a:txBody>
                    <a:bodyPr/>
                    <a:lstStyle/>
                    <a:p>
                      <a:r>
                        <a:rPr lang="en-US" sz="1000" b="1" dirty="0" smtClean="0"/>
                        <a:t>Script </a:t>
                      </a:r>
                      <a:r>
                        <a:rPr lang="en-US" sz="1000" b="1" baseline="0" dirty="0" smtClean="0"/>
                        <a:t>Resource Example</a:t>
                      </a:r>
                      <a:endParaRPr lang="en-US" sz="1000" b="1" dirty="0" smtClean="0"/>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157805">
                <a:tc>
                  <a:txBody>
                    <a:bodyPr/>
                    <a:lstStyle/>
                    <a:p>
                      <a:r>
                        <a:rPr lang="en-US" sz="800" baseline="0" dirty="0" smtClean="0"/>
                        <a:t>The </a:t>
                      </a:r>
                      <a:r>
                        <a:rPr lang="en-US" sz="800" baseline="0" dirty="0" smtClean="0"/>
                        <a:t>Script </a:t>
                      </a:r>
                      <a:r>
                        <a:rPr lang="en-US" sz="800" baseline="0" dirty="0" smtClean="0"/>
                        <a:t>resource gives you a mechanism to run Windows PowerShell script blocks on target nodes. The TestScript block runs first. If it returns False, the SetScript block will run. The </a:t>
                      </a:r>
                      <a:r>
                        <a:rPr lang="en-US" sz="800" baseline="0" dirty="0" err="1" smtClean="0"/>
                        <a:t>GetScript</a:t>
                      </a:r>
                      <a:r>
                        <a:rPr lang="en-US" sz="800" baseline="0" dirty="0" smtClean="0"/>
                        <a:t> block will run when you invoke the Get-DscConfiguration cmdlet (more on that cmdlet on the flipside of this sheet).  </a:t>
                      </a:r>
                      <a:r>
                        <a:rPr lang="en-US" sz="800" baseline="0" dirty="0" err="1" smtClean="0"/>
                        <a:t>GetScript</a:t>
                      </a:r>
                      <a:r>
                        <a:rPr lang="en-US" sz="800" baseline="0" dirty="0" smtClean="0"/>
                        <a:t> must return a hash table.</a:t>
                      </a:r>
                    </a:p>
                    <a:p>
                      <a:r>
                        <a:rPr lang="en-US" sz="800" dirty="0" smtClean="0"/>
                        <a:t>  </a:t>
                      </a:r>
                      <a:endParaRPr lang="en-US" sz="800" dirty="0" smtClean="0">
                        <a:latin typeface="Lucida Console"/>
                      </a:endParaRPr>
                    </a:p>
                    <a:p>
                      <a:r>
                        <a:rPr lang="en-US" sz="700" dirty="0" smtClean="0">
                          <a:latin typeface="Lucida Console" panose="020B0609040504020204" pitchFamily="49" charset="0"/>
                        </a:rPr>
                        <a:t>Script </a:t>
                      </a:r>
                      <a:r>
                        <a:rPr lang="en-US" sz="700" dirty="0" smtClean="0">
                          <a:solidFill>
                            <a:srgbClr val="8A2BE2"/>
                          </a:solidFill>
                          <a:latin typeface="Lucida Console" panose="020B0609040504020204" pitchFamily="49" charset="0"/>
                        </a:rPr>
                        <a:t>ScriptExample</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a:t>
                      </a:r>
                    </a:p>
                    <a:p>
                      <a:r>
                        <a:rPr lang="en-US" sz="700" dirty="0" smtClean="0">
                          <a:solidFill>
                            <a:prstClr val="black"/>
                          </a:solidFill>
                          <a:latin typeface="Lucida Console" panose="020B0609040504020204" pitchFamily="49" charset="0"/>
                        </a:rPr>
                        <a:t>    SetScript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 </a:t>
                      </a:r>
                    </a:p>
                    <a:p>
                      <a:r>
                        <a:rPr lang="en-US" sz="700" dirty="0" smtClean="0">
                          <a:solidFill>
                            <a:prstClr val="black"/>
                          </a:solidFill>
                          <a:latin typeface="Lucida Console" panose="020B0609040504020204" pitchFamily="49" charset="0"/>
                        </a:rPr>
                        <a:t>        </a:t>
                      </a:r>
                      <a:r>
                        <a:rPr lang="en-US" sz="700" dirty="0" smtClean="0">
                          <a:solidFill>
                            <a:srgbClr val="FF4500"/>
                          </a:solidFill>
                          <a:latin typeface="Lucida Console" panose="020B0609040504020204" pitchFamily="49" charset="0"/>
                        </a:rPr>
                        <a:t>$sw</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0000FF"/>
                          </a:solidFill>
                          <a:latin typeface="Lucida Console" panose="020B0609040504020204" pitchFamily="49" charset="0"/>
                        </a:rPr>
                        <a:t>New-Object</a:t>
                      </a:r>
                      <a:r>
                        <a:rPr lang="en-US" sz="700" dirty="0" smtClean="0">
                          <a:solidFill>
                            <a:prstClr val="black"/>
                          </a:solidFill>
                          <a:latin typeface="Lucida Console" panose="020B0609040504020204" pitchFamily="49" charset="0"/>
                        </a:rPr>
                        <a:t> </a:t>
                      </a:r>
                      <a:r>
                        <a:rPr lang="en-US" sz="700" dirty="0" smtClean="0">
                          <a:solidFill>
                            <a:srgbClr val="8A2BE2"/>
                          </a:solidFill>
                          <a:latin typeface="Lucida Console" panose="020B0609040504020204" pitchFamily="49" charset="0"/>
                        </a:rPr>
                        <a:t>System.IO.StreamWriter</a:t>
                      </a:r>
                      <a:r>
                        <a:rPr lang="en-US" sz="700" dirty="0" smtClean="0">
                          <a:solidFill>
                            <a:prstClr val="black"/>
                          </a:solidFill>
                          <a:latin typeface="Lucida Console" panose="020B0609040504020204" pitchFamily="49" charset="0"/>
                        </a:rPr>
                        <a:t>(</a:t>
                      </a:r>
                      <a:r>
                        <a:rPr lang="en-US" sz="700" dirty="0" smtClean="0">
                          <a:solidFill>
                            <a:srgbClr val="8B0000"/>
                          </a:solidFill>
                          <a:latin typeface="Lucida Console" panose="020B0609040504020204" pitchFamily="49" charset="0"/>
                        </a:rPr>
                        <a:t>"C:\TempFolder\TestFile.txt"</a:t>
                      </a:r>
                      <a:r>
                        <a:rPr lang="en-US" sz="700" dirty="0" smtClean="0">
                          <a:solidFill>
                            <a:prstClr val="black"/>
                          </a:solidFill>
                          <a:latin typeface="Lucida Console" panose="020B060904050402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solidFill>
                            <a:prstClr val="black"/>
                          </a:solidFill>
                          <a:latin typeface="Lucida Console" panose="020B0609040504020204" pitchFamily="49" charset="0"/>
                        </a:rPr>
                        <a:t>        </a:t>
                      </a:r>
                      <a:r>
                        <a:rPr lang="en-US" sz="700" dirty="0" smtClean="0">
                          <a:solidFill>
                            <a:srgbClr val="FF4500"/>
                          </a:solidFill>
                          <a:latin typeface="Lucida Console" panose="020B0609040504020204" pitchFamily="49" charset="0"/>
                        </a:rPr>
                        <a:t>$sw</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WriteLine(</a:t>
                      </a:r>
                      <a:r>
                        <a:rPr lang="en-US" sz="700" dirty="0" smtClean="0">
                          <a:solidFill>
                            <a:srgbClr val="8B0000"/>
                          </a:solidFill>
                          <a:latin typeface="Lucida Console" panose="020B0609040504020204" pitchFamily="49" charset="0"/>
                        </a:rPr>
                        <a:t>"Some sample string"</a:t>
                      </a:r>
                      <a:r>
                        <a:rPr lang="en-US" sz="700" dirty="0" smtClean="0">
                          <a:solidFill>
                            <a:prstClr val="black"/>
                          </a:solidFill>
                          <a:latin typeface="Lucida Console" panose="020B0609040504020204" pitchFamily="49" charset="0"/>
                        </a:rPr>
                        <a:t>)</a:t>
                      </a:r>
                    </a:p>
                    <a:p>
                      <a:r>
                        <a:rPr lang="en-US" sz="700" dirty="0" smtClean="0">
                          <a:solidFill>
                            <a:srgbClr val="FF4500"/>
                          </a:solidFill>
                          <a:latin typeface="Lucida Console" panose="020B0609040504020204" pitchFamily="49" charset="0"/>
                        </a:rPr>
                        <a:t>        $sw</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Close()</a:t>
                      </a:r>
                    </a:p>
                    <a:p>
                      <a:r>
                        <a:rPr lang="en-US" sz="700" baseline="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a:t>
                      </a:r>
                    </a:p>
                    <a:p>
                      <a:r>
                        <a:rPr lang="en-US" sz="700" baseline="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TestScript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baseline="0" dirty="0" smtClean="0">
                          <a:solidFill>
                            <a:srgbClr val="0000FF"/>
                          </a:solidFill>
                          <a:latin typeface="Lucida Console" panose="020B0609040504020204" pitchFamily="49" charset="0"/>
                        </a:rPr>
                        <a:t> </a:t>
                      </a:r>
                      <a:r>
                        <a:rPr lang="en-US" sz="700" dirty="0" smtClean="0">
                          <a:solidFill>
                            <a:srgbClr val="0000FF"/>
                          </a:solidFill>
                          <a:latin typeface="Lucida Console" panose="020B0609040504020204" pitchFamily="49" charset="0"/>
                        </a:rPr>
                        <a:t>Test-Path</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"C:\TempFolder\TestFile.txt"</a:t>
                      </a:r>
                      <a:r>
                        <a:rPr lang="en-US" sz="700" dirty="0" smtClean="0">
                          <a:solidFill>
                            <a:prstClr val="black"/>
                          </a:solidFill>
                          <a:latin typeface="Lucida Console" panose="020B0609040504020204" pitchFamily="49" charset="0"/>
                        </a:rPr>
                        <a:t> }</a:t>
                      </a:r>
                    </a:p>
                    <a:p>
                      <a:r>
                        <a:rPr lang="en-US" sz="700" dirty="0" smtClean="0">
                          <a:latin typeface="Lucida Console" panose="020B0609040504020204" pitchFamily="49" charset="0"/>
                        </a:rPr>
                        <a:t>    </a:t>
                      </a:r>
                      <a:r>
                        <a:rPr lang="en-US" sz="700" dirty="0" err="1" smtClean="0">
                          <a:latin typeface="Lucida Console" panose="020B0609040504020204" pitchFamily="49" charset="0"/>
                        </a:rPr>
                        <a:t>GetScript</a:t>
                      </a:r>
                      <a:r>
                        <a:rPr lang="en-US" sz="700" dirty="0" smtClean="0">
                          <a:latin typeface="Lucida Console" panose="020B0609040504020204" pitchFamily="49" charset="0"/>
                        </a:rPr>
                        <a:t> </a:t>
                      </a:r>
                      <a:r>
                        <a:rPr lang="en-US" sz="700" dirty="0" smtClean="0">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 </a:t>
                      </a:r>
                      <a:r>
                        <a:rPr lang="en-US" sz="700" dirty="0" smtClean="0">
                          <a:solidFill>
                            <a:srgbClr val="006400"/>
                          </a:solidFill>
                          <a:latin typeface="Lucida Console" panose="020B0609040504020204" pitchFamily="49" charset="0"/>
                        </a:rPr>
                        <a:t>&lt;# This must return a hash table #&gt;</a:t>
                      </a:r>
                      <a:r>
                        <a:rPr lang="en-US" sz="700" dirty="0" smtClean="0">
                          <a:solidFill>
                            <a:prstClr val="black"/>
                          </a:solidFill>
                          <a:latin typeface="Lucida Console" panose="020B0609040504020204" pitchFamily="49" charset="0"/>
                        </a:rPr>
                        <a:t> }          </a:t>
                      </a:r>
                    </a:p>
                    <a:p>
                      <a:r>
                        <a:rPr lang="en-US" sz="700" dirty="0" smtClean="0">
                          <a:solidFill>
                            <a:prstClr val="black"/>
                          </a:solidFill>
                          <a:latin typeface="Lucida Console" panose="020B0609040504020204" pitchFamily="49" charset="0"/>
                        </a:rPr>
                        <a:t>}</a:t>
                      </a:r>
                    </a:p>
                    <a:p>
                      <a:endParaRPr lang="en-US" sz="700" dirty="0" smtClean="0">
                        <a:latin typeface="Lucida Console" pitchFamily="49"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mn-lt"/>
                          <a:ea typeface="+mn-ea"/>
                          <a:cs typeface="+mn-cs"/>
                        </a:rPr>
                        <a:t>Registry Resource Example</a:t>
                      </a:r>
                    </a:p>
                  </a:txBody>
                  <a:tcPr anchor="ct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3988">
                <a:tc>
                  <a:txBody>
                    <a:bodyPr/>
                    <a:lstStyle/>
                    <a:p>
                      <a:r>
                        <a:rPr lang="en-US" sz="800" dirty="0" smtClean="0">
                          <a:effectLst/>
                          <a:latin typeface="+mn-lt"/>
                          <a:ea typeface="Times New Roman"/>
                        </a:rPr>
                        <a:t>The</a:t>
                      </a:r>
                      <a:r>
                        <a:rPr lang="en-US" sz="800" baseline="0" dirty="0" smtClean="0">
                          <a:effectLst/>
                          <a:latin typeface="+mn-lt"/>
                          <a:ea typeface="Times New Roman"/>
                        </a:rPr>
                        <a:t> Registry resource gives you a mechanism to manage registry keys and values.</a:t>
                      </a:r>
                      <a:endParaRPr lang="en-US" sz="800" dirty="0" smtClean="0">
                        <a:latin typeface="+mn-lt"/>
                      </a:endParaRPr>
                    </a:p>
                    <a:p>
                      <a:endParaRPr lang="en-US" sz="800" dirty="0" smtClean="0">
                        <a:latin typeface="+mn-lt"/>
                      </a:endParaRPr>
                    </a:p>
                    <a:p>
                      <a:r>
                        <a:rPr lang="en-US" sz="700" dirty="0" smtClean="0">
                          <a:latin typeface="Lucida Console"/>
                        </a:rPr>
                        <a:t>Registry </a:t>
                      </a:r>
                      <a:r>
                        <a:rPr lang="en-US" sz="700" dirty="0" smtClean="0">
                          <a:solidFill>
                            <a:srgbClr val="8A2BE2"/>
                          </a:solidFill>
                          <a:latin typeface="Lucida Console"/>
                        </a:rPr>
                        <a:t>RegistryExample</a:t>
                      </a:r>
                      <a:endParaRPr lang="en-US" sz="700" dirty="0" smtClean="0">
                        <a:solidFill>
                          <a:prstClr val="black"/>
                        </a:solidFill>
                        <a:latin typeface="Lucida Console"/>
                      </a:endParaRPr>
                    </a:p>
                    <a:p>
                      <a:r>
                        <a:rPr lang="en-US" sz="700" dirty="0" smtClean="0">
                          <a:solidFill>
                            <a:prstClr val="black"/>
                          </a:solidFill>
                          <a:latin typeface="Lucida Console"/>
                        </a:rPr>
                        <a:t>{</a:t>
                      </a:r>
                    </a:p>
                    <a:p>
                      <a:r>
                        <a:rPr lang="en-US" sz="700" dirty="0" smtClean="0">
                          <a:solidFill>
                            <a:prstClr val="black"/>
                          </a:solidFill>
                          <a:latin typeface="Lucida Console"/>
                        </a:rPr>
                        <a:t>    Ensure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"Present"  </a:t>
                      </a:r>
                      <a:r>
                        <a:rPr lang="en-US" sz="700" dirty="0" smtClean="0">
                          <a:solidFill>
                            <a:srgbClr val="006400"/>
                          </a:solidFill>
                          <a:latin typeface="Lucida Console"/>
                        </a:rPr>
                        <a:t># You can also set Ensure to "Absent"</a:t>
                      </a:r>
                      <a:endParaRPr lang="en-US" sz="700" dirty="0" smtClean="0">
                        <a:solidFill>
                          <a:prstClr val="black"/>
                        </a:solidFill>
                        <a:latin typeface="Lucida Console"/>
                      </a:endParaRPr>
                    </a:p>
                    <a:p>
                      <a:r>
                        <a:rPr lang="en-US" sz="700" dirty="0" smtClean="0">
                          <a:solidFill>
                            <a:prstClr val="black"/>
                          </a:solidFill>
                          <a:latin typeface="Lucida Console"/>
                        </a:rPr>
                        <a:t>    Key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"HKEY_LOCAL_MACHINE\SOFTWARE\ExampleKey"</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err="1" smtClean="0">
                          <a:solidFill>
                            <a:prstClr val="black"/>
                          </a:solidFill>
                          <a:latin typeface="Lucida Console"/>
                        </a:rPr>
                        <a:t>ValueName</a:t>
                      </a:r>
                      <a:r>
                        <a:rPr lang="en-US" sz="700" dirty="0" smtClean="0">
                          <a:solidFill>
                            <a:prstClr val="black"/>
                          </a:solidFill>
                          <a:latin typeface="Lucida Console"/>
                        </a:rPr>
                        <a:t>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srgbClr val="8B0000"/>
                          </a:solidFill>
                          <a:latin typeface="Lucida Console"/>
                        </a:rPr>
                        <a:t>"</a:t>
                      </a:r>
                      <a:r>
                        <a:rPr lang="en-US" sz="700" dirty="0" err="1" smtClean="0">
                          <a:solidFill>
                            <a:srgbClr val="8B0000"/>
                          </a:solidFill>
                          <a:latin typeface="Lucida Console"/>
                        </a:rPr>
                        <a:t>TestValue</a:t>
                      </a:r>
                      <a:r>
                        <a:rPr lang="en-US" sz="700" dirty="0" smtClean="0">
                          <a:solidFill>
                            <a:srgbClr val="8B0000"/>
                          </a:solidFill>
                          <a:latin typeface="Lucida Console"/>
                        </a:rPr>
                        <a:t>"</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err="1" smtClean="0">
                          <a:solidFill>
                            <a:prstClr val="black"/>
                          </a:solidFill>
                          <a:latin typeface="Lucida Console"/>
                        </a:rPr>
                        <a:t>ValueData</a:t>
                      </a:r>
                      <a:r>
                        <a:rPr lang="en-US" sz="700" dirty="0" smtClean="0">
                          <a:solidFill>
                            <a:prstClr val="black"/>
                          </a:solidFill>
                          <a:latin typeface="Lucida Console"/>
                        </a:rPr>
                        <a:t>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srgbClr val="8B0000"/>
                          </a:solidFill>
                          <a:latin typeface="Lucida Console"/>
                        </a:rPr>
                        <a:t>"</a:t>
                      </a:r>
                      <a:r>
                        <a:rPr lang="en-US" sz="700" dirty="0" err="1" smtClean="0">
                          <a:solidFill>
                            <a:srgbClr val="8B0000"/>
                          </a:solidFill>
                          <a:latin typeface="Lucida Console"/>
                        </a:rPr>
                        <a:t>TestData</a:t>
                      </a:r>
                      <a:r>
                        <a:rPr lang="en-US" sz="700" dirty="0" smtClean="0">
                          <a:solidFill>
                            <a:srgbClr val="8B0000"/>
                          </a:solidFill>
                          <a:latin typeface="Lucida Console"/>
                        </a:rPr>
                        <a:t>"</a:t>
                      </a:r>
                      <a:endParaRPr lang="en-US" sz="700" dirty="0" smtClean="0">
                        <a:solidFill>
                          <a:prstClr val="black"/>
                        </a:solidFill>
                        <a:latin typeface="Lucida Console"/>
                      </a:endParaRPr>
                    </a:p>
                    <a:p>
                      <a:r>
                        <a:rPr lang="en-US" sz="700" dirty="0" smtClean="0">
                          <a:solidFill>
                            <a:prstClr val="black"/>
                          </a:solidFill>
                          <a:latin typeface="Lucida Console"/>
                        </a:rPr>
                        <a:t>}</a:t>
                      </a:r>
                      <a:endParaRPr lang="en-US" sz="700" dirty="0" smtClean="0">
                        <a:solidFill>
                          <a:prstClr val="black"/>
                        </a:solidFill>
                        <a:latin typeface="Lucida Console" pitchFamily="49" charset="0"/>
                      </a:endParaRPr>
                    </a:p>
                    <a:p>
                      <a:endParaRPr lang="en-US" sz="700" dirty="0" smtClean="0">
                        <a:latin typeface="Lucida Console" pitchFamily="49"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8748">
                <a:tc>
                  <a:txBody>
                    <a:bodyPr/>
                    <a:lstStyle/>
                    <a:p>
                      <a:r>
                        <a:rPr lang="en-US" sz="1000" b="1" kern="1200" dirty="0" smtClean="0">
                          <a:solidFill>
                            <a:schemeClr val="tx1"/>
                          </a:solidFill>
                          <a:latin typeface="+mn-lt"/>
                          <a:ea typeface="+mn-ea"/>
                          <a:cs typeface="+mn-cs"/>
                        </a:rPr>
                        <a:t>Package Resource Example</a:t>
                      </a:r>
                    </a:p>
                  </a:txBody>
                  <a:tcPr anchor="ct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0153">
                <a:tc>
                  <a:txBody>
                    <a:bodyPr/>
                    <a:lstStyle/>
                    <a:p>
                      <a:r>
                        <a:rPr lang="en-US" sz="800" kern="1200" dirty="0" smtClean="0">
                          <a:solidFill>
                            <a:schemeClr val="tx1"/>
                          </a:solidFill>
                          <a:effectLst/>
                          <a:latin typeface="+mn-lt"/>
                          <a:ea typeface="+mn-ea"/>
                          <a:cs typeface="+mn-cs"/>
                        </a:rPr>
                        <a:t>The Package resource gives you a mechanism to install and manage packages, such as MSI</a:t>
                      </a:r>
                      <a:r>
                        <a:rPr lang="en-US" sz="800" kern="1200" baseline="0" dirty="0" smtClean="0">
                          <a:solidFill>
                            <a:schemeClr val="tx1"/>
                          </a:solidFill>
                          <a:effectLst/>
                          <a:latin typeface="+mn-lt"/>
                          <a:ea typeface="+mn-ea"/>
                          <a:cs typeface="+mn-cs"/>
                        </a:rPr>
                        <a:t> and setup.exe packages,</a:t>
                      </a:r>
                      <a:r>
                        <a:rPr lang="en-US" sz="800" kern="1200" dirty="0" smtClean="0">
                          <a:solidFill>
                            <a:schemeClr val="tx1"/>
                          </a:solidFill>
                          <a:effectLst/>
                          <a:latin typeface="+mn-lt"/>
                          <a:ea typeface="+mn-ea"/>
                          <a:cs typeface="+mn-cs"/>
                        </a:rPr>
                        <a:t> on a target node. </a:t>
                      </a:r>
                      <a:endParaRPr lang="en-US" sz="800" dirty="0" smtClean="0">
                        <a:latin typeface="+mn-lt"/>
                      </a:endParaRPr>
                    </a:p>
                    <a:p>
                      <a:endParaRPr lang="en-US" sz="800" dirty="0" smtClean="0">
                        <a:latin typeface="+mj-lt"/>
                      </a:endParaRPr>
                    </a:p>
                    <a:p>
                      <a:r>
                        <a:rPr lang="en-US" sz="700" dirty="0" smtClean="0">
                          <a:latin typeface="Lucida Console"/>
                        </a:rPr>
                        <a:t>Package </a:t>
                      </a:r>
                      <a:r>
                        <a:rPr lang="en-US" sz="700" dirty="0" smtClean="0">
                          <a:solidFill>
                            <a:srgbClr val="8A2BE2"/>
                          </a:solidFill>
                          <a:latin typeface="Lucida Console"/>
                        </a:rPr>
                        <a:t>PackageExample</a:t>
                      </a:r>
                      <a:endParaRPr lang="en-US" sz="700" dirty="0" smtClean="0">
                        <a:solidFill>
                          <a:prstClr val="black"/>
                        </a:solidFill>
                        <a:latin typeface="Lucida Console"/>
                      </a:endParaRPr>
                    </a:p>
                    <a:p>
                      <a:r>
                        <a:rPr lang="en-US" sz="700" dirty="0" smtClean="0">
                          <a:solidFill>
                            <a:prstClr val="black"/>
                          </a:solidFill>
                          <a:latin typeface="Lucida Console"/>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solidFill>
                            <a:prstClr val="black"/>
                          </a:solidFill>
                          <a:latin typeface="Lucida Console"/>
                        </a:rPr>
                        <a:t>    Ensure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"Present"</a:t>
                      </a:r>
                      <a:r>
                        <a:rPr lang="en-US" sz="700" baseline="0" dirty="0" smtClean="0">
                          <a:solidFill>
                            <a:srgbClr val="8B0000"/>
                          </a:solidFill>
                          <a:latin typeface="Lucida Console"/>
                        </a:rPr>
                        <a:t>  </a:t>
                      </a:r>
                      <a:r>
                        <a:rPr lang="en-US" sz="700" dirty="0" smtClean="0">
                          <a:solidFill>
                            <a:srgbClr val="006400"/>
                          </a:solidFill>
                          <a:latin typeface="Lucida Console"/>
                        </a:rPr>
                        <a:t># You can also set Ensure to "Absent"</a:t>
                      </a:r>
                      <a:endParaRPr lang="en-US" sz="700" dirty="0" smtClean="0">
                        <a:solidFill>
                          <a:prstClr val="black"/>
                        </a:solidFill>
                        <a:latin typeface="Lucida Console"/>
                      </a:endParaRPr>
                    </a:p>
                    <a:p>
                      <a:r>
                        <a:rPr lang="en-US" sz="700" dirty="0" smtClean="0">
                          <a:solidFill>
                            <a:prstClr val="black"/>
                          </a:solidFill>
                          <a:latin typeface="Lucida Console"/>
                        </a:rPr>
                        <a:t>    Path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kern="1200" dirty="0" smtClean="0">
                          <a:solidFill>
                            <a:srgbClr val="8B0000"/>
                          </a:solidFill>
                          <a:latin typeface="Lucida Console"/>
                          <a:ea typeface="+mn-ea"/>
                          <a:cs typeface="+mn-cs"/>
                        </a:rPr>
                        <a:t>"$Env:SystemDrive\TestFolder\TestProject.msi"</a:t>
                      </a:r>
                    </a:p>
                    <a:p>
                      <a:r>
                        <a:rPr lang="en-US" sz="700" dirty="0" smtClean="0">
                          <a:solidFill>
                            <a:prstClr val="black"/>
                          </a:solidFill>
                          <a:latin typeface="Lucida Console"/>
                        </a:rPr>
                        <a:t>    Name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a:t>
                      </a:r>
                      <a:r>
                        <a:rPr lang="en-US" sz="700" kern="1200" dirty="0" smtClean="0">
                          <a:solidFill>
                            <a:srgbClr val="8B0000"/>
                          </a:solidFill>
                          <a:latin typeface="Lucida Console"/>
                          <a:ea typeface="+mn-ea"/>
                          <a:cs typeface="+mn-cs"/>
                        </a:rPr>
                        <a:t>TestPackage</a:t>
                      </a:r>
                      <a:r>
                        <a:rPr lang="en-US" sz="700" dirty="0" smtClean="0">
                          <a:solidFill>
                            <a:srgbClr val="8B0000"/>
                          </a:solidFill>
                          <a:latin typeface="Lucida Console"/>
                        </a:rPr>
                        <a:t>"</a:t>
                      </a:r>
                      <a:endParaRPr lang="en-US" sz="700" kern="1200" dirty="0" smtClean="0">
                        <a:solidFill>
                          <a:srgbClr val="8B0000"/>
                        </a:solidFill>
                        <a:latin typeface="Lucida Console"/>
                        <a:ea typeface="+mn-ea"/>
                        <a:cs typeface="+mn-cs"/>
                      </a:endParaRPr>
                    </a:p>
                    <a:p>
                      <a:r>
                        <a:rPr lang="en-US" sz="700" dirty="0" smtClean="0">
                          <a:solidFill>
                            <a:prstClr val="black"/>
                          </a:solidFill>
                          <a:latin typeface="Lucida Console"/>
                        </a:rPr>
                        <a:t>    </a:t>
                      </a:r>
                      <a:r>
                        <a:rPr lang="en-US" sz="700" dirty="0" err="1" smtClean="0">
                          <a:solidFill>
                            <a:prstClr val="black"/>
                          </a:solidFill>
                          <a:latin typeface="Lucida Console"/>
                        </a:rPr>
                        <a:t>ProductId</a:t>
                      </a:r>
                      <a:r>
                        <a:rPr lang="en-US" sz="700" dirty="0" smtClean="0">
                          <a:solidFill>
                            <a:prstClr val="black"/>
                          </a:solidFill>
                          <a:latin typeface="Lucida Console"/>
                        </a:rPr>
                        <a:t>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kern="1200" dirty="0" smtClean="0">
                          <a:solidFill>
                            <a:srgbClr val="8B0000"/>
                          </a:solidFill>
                          <a:latin typeface="Lucida Console"/>
                          <a:ea typeface="+mn-ea"/>
                          <a:cs typeface="+mn-cs"/>
                        </a:rPr>
                        <a:t>"663A8209-89E0-4C48-898B-53D73CA2C14B"</a:t>
                      </a:r>
                    </a:p>
                    <a:p>
                      <a:r>
                        <a:rPr lang="en-US" sz="700" dirty="0" smtClean="0">
                          <a:solidFill>
                            <a:prstClr val="black"/>
                          </a:solidFill>
                          <a:latin typeface="Lucida Console"/>
                        </a:rPr>
                        <a:t>} </a:t>
                      </a:r>
                    </a:p>
                    <a:p>
                      <a:r>
                        <a:rPr lang="en-US" sz="700" dirty="0" smtClean="0">
                          <a:solidFill>
                            <a:prstClr val="black"/>
                          </a:solidFill>
                          <a:latin typeface="Lucida Console"/>
                        </a:rPr>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246998">
                <a:tc>
                  <a:txBody>
                    <a:bodyPr/>
                    <a:lstStyle/>
                    <a:p>
                      <a:r>
                        <a:rPr lang="en-US" sz="1000" b="1" kern="1200" dirty="0" smtClean="0">
                          <a:solidFill>
                            <a:schemeClr val="tx1"/>
                          </a:solidFill>
                          <a:latin typeface="+mn-lt"/>
                          <a:ea typeface="+mn-ea"/>
                          <a:cs typeface="+mn-cs"/>
                        </a:rPr>
                        <a:t>Environment Resource Example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281977">
                <a:tc>
                  <a:txBody>
                    <a:bodyPr/>
                    <a:lstStyle/>
                    <a:p>
                      <a:r>
                        <a:rPr lang="en-US" sz="800" dirty="0" smtClean="0">
                          <a:latin typeface="+mn-lt"/>
                        </a:rPr>
                        <a:t>The Environment resource gives you </a:t>
                      </a:r>
                      <a:r>
                        <a:rPr lang="en-US" sz="800" dirty="0" smtClean="0">
                          <a:effectLst/>
                          <a:latin typeface="+mn-lt"/>
                          <a:ea typeface="Times New Roman"/>
                        </a:rPr>
                        <a:t>a mechanism to manage system environment variables.</a:t>
                      </a:r>
                      <a:endParaRPr lang="en-US" sz="800" dirty="0" smtClean="0">
                        <a:latin typeface="+mn-lt"/>
                      </a:endParaRPr>
                    </a:p>
                    <a:p>
                      <a:endParaRPr lang="en-US" sz="800" dirty="0" smtClean="0">
                        <a:latin typeface="+mn-lt"/>
                      </a:endParaRPr>
                    </a:p>
                    <a:p>
                      <a:r>
                        <a:rPr lang="en-US" sz="700" dirty="0" smtClean="0">
                          <a:latin typeface="Lucida Console"/>
                        </a:rPr>
                        <a:t>Environment </a:t>
                      </a:r>
                      <a:r>
                        <a:rPr lang="en-US" sz="700" dirty="0" smtClean="0">
                          <a:solidFill>
                            <a:srgbClr val="8A2BE2"/>
                          </a:solidFill>
                          <a:latin typeface="Lucida Console"/>
                        </a:rPr>
                        <a:t>EnvironmentExample</a:t>
                      </a:r>
                      <a:endParaRPr lang="en-US" sz="700" dirty="0" smtClean="0">
                        <a:solidFill>
                          <a:prstClr val="black"/>
                        </a:solidFill>
                        <a:latin typeface="Lucida Console"/>
                      </a:endParaRPr>
                    </a:p>
                    <a:p>
                      <a:r>
                        <a:rPr lang="en-US" sz="700" dirty="0" smtClean="0">
                          <a:solidFill>
                            <a:prstClr val="black"/>
                          </a:solidFill>
                          <a:latin typeface="Lucida Console"/>
                        </a:rPr>
                        <a:t>{</a:t>
                      </a:r>
                    </a:p>
                    <a:p>
                      <a:r>
                        <a:rPr lang="en-US" sz="700" dirty="0" smtClean="0">
                          <a:solidFill>
                            <a:prstClr val="black"/>
                          </a:solidFill>
                          <a:latin typeface="Lucida Console"/>
                        </a:rPr>
                        <a:t>    Ensure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"Present"  </a:t>
                      </a:r>
                      <a:r>
                        <a:rPr lang="en-US" sz="700" dirty="0" smtClean="0">
                          <a:solidFill>
                            <a:srgbClr val="006400"/>
                          </a:solidFill>
                          <a:latin typeface="Lucida Console"/>
                        </a:rPr>
                        <a:t># You can also set Ensure to "Absent"</a:t>
                      </a:r>
                      <a:endParaRPr lang="en-US" sz="700" dirty="0" smtClean="0">
                        <a:solidFill>
                          <a:prstClr val="black"/>
                        </a:solidFill>
                        <a:latin typeface="Lucida Console"/>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solidFill>
                            <a:prstClr val="black"/>
                          </a:solidFill>
                          <a:latin typeface="Lucida Console"/>
                        </a:rPr>
                        <a:t>    Name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"TestEnvironmentVariable"</a:t>
                      </a:r>
                      <a:endParaRPr lang="en-US" sz="700" dirty="0" smtClean="0">
                        <a:solidFill>
                          <a:prstClr val="black"/>
                        </a:solidFill>
                        <a:latin typeface="Lucida Console"/>
                      </a:endParaRPr>
                    </a:p>
                    <a:p>
                      <a:r>
                        <a:rPr lang="en-US" sz="700" dirty="0" smtClean="0">
                          <a:solidFill>
                            <a:prstClr val="black"/>
                          </a:solidFill>
                          <a:latin typeface="Lucida Console"/>
                        </a:rPr>
                        <a:t>    Value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a:t>
                      </a:r>
                      <a:r>
                        <a:rPr lang="en-US" sz="700" dirty="0" err="1" smtClean="0">
                          <a:solidFill>
                            <a:srgbClr val="8B0000"/>
                          </a:solidFill>
                          <a:latin typeface="Lucida Console"/>
                        </a:rPr>
                        <a:t>TestValue</a:t>
                      </a:r>
                      <a:r>
                        <a:rPr lang="en-US" sz="700" dirty="0" smtClean="0">
                          <a:solidFill>
                            <a:srgbClr val="8B0000"/>
                          </a:solidFill>
                          <a:latin typeface="Lucida Console"/>
                        </a:rPr>
                        <a:t>"</a:t>
                      </a:r>
                      <a:endParaRPr lang="en-US" sz="700" dirty="0" smtClean="0">
                        <a:solidFill>
                          <a:srgbClr val="006400"/>
                        </a:solidFill>
                        <a:latin typeface="Lucida Console"/>
                      </a:endParaRPr>
                    </a:p>
                    <a:p>
                      <a:r>
                        <a:rPr lang="en-US" sz="700" dirty="0" smtClean="0">
                          <a:solidFill>
                            <a:prstClr val="black"/>
                          </a:solidFill>
                          <a:latin typeface="Lucida Console"/>
                        </a:rPr>
                        <a: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1497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3" y="914400"/>
            <a:ext cx="3650457" cy="1338828"/>
          </a:xfrm>
          <a:prstGeom prst="rect">
            <a:avLst/>
          </a:prstGeom>
        </p:spPr>
        <p:txBody>
          <a:bodyPr wrap="square">
            <a:spAutoFit/>
          </a:bodyPr>
          <a:lstStyle/>
          <a:p>
            <a:pPr lvl="0"/>
            <a:r>
              <a:rPr lang="en-US" sz="900" dirty="0">
                <a:solidFill>
                  <a:prstClr val="black"/>
                </a:solidFill>
              </a:rPr>
              <a:t> </a:t>
            </a:r>
          </a:p>
          <a:p>
            <a:pPr lvl="0"/>
            <a:r>
              <a:rPr lang="en-US" sz="900" dirty="0">
                <a:solidFill>
                  <a:prstClr val="black"/>
                </a:solidFill>
              </a:rPr>
              <a:t> </a:t>
            </a:r>
          </a:p>
          <a:p>
            <a:pPr lvl="0"/>
            <a:r>
              <a:rPr lang="en-US" sz="900" dirty="0">
                <a:solidFill>
                  <a:prstClr val="black"/>
                </a:solidFill>
              </a:rPr>
              <a:t> </a:t>
            </a:r>
          </a:p>
          <a:p>
            <a:pPr lvl="0"/>
            <a:r>
              <a:rPr lang="en-US" sz="900" dirty="0">
                <a:solidFill>
                  <a:prstClr val="black"/>
                </a:solidFill>
              </a:rPr>
              <a:t> </a:t>
            </a:r>
          </a:p>
          <a:p>
            <a:pPr lvl="0"/>
            <a:r>
              <a:rPr lang="en-US" sz="900" dirty="0">
                <a:solidFill>
                  <a:prstClr val="black"/>
                </a:solidFill>
              </a:rPr>
              <a:t> </a:t>
            </a:r>
          </a:p>
          <a:p>
            <a:pPr lvl="0"/>
            <a:r>
              <a:rPr lang="en-US" sz="900" dirty="0">
                <a:solidFill>
                  <a:prstClr val="black"/>
                </a:solidFill>
              </a:rPr>
              <a:t> </a:t>
            </a:r>
          </a:p>
          <a:p>
            <a:pPr lvl="0"/>
            <a:endParaRPr lang="en-US" sz="900" dirty="0">
              <a:solidFill>
                <a:srgbClr val="7030A0"/>
              </a:solidFill>
            </a:endParaRPr>
          </a:p>
          <a:p>
            <a:pPr lvl="0"/>
            <a:r>
              <a:rPr lang="en-US" sz="900" dirty="0">
                <a:solidFill>
                  <a:prstClr val="black"/>
                </a:solidFill>
              </a:rPr>
              <a:t> </a:t>
            </a:r>
          </a:p>
          <a:p>
            <a:pPr lvl="0"/>
            <a:r>
              <a:rPr lang="en-US" sz="900" dirty="0">
                <a:solidFill>
                  <a:prstClr val="black"/>
                </a:solidFill>
              </a:rPr>
              <a:t> </a:t>
            </a:r>
          </a:p>
        </p:txBody>
      </p:sp>
      <p:graphicFrame>
        <p:nvGraphicFramePr>
          <p:cNvPr id="6" name="Table 5"/>
          <p:cNvGraphicFramePr>
            <a:graphicFrameLocks noGrp="1"/>
          </p:cNvGraphicFramePr>
          <p:nvPr>
            <p:extLst>
              <p:ext uri="{D42A27DB-BD31-4B8C-83A1-F6EECF244321}">
                <p14:modId xmlns:p14="http://schemas.microsoft.com/office/powerpoint/2010/main" val="3551634617"/>
              </p:ext>
            </p:extLst>
          </p:nvPr>
        </p:nvGraphicFramePr>
        <p:xfrm>
          <a:off x="76200" y="3824032"/>
          <a:ext cx="4267200" cy="2971801"/>
        </p:xfrm>
        <a:graphic>
          <a:graphicData uri="http://schemas.openxmlformats.org/drawingml/2006/table">
            <a:tbl>
              <a:tblPr/>
              <a:tblGrid>
                <a:gridCol w="4267200"/>
              </a:tblGrid>
              <a:tr h="289560">
                <a:tc>
                  <a:txBody>
                    <a:bodyPr/>
                    <a:lstStyle/>
                    <a:p>
                      <a:pPr lvl="0"/>
                      <a:r>
                        <a:rPr kumimoji="0" lang="en-US" sz="1000" b="1" i="0" u="none" strike="noStrike" kern="1200" cap="none" spc="0" normalizeH="0" baseline="0" dirty="0" smtClean="0">
                          <a:ln>
                            <a:noFill/>
                          </a:ln>
                          <a:solidFill>
                            <a:prstClr val="black"/>
                          </a:solidFill>
                          <a:effectLst/>
                          <a:uLnTx/>
                          <a:uFillTx/>
                          <a:latin typeface="+mn-lt"/>
                          <a:ea typeface="+mn-ea"/>
                          <a:cs typeface="+mn-cs"/>
                        </a:rPr>
                        <a:t>Desired State Configuration Cmdlets</a:t>
                      </a:r>
                      <a:endParaRPr kumimoji="0" lang="en-US" sz="1000" b="1" i="0" u="none" strike="noStrike" kern="1200" cap="none" spc="0" normalizeH="0" baseline="0" dirty="0">
                        <a:ln>
                          <a:noFill/>
                        </a:ln>
                        <a:solidFill>
                          <a:prstClr val="black"/>
                        </a:solidFill>
                        <a:effectLst/>
                        <a:uLnTx/>
                        <a:uFillTx/>
                        <a:latin typeface="+mn-lt"/>
                        <a:ea typeface="+mn-ea"/>
                        <a:cs typeface="+mn-cs"/>
                      </a:endParaRP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r>
              <a:tr h="2682241">
                <a:tc>
                  <a:txBody>
                    <a:bodyPr/>
                    <a:lstStyle/>
                    <a:p>
                      <a:pPr lvl="0"/>
                      <a:r>
                        <a:rPr lang="en-US" sz="800" dirty="0" smtClean="0"/>
                        <a:t>After you create a configuration as</a:t>
                      </a:r>
                      <a:r>
                        <a:rPr lang="en-US" sz="800" baseline="0" dirty="0" smtClean="0"/>
                        <a:t> described in the Overview section on the flipside of this sheet, you need to enact (apply) it using the Start-DscConfiguration cmdlet. </a:t>
                      </a:r>
                      <a:r>
                        <a:rPr lang="en-US" sz="800" dirty="0" smtClean="0">
                          <a:solidFill>
                            <a:prstClr val="black"/>
                          </a:solidFill>
                        </a:rPr>
                        <a:t>Use the following command to parse</a:t>
                      </a:r>
                      <a:r>
                        <a:rPr lang="en-US" sz="800" baseline="0" dirty="0" smtClean="0">
                          <a:solidFill>
                            <a:prstClr val="black"/>
                          </a:solidFill>
                        </a:rPr>
                        <a:t> </a:t>
                      </a:r>
                      <a:r>
                        <a:rPr lang="en-US" sz="800" dirty="0" smtClean="0">
                          <a:solidFill>
                            <a:prstClr val="black"/>
                          </a:solidFill>
                        </a:rPr>
                        <a:t>the configuration at the specified path, send each node its corresponding configuration, and enact those configurations. This cmdlet will return a Windows PowerShell Job object which can be useful for configurations that are long-running. </a:t>
                      </a:r>
                    </a:p>
                    <a:p>
                      <a:pPr lvl="0"/>
                      <a:r>
                        <a:rPr lang="en-US" sz="700" dirty="0" smtClean="0">
                          <a:solidFill>
                            <a:srgbClr val="0000FF"/>
                          </a:solidFill>
                          <a:latin typeface="Lucida Console" pitchFamily="49" charset="0"/>
                        </a:rPr>
                        <a:t>Start-DscConfiguration</a:t>
                      </a:r>
                      <a:r>
                        <a:rPr lang="en-US" sz="700" dirty="0" smtClean="0">
                          <a:solidFill>
                            <a:prstClr val="black"/>
                          </a:solidFill>
                          <a:latin typeface="Lucida Console" pitchFamily="49" charset="0"/>
                        </a:rPr>
                        <a:t> </a:t>
                      </a:r>
                      <a:r>
                        <a:rPr lang="en-US" sz="700" dirty="0" smtClean="0">
                          <a:solidFill>
                            <a:srgbClr val="000080"/>
                          </a:solidFill>
                          <a:latin typeface="Lucida Console" pitchFamily="49" charset="0"/>
                        </a:rPr>
                        <a:t>-Path</a:t>
                      </a:r>
                      <a:r>
                        <a:rPr lang="en-US" sz="700" dirty="0" smtClean="0">
                          <a:solidFill>
                            <a:schemeClr val="accent6">
                              <a:lumMod val="75000"/>
                            </a:schemeClr>
                          </a:solidFill>
                          <a:latin typeface="Lucida Console" pitchFamily="49" charset="0"/>
                        </a:rPr>
                        <a:t> </a:t>
                      </a:r>
                      <a:r>
                        <a:rPr lang="en-US" sz="700" kern="1200" dirty="0" smtClean="0">
                          <a:solidFill>
                            <a:srgbClr val="8B0000"/>
                          </a:solidFill>
                          <a:latin typeface="Lucida Console" pitchFamily="49" charset="0"/>
                          <a:ea typeface="+mn-ea"/>
                          <a:cs typeface="+mn-cs"/>
                        </a:rPr>
                        <a:t>"C:\MyFolder" </a:t>
                      </a:r>
                      <a:r>
                        <a:rPr lang="en-US" sz="700" kern="1200" dirty="0" smtClean="0">
                          <a:solidFill>
                            <a:srgbClr val="006400"/>
                          </a:solidFill>
                          <a:latin typeface="Lucida Console"/>
                          <a:ea typeface="+mn-ea"/>
                          <a:cs typeface="+mn-cs"/>
                        </a:rPr>
                        <a:t># Generated MOF file location</a:t>
                      </a:r>
                      <a:endParaRPr lang="en-US" sz="700" dirty="0">
                        <a:latin typeface="Lucida Console" pitchFamily="49" charset="0"/>
                      </a:endParaRPr>
                    </a:p>
                    <a:p>
                      <a:pPr lvl="0"/>
                      <a:endParaRPr lang="en-US" sz="800" dirty="0" smtClean="0">
                        <a:solidFill>
                          <a:prstClr val="black"/>
                        </a:solidFill>
                      </a:endParaRPr>
                    </a:p>
                    <a:p>
                      <a:pPr lvl="0"/>
                      <a:r>
                        <a:rPr lang="en-US" sz="800" dirty="0" smtClean="0">
                          <a:solidFill>
                            <a:prstClr val="black"/>
                          </a:solidFill>
                        </a:rPr>
                        <a:t>To</a:t>
                      </a:r>
                      <a:r>
                        <a:rPr lang="en-US" sz="800" baseline="0" dirty="0" smtClean="0">
                          <a:solidFill>
                            <a:prstClr val="black"/>
                          </a:solidFill>
                        </a:rPr>
                        <a:t> s</a:t>
                      </a:r>
                      <a:r>
                        <a:rPr lang="en-US" sz="800" dirty="0" smtClean="0">
                          <a:solidFill>
                            <a:prstClr val="black"/>
                          </a:solidFill>
                        </a:rPr>
                        <a:t>end a configuration to a specific node and enact that configuration:</a:t>
                      </a:r>
                    </a:p>
                    <a:p>
                      <a:pPr lvl="0"/>
                      <a:r>
                        <a:rPr lang="en-US" sz="700" dirty="0" smtClean="0">
                          <a:solidFill>
                            <a:srgbClr val="0000FF"/>
                          </a:solidFill>
                          <a:latin typeface="Lucida Console" pitchFamily="49" charset="0"/>
                        </a:rPr>
                        <a:t>Start-DscConfiguration</a:t>
                      </a:r>
                      <a:r>
                        <a:rPr lang="en-US" sz="700" dirty="0" smtClean="0">
                          <a:solidFill>
                            <a:prstClr val="black"/>
                          </a:solidFill>
                          <a:latin typeface="Lucida Console" pitchFamily="49" charset="0"/>
                        </a:rPr>
                        <a:t> </a:t>
                      </a:r>
                      <a:r>
                        <a:rPr lang="en-US" sz="700" dirty="0" smtClean="0">
                          <a:solidFill>
                            <a:srgbClr val="000080"/>
                          </a:solidFill>
                          <a:latin typeface="Lucida Console" pitchFamily="49" charset="0"/>
                        </a:rPr>
                        <a:t>-ComputerName</a:t>
                      </a:r>
                      <a:r>
                        <a:rPr lang="en-US" sz="700" dirty="0" smtClean="0">
                          <a:solidFill>
                            <a:schemeClr val="accent6">
                              <a:lumMod val="75000"/>
                            </a:schemeClr>
                          </a:solidFill>
                          <a:latin typeface="Lucida Console" pitchFamily="49" charset="0"/>
                        </a:rPr>
                        <a:t> </a:t>
                      </a:r>
                      <a:r>
                        <a:rPr lang="en-US" sz="700" kern="1200" dirty="0" smtClean="0">
                          <a:solidFill>
                            <a:srgbClr val="8B0000"/>
                          </a:solidFill>
                          <a:latin typeface="Lucida Console" pitchFamily="49" charset="0"/>
                          <a:ea typeface="+mn-ea"/>
                          <a:cs typeface="+mn-cs"/>
                        </a:rPr>
                        <a:t>"TestMachine"</a:t>
                      </a:r>
                      <a:r>
                        <a:rPr lang="en-US" sz="700" kern="1200" baseline="0" dirty="0" smtClean="0">
                          <a:solidFill>
                            <a:srgbClr val="8B0000"/>
                          </a:solidFill>
                          <a:latin typeface="Lucida Console" pitchFamily="49" charset="0"/>
                          <a:ea typeface="+mn-ea"/>
                          <a:cs typeface="+mn-cs"/>
                        </a:rPr>
                        <a:t> </a:t>
                      </a:r>
                      <a:r>
                        <a:rPr lang="en-US" sz="700" dirty="0" smtClean="0">
                          <a:solidFill>
                            <a:srgbClr val="000080"/>
                          </a:solidFill>
                          <a:latin typeface="Lucida Console" pitchFamily="49" charset="0"/>
                        </a:rPr>
                        <a:t>-Path</a:t>
                      </a:r>
                      <a:r>
                        <a:rPr lang="en-US" sz="700" dirty="0" smtClean="0">
                          <a:solidFill>
                            <a:schemeClr val="accent6">
                              <a:lumMod val="75000"/>
                            </a:schemeClr>
                          </a:solidFill>
                          <a:latin typeface="Lucida Console" pitchFamily="49" charset="0"/>
                        </a:rPr>
                        <a:t> </a:t>
                      </a:r>
                      <a:r>
                        <a:rPr lang="en-US" sz="700" kern="1200" dirty="0" smtClean="0">
                          <a:solidFill>
                            <a:srgbClr val="8B0000"/>
                          </a:solidFill>
                          <a:latin typeface="Lucida Console" pitchFamily="49" charset="0"/>
                          <a:ea typeface="+mn-ea"/>
                          <a:cs typeface="+mn-cs"/>
                        </a:rPr>
                        <a:t>"C:\MyFolder"</a:t>
                      </a:r>
                      <a:endParaRPr lang="en-US" sz="700" dirty="0">
                        <a:latin typeface="Lucida Console" pitchFamily="49" charset="0"/>
                      </a:endParaRPr>
                    </a:p>
                    <a:p>
                      <a:pPr lvl="0"/>
                      <a:endParaRPr lang="en-US" sz="800" dirty="0" smtClean="0">
                        <a:solidFill>
                          <a:prstClr val="black"/>
                        </a:solidFill>
                      </a:endParaRPr>
                    </a:p>
                    <a:p>
                      <a:pPr lvl="0"/>
                      <a:r>
                        <a:rPr lang="en-US" sz="800" dirty="0" smtClean="0">
                          <a:solidFill>
                            <a:prstClr val="black"/>
                          </a:solidFill>
                        </a:rPr>
                        <a:t>To make Start-DscConfiguration interactive, use the Wait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smtClean="0">
                          <a:solidFill>
                            <a:srgbClr val="0000FF"/>
                          </a:solidFill>
                          <a:latin typeface="Lucida Console" pitchFamily="49" charset="0"/>
                        </a:rPr>
                        <a:t>Start-</a:t>
                      </a:r>
                      <a:r>
                        <a:rPr lang="en-US" sz="700" dirty="0" err="1" smtClean="0">
                          <a:solidFill>
                            <a:srgbClr val="0000FF"/>
                          </a:solidFill>
                          <a:latin typeface="Lucida Console" pitchFamily="49" charset="0"/>
                        </a:rPr>
                        <a:t>DscConfiguration</a:t>
                      </a:r>
                      <a:r>
                        <a:rPr lang="en-US" sz="700" dirty="0" smtClean="0">
                          <a:solidFill>
                            <a:prstClr val="black"/>
                          </a:solidFill>
                          <a:latin typeface="Lucida Console" pitchFamily="49" charset="0"/>
                        </a:rPr>
                        <a:t> </a:t>
                      </a:r>
                      <a:r>
                        <a:rPr lang="en-US" sz="700" dirty="0" smtClean="0">
                          <a:solidFill>
                            <a:srgbClr val="000080"/>
                          </a:solidFill>
                          <a:latin typeface="Lucida Console" pitchFamily="49" charset="0"/>
                        </a:rPr>
                        <a:t>–Verbose -Wait -Path</a:t>
                      </a:r>
                      <a:r>
                        <a:rPr lang="en-US" sz="700" dirty="0" smtClean="0">
                          <a:solidFill>
                            <a:schemeClr val="accent6">
                              <a:lumMod val="75000"/>
                            </a:schemeClr>
                          </a:solidFill>
                          <a:latin typeface="Lucida Console" pitchFamily="49" charset="0"/>
                        </a:rPr>
                        <a:t> </a:t>
                      </a:r>
                      <a:r>
                        <a:rPr lang="en-US" sz="700" kern="1200" dirty="0" smtClean="0">
                          <a:solidFill>
                            <a:srgbClr val="8B0000"/>
                          </a:solidFill>
                          <a:latin typeface="Lucida Console" pitchFamily="49" charset="0"/>
                          <a:ea typeface="+mn-ea"/>
                          <a:cs typeface="+mn-cs"/>
                        </a:rPr>
                        <a:t>"C:\MyFolder"</a:t>
                      </a:r>
                    </a:p>
                    <a:p>
                      <a:pPr lvl="0"/>
                      <a:endParaRPr lang="en-US" sz="800" dirty="0" smtClean="0">
                        <a:solidFill>
                          <a:prstClr val="black"/>
                        </a:solidFill>
                      </a:endParaRPr>
                    </a:p>
                    <a:p>
                      <a:pPr lvl="0"/>
                      <a:r>
                        <a:rPr lang="en-US" sz="800" dirty="0" smtClean="0">
                          <a:solidFill>
                            <a:prstClr val="black"/>
                          </a:solidFill>
                        </a:rPr>
                        <a:t>To</a:t>
                      </a:r>
                      <a:r>
                        <a:rPr lang="en-US" sz="800" baseline="0" dirty="0" smtClean="0">
                          <a:solidFill>
                            <a:prstClr val="black"/>
                          </a:solidFill>
                        </a:rPr>
                        <a:t> g</a:t>
                      </a:r>
                      <a:r>
                        <a:rPr lang="en-US" sz="800" dirty="0" smtClean="0">
                          <a:solidFill>
                            <a:prstClr val="black"/>
                          </a:solidFill>
                        </a:rPr>
                        <a:t>et the current configuration:</a:t>
                      </a:r>
                    </a:p>
                    <a:p>
                      <a:pPr lvl="0"/>
                      <a:r>
                        <a:rPr lang="en-US" sz="700" dirty="0" smtClean="0">
                          <a:solidFill>
                            <a:srgbClr val="0000FF"/>
                          </a:solidFill>
                          <a:latin typeface="Lucida Console" panose="020B0609040504020204" pitchFamily="49" charset="0"/>
                        </a:rPr>
                        <a:t>Get-DscConfiguration</a:t>
                      </a:r>
                      <a:r>
                        <a:rPr lang="en-US" sz="700" dirty="0" smtClean="0">
                          <a:solidFill>
                            <a:prstClr val="black"/>
                          </a:solidFill>
                          <a:latin typeface="Lucida Console" panose="020B0609040504020204" pitchFamily="49" charset="0"/>
                        </a:rPr>
                        <a:t> </a:t>
                      </a:r>
                      <a:r>
                        <a:rPr lang="en-US" sz="700" dirty="0" smtClean="0">
                          <a:solidFill>
                            <a:srgbClr val="000080"/>
                          </a:solidFill>
                          <a:latin typeface="Lucida Console" panose="020B0609040504020204" pitchFamily="49" charset="0"/>
                        </a:rPr>
                        <a:t>-CimSession</a:t>
                      </a:r>
                      <a:r>
                        <a:rPr lang="en-US" sz="700" dirty="0" smtClean="0">
                          <a:solidFill>
                            <a:schemeClr val="accent6">
                              <a:lumMod val="75000"/>
                            </a:schemeClr>
                          </a:solidFill>
                          <a:latin typeface="Lucida Console" panose="020B0609040504020204" pitchFamily="49" charset="0"/>
                        </a:rPr>
                        <a:t> </a:t>
                      </a:r>
                      <a:r>
                        <a:rPr lang="en-US" sz="700" kern="1200" dirty="0" smtClean="0">
                          <a:solidFill>
                            <a:srgbClr val="8B0000"/>
                          </a:solidFill>
                          <a:latin typeface="Lucida Console" panose="020B0609040504020204" pitchFamily="49" charset="0"/>
                          <a:ea typeface="+mn-ea"/>
                          <a:cs typeface="+mn-cs"/>
                        </a:rPr>
                        <a:t>$session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prstClr val="black"/>
                        </a:solidFill>
                        <a:latin typeface="+mn-lt"/>
                        <a:ea typeface="+mn-ea"/>
                        <a:cs typeface="+mn-cs"/>
                      </a:endParaRPr>
                    </a:p>
                    <a:p>
                      <a:pPr lvl="0"/>
                      <a:r>
                        <a:rPr lang="en-US" sz="800" dirty="0" smtClean="0">
                          <a:solidFill>
                            <a:prstClr val="black"/>
                          </a:solidFill>
                        </a:rPr>
                        <a:t>To</a:t>
                      </a:r>
                      <a:r>
                        <a:rPr lang="en-US" sz="800" baseline="0" dirty="0" smtClean="0">
                          <a:solidFill>
                            <a:prstClr val="black"/>
                          </a:solidFill>
                        </a:rPr>
                        <a:t> r</a:t>
                      </a:r>
                      <a:r>
                        <a:rPr lang="en-US" sz="800" dirty="0" smtClean="0">
                          <a:solidFill>
                            <a:prstClr val="black"/>
                          </a:solidFill>
                        </a:rPr>
                        <a:t>estore the previous configuration:</a:t>
                      </a:r>
                    </a:p>
                    <a:p>
                      <a:pPr lvl="0"/>
                      <a:r>
                        <a:rPr lang="en-US" sz="700" dirty="0" smtClean="0">
                          <a:solidFill>
                            <a:srgbClr val="0000FF"/>
                          </a:solidFill>
                          <a:latin typeface="Lucida Console" panose="020B0609040504020204" pitchFamily="49" charset="0"/>
                        </a:rPr>
                        <a:t>Restore-DscConfiguration</a:t>
                      </a:r>
                      <a:r>
                        <a:rPr lang="en-US" sz="700" dirty="0" smtClean="0">
                          <a:solidFill>
                            <a:schemeClr val="accent6">
                              <a:lumMod val="75000"/>
                            </a:schemeClr>
                          </a:solidFill>
                          <a:latin typeface="Lucida Console" panose="020B0609040504020204" pitchFamily="49" charset="0"/>
                        </a:rPr>
                        <a:t> </a:t>
                      </a:r>
                      <a:r>
                        <a:rPr lang="en-US" sz="700" dirty="0" smtClean="0">
                          <a:solidFill>
                            <a:srgbClr val="000080"/>
                          </a:solidFill>
                          <a:latin typeface="Lucida Console" panose="020B0609040504020204" pitchFamily="49" charset="0"/>
                        </a:rPr>
                        <a:t>-CimSession</a:t>
                      </a:r>
                      <a:r>
                        <a:rPr lang="en-US" sz="700" dirty="0" smtClean="0">
                          <a:solidFill>
                            <a:prstClr val="black"/>
                          </a:solidFill>
                          <a:latin typeface="Lucida Console" panose="020B0609040504020204" pitchFamily="49" charset="0"/>
                        </a:rPr>
                        <a:t> </a:t>
                      </a:r>
                      <a:r>
                        <a:rPr lang="en-US" sz="700" kern="1200" dirty="0" smtClean="0">
                          <a:solidFill>
                            <a:srgbClr val="8B0000"/>
                          </a:solidFill>
                          <a:latin typeface="Lucida Console" panose="020B0609040504020204" pitchFamily="49" charset="0"/>
                          <a:ea typeface="+mn-ea"/>
                          <a:cs typeface="+mn-cs"/>
                        </a:rPr>
                        <a:t>$session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baseline="0" dirty="0" smtClean="0">
                        <a:solidFill>
                          <a:prstClr val="black"/>
                        </a:solidFill>
                        <a:latin typeface="+mn-lt"/>
                        <a:ea typeface="+mn-ea"/>
                        <a:cs typeface="+mn-cs"/>
                      </a:endParaRPr>
                    </a:p>
                    <a:p>
                      <a:pPr lvl="0"/>
                      <a:r>
                        <a:rPr lang="en-US" sz="800" kern="1200" baseline="0" dirty="0" smtClean="0">
                          <a:solidFill>
                            <a:prstClr val="black"/>
                          </a:solidFill>
                          <a:latin typeface="+mn-lt"/>
                          <a:ea typeface="+mn-ea"/>
                          <a:cs typeface="+mn-cs"/>
                        </a:rPr>
                        <a:t>Suppose you want to compare the current and actual configurations. This cmdlet returns True if the current and actual configurations match exactly and False otherwise:</a:t>
                      </a:r>
                    </a:p>
                    <a:p>
                      <a:pPr lvl="0"/>
                      <a:r>
                        <a:rPr lang="en-US" sz="700" dirty="0" smtClean="0">
                          <a:solidFill>
                            <a:srgbClr val="0000FF"/>
                          </a:solidFill>
                          <a:latin typeface="Lucida Console" panose="020B0609040504020204" pitchFamily="49" charset="0"/>
                        </a:rPr>
                        <a:t>Test-</a:t>
                      </a:r>
                      <a:r>
                        <a:rPr lang="en-US" sz="700" dirty="0" err="1" smtClean="0">
                          <a:solidFill>
                            <a:srgbClr val="0000FF"/>
                          </a:solidFill>
                          <a:latin typeface="Lucida Console" panose="020B0609040504020204" pitchFamily="49" charset="0"/>
                        </a:rPr>
                        <a:t>DscConfiguration</a:t>
                      </a:r>
                      <a:r>
                        <a:rPr lang="en-US" sz="700" dirty="0" smtClean="0">
                          <a:solidFill>
                            <a:schemeClr val="accent6">
                              <a:lumMod val="75000"/>
                            </a:schemeClr>
                          </a:solidFill>
                          <a:latin typeface="Lucida Console" panose="020B0609040504020204" pitchFamily="49" charset="0"/>
                        </a:rPr>
                        <a:t> </a:t>
                      </a:r>
                      <a:r>
                        <a:rPr lang="en-US" sz="700" dirty="0" smtClean="0">
                          <a:solidFill>
                            <a:srgbClr val="000080"/>
                          </a:solidFill>
                          <a:latin typeface="Lucida Console" panose="020B0609040504020204" pitchFamily="49" charset="0"/>
                        </a:rPr>
                        <a:t>-</a:t>
                      </a:r>
                      <a:r>
                        <a:rPr lang="en-US" sz="700" dirty="0" err="1" smtClean="0">
                          <a:solidFill>
                            <a:srgbClr val="000080"/>
                          </a:solidFill>
                          <a:latin typeface="Lucida Console" panose="020B0609040504020204" pitchFamily="49" charset="0"/>
                        </a:rPr>
                        <a:t>CimSession</a:t>
                      </a:r>
                      <a:r>
                        <a:rPr lang="en-US" sz="700" dirty="0" smtClean="0">
                          <a:solidFill>
                            <a:schemeClr val="accent6">
                              <a:lumMod val="75000"/>
                            </a:schemeClr>
                          </a:solidFill>
                          <a:latin typeface="Lucida Console" panose="020B0609040504020204" pitchFamily="49" charset="0"/>
                        </a:rPr>
                        <a:t> </a:t>
                      </a:r>
                      <a:r>
                        <a:rPr lang="en-US" sz="700" kern="1200" dirty="0" smtClean="0">
                          <a:solidFill>
                            <a:srgbClr val="8B0000"/>
                          </a:solidFill>
                          <a:latin typeface="Lucida Console" panose="020B0609040504020204" pitchFamily="49" charset="0"/>
                          <a:ea typeface="+mn-ea"/>
                          <a:cs typeface="+mn-cs"/>
                        </a:rPr>
                        <a:t>$session</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1643114"/>
              </p:ext>
            </p:extLst>
          </p:nvPr>
        </p:nvGraphicFramePr>
        <p:xfrm>
          <a:off x="76200" y="75650"/>
          <a:ext cx="4267200" cy="3749040"/>
        </p:xfrm>
        <a:graphic>
          <a:graphicData uri="http://schemas.openxmlformats.org/drawingml/2006/table">
            <a:tbl>
              <a:tblPr/>
              <a:tblGrid>
                <a:gridCol w="4267200"/>
              </a:tblGrid>
              <a:tr h="228600">
                <a:tc>
                  <a:txBody>
                    <a:bodyPr/>
                    <a:lstStyle/>
                    <a:p>
                      <a:r>
                        <a:rPr lang="en-US" sz="1000" b="1" dirty="0" smtClean="0"/>
                        <a:t>Group </a:t>
                      </a:r>
                      <a:r>
                        <a:rPr lang="en-US" sz="1000" b="1" baseline="0" dirty="0" smtClean="0"/>
                        <a:t>Resource Example</a:t>
                      </a:r>
                      <a:endParaRPr lang="en-US" sz="1000" b="1" dirty="0" smtClean="0"/>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1051560">
                <a:tc>
                  <a:txBody>
                    <a:bodyPr/>
                    <a:lstStyle/>
                    <a:p>
                      <a:r>
                        <a:rPr lang="en-US" sz="800" dirty="0" smtClean="0"/>
                        <a:t>The Group</a:t>
                      </a:r>
                      <a:r>
                        <a:rPr lang="en-US" sz="800" baseline="0" dirty="0" smtClean="0"/>
                        <a:t> </a:t>
                      </a:r>
                      <a:r>
                        <a:rPr lang="en-US" sz="800" dirty="0" smtClean="0"/>
                        <a:t>resource </a:t>
                      </a:r>
                      <a:r>
                        <a:rPr lang="en-US" sz="800" baseline="0" dirty="0" smtClean="0"/>
                        <a:t>gives you</a:t>
                      </a:r>
                      <a:r>
                        <a:rPr lang="en-US" sz="800" dirty="0" smtClean="0"/>
                        <a:t> a mechanism to manage local groups on the target node</a:t>
                      </a:r>
                      <a:r>
                        <a:rPr lang="en-US" sz="800" baseline="0" dirty="0" smtClean="0"/>
                        <a:t>.</a:t>
                      </a:r>
                    </a:p>
                    <a:p>
                      <a:r>
                        <a:rPr lang="en-US" sz="800" dirty="0" smtClean="0"/>
                        <a:t>  </a:t>
                      </a:r>
                      <a:endParaRPr lang="en-US" sz="800" dirty="0" smtClean="0">
                        <a:latin typeface="Lucida Console"/>
                      </a:endParaRPr>
                    </a:p>
                    <a:p>
                      <a:r>
                        <a:rPr lang="en-US" sz="700" dirty="0" smtClean="0">
                          <a:latin typeface="Lucida Console"/>
                        </a:rPr>
                        <a:t>Group </a:t>
                      </a:r>
                      <a:r>
                        <a:rPr lang="en-US" sz="700" dirty="0" smtClean="0">
                          <a:solidFill>
                            <a:srgbClr val="8A2BE2"/>
                          </a:solidFill>
                          <a:latin typeface="Lucida Console"/>
                        </a:rPr>
                        <a:t>GroupExample</a:t>
                      </a:r>
                      <a:endParaRPr lang="en-US" sz="700" dirty="0" smtClean="0">
                        <a:solidFill>
                          <a:prstClr val="black"/>
                        </a:solidFill>
                        <a:latin typeface="Lucida Console"/>
                      </a:endParaRPr>
                    </a:p>
                    <a:p>
                      <a:r>
                        <a:rPr lang="en-US" sz="700" dirty="0" smtClean="0">
                          <a:solidFill>
                            <a:prstClr val="black"/>
                          </a:solidFill>
                          <a:latin typeface="Lucida Console"/>
                        </a:rPr>
                        <a:t>{</a:t>
                      </a:r>
                    </a:p>
                    <a:p>
                      <a:r>
                        <a:rPr lang="en-US" sz="700" dirty="0" smtClean="0">
                          <a:solidFill>
                            <a:prstClr val="black"/>
                          </a:solidFill>
                          <a:latin typeface="Lucida Console"/>
                        </a:rPr>
                        <a:t>    </a:t>
                      </a:r>
                      <a:r>
                        <a:rPr lang="en-US" sz="700" dirty="0" smtClean="0">
                          <a:solidFill>
                            <a:srgbClr val="006400"/>
                          </a:solidFill>
                          <a:latin typeface="Lucida Console"/>
                        </a:rPr>
                        <a:t># This will remove TestGroup,</a:t>
                      </a:r>
                      <a:r>
                        <a:rPr lang="en-US" sz="700" baseline="0" dirty="0" smtClean="0">
                          <a:solidFill>
                            <a:srgbClr val="006400"/>
                          </a:solidFill>
                          <a:latin typeface="Lucida Console"/>
                        </a:rPr>
                        <a:t> if present</a:t>
                      </a:r>
                    </a:p>
                    <a:p>
                      <a:r>
                        <a:rPr lang="en-US" sz="700" dirty="0" smtClean="0">
                          <a:solidFill>
                            <a:prstClr val="black"/>
                          </a:solidFill>
                          <a:latin typeface="Lucida Console"/>
                        </a:rPr>
                        <a:t>    </a:t>
                      </a:r>
                      <a:r>
                        <a:rPr lang="en-US" sz="700" kern="1200" dirty="0" smtClean="0">
                          <a:solidFill>
                            <a:srgbClr val="006400"/>
                          </a:solidFill>
                          <a:latin typeface="Lucida Console"/>
                          <a:ea typeface="+mn-ea"/>
                          <a:cs typeface="+mn-cs"/>
                        </a:rPr>
                        <a:t># To create a new group, set Ensure to "Present“</a:t>
                      </a:r>
                    </a:p>
                    <a:p>
                      <a:r>
                        <a:rPr lang="en-US" sz="700" kern="1200" dirty="0" smtClean="0">
                          <a:solidFill>
                            <a:srgbClr val="006400"/>
                          </a:solidFill>
                          <a:latin typeface="Lucida Console"/>
                          <a:ea typeface="+mn-ea"/>
                          <a:cs typeface="+mn-cs"/>
                        </a:rPr>
                        <a:t>    </a:t>
                      </a:r>
                      <a:r>
                        <a:rPr lang="en-US" sz="700" dirty="0" smtClean="0">
                          <a:solidFill>
                            <a:prstClr val="black"/>
                          </a:solidFill>
                          <a:latin typeface="Lucida Console"/>
                        </a:rPr>
                        <a:t>Ensure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"Absent"</a:t>
                      </a:r>
                      <a:endParaRPr lang="en-US" sz="700" kern="1200" dirty="0" smtClean="0">
                        <a:solidFill>
                          <a:srgbClr val="006400"/>
                        </a:solidFill>
                        <a:latin typeface="Lucida Console"/>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solidFill>
                            <a:prstClr val="black"/>
                          </a:solidFill>
                          <a:latin typeface="Lucida Console"/>
                        </a:rPr>
                        <a:t>    </a:t>
                      </a:r>
                      <a:r>
                        <a:rPr lang="en-US" sz="700" dirty="0" err="1" smtClean="0">
                          <a:solidFill>
                            <a:prstClr val="black"/>
                          </a:solidFill>
                          <a:latin typeface="Lucida Console"/>
                        </a:rPr>
                        <a:t>GroupName</a:t>
                      </a:r>
                      <a:r>
                        <a:rPr lang="en-US" sz="700" dirty="0" smtClean="0">
                          <a:solidFill>
                            <a:prstClr val="black"/>
                          </a:solidFill>
                          <a:latin typeface="Lucida Console"/>
                        </a:rPr>
                        <a:t> </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a:t>
                      </a:r>
                      <a:r>
                        <a:rPr lang="en-US" sz="700" dirty="0" err="1" smtClean="0">
                          <a:solidFill>
                            <a:srgbClr val="8B0000"/>
                          </a:solidFill>
                          <a:latin typeface="Lucida Console"/>
                        </a:rPr>
                        <a:t>TestGroup</a:t>
                      </a:r>
                      <a:r>
                        <a:rPr lang="en-US" sz="700" dirty="0" smtClean="0">
                          <a:solidFill>
                            <a:srgbClr val="8B0000"/>
                          </a:solidFill>
                          <a:latin typeface="Lucida Console"/>
                        </a:rPr>
                        <a:t>"</a:t>
                      </a:r>
                    </a:p>
                    <a:p>
                      <a:r>
                        <a:rPr lang="en-US" sz="700" dirty="0" smtClean="0">
                          <a:solidFill>
                            <a:prstClr val="black"/>
                          </a:solidFill>
                          <a:latin typeface="Lucida Console"/>
                        </a:rPr>
                        <a:t>}</a:t>
                      </a:r>
                      <a:endParaRPr lang="en-US" sz="700" dirty="0" smtClean="0">
                        <a:latin typeface="Lucida Console" pitchFamily="49"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mn-lt"/>
                          <a:ea typeface="+mn-ea"/>
                          <a:cs typeface="+mn-cs"/>
                        </a:rPr>
                        <a:t>User Resource Example</a:t>
                      </a:r>
                    </a:p>
                  </a:txBody>
                  <a:tcPr anchor="ct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1150">
                <a:tc>
                  <a:txBody>
                    <a:bodyPr/>
                    <a:lstStyle/>
                    <a:p>
                      <a:r>
                        <a:rPr lang="en-US" sz="800" dirty="0" smtClean="0">
                          <a:latin typeface="+mn-lt"/>
                        </a:rPr>
                        <a:t>The User resource gives you </a:t>
                      </a:r>
                      <a:r>
                        <a:rPr lang="en-US" sz="800" dirty="0" smtClean="0">
                          <a:effectLst/>
                          <a:latin typeface="+mn-lt"/>
                          <a:ea typeface="Times New Roman"/>
                        </a:rPr>
                        <a:t>a mechanism to manage local user accounts on the target node.</a:t>
                      </a:r>
                      <a:endParaRPr lang="en-US" sz="800" dirty="0" smtClean="0">
                        <a:latin typeface="+mn-lt"/>
                      </a:endParaRPr>
                    </a:p>
                    <a:p>
                      <a:endParaRPr lang="en-US" sz="800" dirty="0" smtClean="0">
                        <a:latin typeface="+mn-lt"/>
                      </a:endParaRPr>
                    </a:p>
                    <a:p>
                      <a:r>
                        <a:rPr lang="en-US" sz="700" dirty="0" smtClean="0">
                          <a:latin typeface="Lucida Console" panose="020B0609040504020204" pitchFamily="49" charset="0"/>
                        </a:rPr>
                        <a:t>User </a:t>
                      </a:r>
                      <a:r>
                        <a:rPr lang="en-US" sz="700" dirty="0" err="1" smtClean="0">
                          <a:solidFill>
                            <a:srgbClr val="8A2BE2"/>
                          </a:solidFill>
                          <a:latin typeface="Lucida Console" panose="020B0609040504020204" pitchFamily="49" charset="0"/>
                        </a:rPr>
                        <a:t>UserExample</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a:t>
                      </a:r>
                    </a:p>
                    <a:p>
                      <a:r>
                        <a:rPr lang="en-US" sz="70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Ensure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"Present"</a:t>
                      </a:r>
                      <a:r>
                        <a:rPr lang="en-US" sz="700" dirty="0" smtClean="0">
                          <a:solidFill>
                            <a:prstClr val="black"/>
                          </a:solidFill>
                          <a:latin typeface="Lucida Console" panose="020B0609040504020204" pitchFamily="49" charset="0"/>
                        </a:rPr>
                        <a:t> </a:t>
                      </a:r>
                      <a:r>
                        <a:rPr lang="en-US" sz="700" dirty="0" smtClean="0">
                          <a:solidFill>
                            <a:srgbClr val="006400"/>
                          </a:solidFill>
                          <a:latin typeface="Lucida Console" panose="020B0609040504020204" pitchFamily="49" charset="0"/>
                        </a:rPr>
                        <a:t># </a:t>
                      </a:r>
                      <a:r>
                        <a:rPr lang="en-US" sz="700" dirty="0" smtClean="0">
                          <a:solidFill>
                            <a:srgbClr val="006400"/>
                          </a:solidFill>
                          <a:latin typeface="Lucida Console" panose="020B0609040504020204" pitchFamily="49" charset="0"/>
                        </a:rPr>
                        <a:t>To delete a user account, set Ensure to "Absent"</a:t>
                      </a:r>
                      <a:endParaRPr lang="en-US" sz="700" dirty="0" smtClean="0">
                        <a:solidFill>
                          <a:prstClr val="black"/>
                        </a:solidFill>
                        <a:latin typeface="Lucida Console" panose="020B0609040504020204" pitchFamily="49" charset="0"/>
                      </a:endParaRPr>
                    </a:p>
                    <a:p>
                      <a:r>
                        <a:rPr lang="en-US" sz="700" baseline="0" dirty="0" smtClean="0">
                          <a:solidFill>
                            <a:prstClr val="black"/>
                          </a:solidFill>
                          <a:latin typeface="Lucida Console" panose="020B0609040504020204" pitchFamily="49" charset="0"/>
                        </a:rPr>
                        <a:t>   </a:t>
                      </a:r>
                      <a:r>
                        <a:rPr lang="en-US" sz="700" dirty="0" err="1" smtClean="0">
                          <a:solidFill>
                            <a:prstClr val="black"/>
                          </a:solidFill>
                          <a:latin typeface="Lucida Console" panose="020B0609040504020204" pitchFamily="49" charset="0"/>
                        </a:rPr>
                        <a:t>UserName</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a:t>
                      </a:r>
                      <a:r>
                        <a:rPr lang="en-US" sz="700" dirty="0" err="1" smtClean="0">
                          <a:solidFill>
                            <a:srgbClr val="8B0000"/>
                          </a:solidFill>
                          <a:latin typeface="Lucida Console" panose="020B0609040504020204" pitchFamily="49" charset="0"/>
                        </a:rPr>
                        <a:t>SomeName</a:t>
                      </a:r>
                      <a:r>
                        <a:rPr lang="en-US" sz="700" dirty="0" smtClean="0">
                          <a:solidFill>
                            <a:srgbClr val="8B0000"/>
                          </a:solidFill>
                          <a:latin typeface="Lucida Console" panose="020B0609040504020204" pitchFamily="49" charset="0"/>
                        </a:rPr>
                        <a:t>"</a:t>
                      </a:r>
                      <a:endParaRPr lang="en-US" sz="700" dirty="0" smtClean="0">
                        <a:solidFill>
                          <a:prstClr val="black"/>
                        </a:solidFill>
                        <a:latin typeface="Lucida Console" panose="020B0609040504020204" pitchFamily="49" charset="0"/>
                      </a:endParaRPr>
                    </a:p>
                    <a:p>
                      <a:r>
                        <a:rPr lang="en-US" sz="700" baseline="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Password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FF4500"/>
                          </a:solidFill>
                          <a:latin typeface="Lucida Console" panose="020B0609040504020204" pitchFamily="49" charset="0"/>
                        </a:rPr>
                        <a:t>$</a:t>
                      </a:r>
                      <a:r>
                        <a:rPr lang="en-US" sz="700" dirty="0" err="1" smtClean="0">
                          <a:solidFill>
                            <a:srgbClr val="FF4500"/>
                          </a:solidFill>
                          <a:latin typeface="Lucida Console" panose="020B0609040504020204" pitchFamily="49" charset="0"/>
                        </a:rPr>
                        <a:t>passwordCred</a:t>
                      </a:r>
                      <a:r>
                        <a:rPr lang="en-US" sz="700" dirty="0" smtClean="0">
                          <a:solidFill>
                            <a:prstClr val="black"/>
                          </a:solidFill>
                          <a:latin typeface="Lucida Console" panose="020B0609040504020204" pitchFamily="49" charset="0"/>
                        </a:rPr>
                        <a:t> </a:t>
                      </a:r>
                      <a:r>
                        <a:rPr lang="en-US" sz="700" dirty="0" smtClean="0">
                          <a:solidFill>
                            <a:srgbClr val="006400"/>
                          </a:solidFill>
                          <a:latin typeface="Lucida Console" panose="020B0609040504020204" pitchFamily="49" charset="0"/>
                        </a:rPr>
                        <a:t># This needs to be a credential object</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   </a:t>
                      </a:r>
                      <a:r>
                        <a:rPr lang="en-US" sz="700" dirty="0" err="1" smtClean="0">
                          <a:solidFill>
                            <a:prstClr val="black"/>
                          </a:solidFill>
                          <a:latin typeface="Lucida Console" panose="020B0609040504020204" pitchFamily="49" charset="0"/>
                        </a:rPr>
                        <a:t>DependsOn</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“[Group]</a:t>
                      </a:r>
                      <a:r>
                        <a:rPr lang="en-US" sz="700" dirty="0" err="1" smtClean="0">
                          <a:solidFill>
                            <a:srgbClr val="8B0000"/>
                          </a:solidFill>
                          <a:latin typeface="Lucida Console" panose="020B0609040504020204" pitchFamily="49" charset="0"/>
                        </a:rPr>
                        <a:t>GroupExample</a:t>
                      </a:r>
                      <a:r>
                        <a:rPr lang="en-US" sz="700" dirty="0" smtClean="0">
                          <a:solidFill>
                            <a:srgbClr val="8B0000"/>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006400"/>
                          </a:solidFill>
                          <a:latin typeface="Lucida Console" panose="020B0609040504020204" pitchFamily="49" charset="0"/>
                        </a:rPr>
                        <a:t># Configures </a:t>
                      </a:r>
                      <a:r>
                        <a:rPr lang="en-US" sz="700" dirty="0" err="1" smtClean="0">
                          <a:solidFill>
                            <a:srgbClr val="006400"/>
                          </a:solidFill>
                          <a:latin typeface="Lucida Console" panose="020B0609040504020204" pitchFamily="49" charset="0"/>
                        </a:rPr>
                        <a:t>GroupExample</a:t>
                      </a:r>
                      <a:r>
                        <a:rPr lang="en-US" sz="700" dirty="0" smtClean="0">
                          <a:solidFill>
                            <a:srgbClr val="006400"/>
                          </a:solidFill>
                          <a:latin typeface="Lucida Console" panose="020B0609040504020204" pitchFamily="49" charset="0"/>
                        </a:rPr>
                        <a:t> first</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 </a:t>
                      </a:r>
                      <a:endParaRPr lang="en-US" sz="700" dirty="0" smtClean="0">
                        <a:latin typeface="Lucida Console" pitchFamily="49"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050">
                <a:tc>
                  <a:txBody>
                    <a:bodyPr/>
                    <a:lstStyle/>
                    <a:p>
                      <a:r>
                        <a:rPr kumimoji="0" lang="en-US" sz="1000" b="1" i="0" u="none" strike="noStrike" kern="1200" cap="none" spc="0" normalizeH="0" baseline="0" dirty="0" smtClean="0">
                          <a:ln>
                            <a:noFill/>
                          </a:ln>
                          <a:solidFill>
                            <a:prstClr val="black"/>
                          </a:solidFill>
                          <a:effectLst/>
                          <a:uLnTx/>
                          <a:uFillTx/>
                          <a:latin typeface="+mn-lt"/>
                          <a:ea typeface="+mn-ea"/>
                          <a:cs typeface="+mn-cs"/>
                        </a:rPr>
                        <a:t>Service Resource Example</a:t>
                      </a:r>
                    </a:p>
                  </a:txBody>
                  <a:tcPr anchor="ct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2890">
                <a:tc>
                  <a:txBody>
                    <a:bodyPr/>
                    <a:lstStyle/>
                    <a:p>
                      <a:r>
                        <a:rPr lang="en-US" sz="800" dirty="0" smtClean="0">
                          <a:latin typeface="+mn-lt"/>
                        </a:rPr>
                        <a:t>The Service resource gives</a:t>
                      </a:r>
                      <a:r>
                        <a:rPr lang="en-US" sz="800" baseline="0" dirty="0" smtClean="0">
                          <a:latin typeface="+mn-lt"/>
                        </a:rPr>
                        <a:t> you a mechanism to manage services on the target node.</a:t>
                      </a:r>
                      <a:endParaRPr lang="en-US" sz="800" dirty="0" smtClean="0">
                        <a:latin typeface="+mn-lt"/>
                      </a:endParaRPr>
                    </a:p>
                    <a:p>
                      <a:endParaRPr lang="en-US" sz="700" dirty="0" smtClean="0">
                        <a:latin typeface="Lucida Console"/>
                      </a:endParaRPr>
                    </a:p>
                    <a:p>
                      <a:r>
                        <a:rPr lang="en-US" sz="700" dirty="0" smtClean="0">
                          <a:latin typeface="Lucida Console" panose="020B0609040504020204" pitchFamily="49" charset="0"/>
                        </a:rPr>
                        <a:t>Service </a:t>
                      </a:r>
                      <a:r>
                        <a:rPr lang="en-US" sz="700" dirty="0" err="1" smtClean="0">
                          <a:solidFill>
                            <a:srgbClr val="8A2BE2"/>
                          </a:solidFill>
                          <a:latin typeface="Lucida Console" panose="020B0609040504020204" pitchFamily="49" charset="0"/>
                        </a:rPr>
                        <a:t>ServiceExample</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a:t>
                      </a:r>
                    </a:p>
                    <a:p>
                      <a:r>
                        <a:rPr lang="en-US" sz="700" dirty="0" smtClean="0">
                          <a:solidFill>
                            <a:prstClr val="black"/>
                          </a:solidFill>
                          <a:latin typeface="Lucida Console" panose="020B0609040504020204" pitchFamily="49" charset="0"/>
                        </a:rPr>
                        <a:t>    Name </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a:t>
                      </a:r>
                      <a:r>
                        <a:rPr lang="en-US" sz="700" dirty="0" err="1" smtClean="0">
                          <a:solidFill>
                            <a:srgbClr val="8B0000"/>
                          </a:solidFill>
                          <a:latin typeface="Lucida Console" panose="020B0609040504020204" pitchFamily="49" charset="0"/>
                        </a:rPr>
                        <a:t>TermService</a:t>
                      </a:r>
                      <a:r>
                        <a:rPr lang="en-US" sz="700" dirty="0" smtClean="0">
                          <a:solidFill>
                            <a:srgbClr val="8B0000"/>
                          </a:solidFill>
                          <a:latin typeface="Lucida Console" panose="020B0609040504020204" pitchFamily="49" charset="0"/>
                        </a:rPr>
                        <a:t>"</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    </a:t>
                      </a:r>
                      <a:r>
                        <a:rPr lang="en-US" sz="700" dirty="0" err="1" smtClean="0">
                          <a:solidFill>
                            <a:prstClr val="black"/>
                          </a:solidFill>
                          <a:latin typeface="Lucida Console" panose="020B0609040504020204" pitchFamily="49" charset="0"/>
                        </a:rPr>
                        <a:t>StartupType</a:t>
                      </a:r>
                      <a:r>
                        <a:rPr lang="en-US" sz="700" dirty="0" smtClean="0">
                          <a:solidFill>
                            <a:prstClr val="black"/>
                          </a:solidFill>
                          <a:latin typeface="Lucida Console" panose="020B0609040504020204" pitchFamily="49" charset="0"/>
                        </a:rPr>
                        <a:t> </a:t>
                      </a:r>
                      <a:r>
                        <a:rPr lang="en-US" sz="700" dirty="0" smtClean="0">
                          <a:solidFill>
                            <a:prstClr val="black"/>
                          </a:solidFill>
                          <a:latin typeface="Lucida Console" panose="020B0609040504020204" pitchFamily="49" charset="0"/>
                        </a:rPr>
                        <a:t> </a:t>
                      </a:r>
                      <a:r>
                        <a:rPr lang="en-US" sz="700" dirty="0" smtClean="0">
                          <a:solidFill>
                            <a:srgbClr val="A9A9A9"/>
                          </a:solidFill>
                          <a:latin typeface="Lucida Console" panose="020B0609040504020204" pitchFamily="49" charset="0"/>
                        </a:rPr>
                        <a:t>=</a:t>
                      </a:r>
                      <a:r>
                        <a:rPr lang="en-US" sz="700" dirty="0" smtClean="0">
                          <a:solidFill>
                            <a:prstClr val="black"/>
                          </a:solidFill>
                          <a:latin typeface="Lucida Console" panose="020B0609040504020204" pitchFamily="49" charset="0"/>
                        </a:rPr>
                        <a:t> </a:t>
                      </a:r>
                      <a:r>
                        <a:rPr lang="en-US" sz="700" dirty="0" smtClean="0">
                          <a:solidFill>
                            <a:srgbClr val="8B0000"/>
                          </a:solidFill>
                          <a:latin typeface="Lucida Console" panose="020B0609040504020204" pitchFamily="49" charset="0"/>
                        </a:rPr>
                        <a:t>"Manual"</a:t>
                      </a:r>
                      <a:endParaRPr lang="en-US" sz="700" dirty="0" smtClean="0">
                        <a:solidFill>
                          <a:prstClr val="black"/>
                        </a:solidFill>
                        <a:latin typeface="Lucida Console" panose="020B0609040504020204" pitchFamily="49" charset="0"/>
                      </a:endParaRPr>
                    </a:p>
                    <a:p>
                      <a:r>
                        <a:rPr lang="en-US" sz="700" dirty="0" smtClean="0">
                          <a:solidFill>
                            <a:prstClr val="black"/>
                          </a:solidFill>
                          <a:latin typeface="Lucida Console" panose="020B0609040504020204" pitchFamily="49" charset="0"/>
                        </a:rPr>
                        <a:t>} </a:t>
                      </a: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60949043"/>
              </p:ext>
            </p:extLst>
          </p:nvPr>
        </p:nvGraphicFramePr>
        <p:xfrm>
          <a:off x="4419600" y="76200"/>
          <a:ext cx="4648200" cy="6705601"/>
        </p:xfrm>
        <a:graphic>
          <a:graphicData uri="http://schemas.openxmlformats.org/drawingml/2006/table">
            <a:tbl>
              <a:tblPr/>
              <a:tblGrid>
                <a:gridCol w="4648200"/>
              </a:tblGrid>
              <a:tr h="254862">
                <a:tc>
                  <a:txBody>
                    <a:bodyPr/>
                    <a:lstStyle/>
                    <a:p>
                      <a:r>
                        <a:rPr lang="en-US" sz="1000" b="1" dirty="0" smtClean="0"/>
                        <a:t>Advanced Resource Properties</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732728">
                <a:tc>
                  <a:txBody>
                    <a:bodyPr/>
                    <a:lstStyle/>
                    <a:p>
                      <a:r>
                        <a:rPr lang="en-US" sz="800" dirty="0" smtClean="0">
                          <a:latin typeface="+mn-lt"/>
                        </a:rPr>
                        <a:t>To</a:t>
                      </a:r>
                      <a:r>
                        <a:rPr lang="en-US" sz="800" baseline="0" dirty="0" smtClean="0">
                          <a:latin typeface="+mn-lt"/>
                        </a:rPr>
                        <a:t> see all the properties for a given resource, as well as the types of these properties, set the cursor on the resource keyword and press Ctrl + Spacebar. (The resource keywords are Registry, Script, Archive, File, </a:t>
                      </a:r>
                      <a:r>
                        <a:rPr lang="en-US" sz="800" baseline="0" dirty="0" err="1" smtClean="0">
                          <a:latin typeface="+mn-lt"/>
                        </a:rPr>
                        <a:t>WindowsFeature</a:t>
                      </a:r>
                      <a:r>
                        <a:rPr lang="en-US" sz="800" baseline="0" dirty="0" smtClean="0">
                          <a:latin typeface="+mn-lt"/>
                        </a:rPr>
                        <a:t>, Package, Environment, Group, User, Log, Service, and </a:t>
                      </a:r>
                      <a:r>
                        <a:rPr lang="en-US" sz="800" baseline="0" dirty="0" err="1" smtClean="0">
                          <a:latin typeface="+mn-lt"/>
                        </a:rPr>
                        <a:t>WindowsProcess</a:t>
                      </a:r>
                      <a:r>
                        <a:rPr lang="en-US" sz="800" baseline="0" dirty="0" smtClean="0">
                          <a:latin typeface="+mn-lt"/>
                        </a:rPr>
                        <a:t>.) All resources have a property called </a:t>
                      </a:r>
                      <a:r>
                        <a:rPr lang="en-US" sz="800" b="1" baseline="0" dirty="0" err="1" smtClean="0">
                          <a:latin typeface="+mn-lt"/>
                        </a:rPr>
                        <a:t>DependsOn</a:t>
                      </a:r>
                      <a:r>
                        <a:rPr lang="en-US" sz="800" b="1" baseline="0" dirty="0" smtClean="0">
                          <a:latin typeface="+mn-lt"/>
                        </a:rPr>
                        <a:t> </a:t>
                      </a:r>
                      <a:r>
                        <a:rPr lang="en-US" sz="800" baseline="0" dirty="0" smtClean="0">
                          <a:latin typeface="+mn-lt"/>
                        </a:rPr>
                        <a:t>that </a:t>
                      </a:r>
                      <a:r>
                        <a:rPr lang="en-US" sz="800" baseline="0" dirty="0" smtClean="0">
                          <a:latin typeface="+mn-lt"/>
                        </a:rPr>
                        <a:t>you can use to indicate when a given resource should be configured before another. See the User resource example for how to use it.</a:t>
                      </a: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8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mn-lt"/>
                          <a:ea typeface="+mn-ea"/>
                          <a:cs typeface="+mn-cs"/>
                        </a:rPr>
                        <a:t>Configuration Data</a:t>
                      </a:r>
                    </a:p>
                  </a:txBody>
                  <a:tcPr anchor="ct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73400">
                <a:tc>
                  <a:txBody>
                    <a:bodyPr/>
                    <a:lstStyle/>
                    <a:p>
                      <a:r>
                        <a:rPr lang="en-US" sz="800" dirty="0" smtClean="0">
                          <a:latin typeface="+mn-lt"/>
                        </a:rPr>
                        <a:t>This is an example</a:t>
                      </a:r>
                      <a:r>
                        <a:rPr lang="en-US" sz="800" baseline="0" dirty="0" smtClean="0">
                          <a:latin typeface="+mn-lt"/>
                        </a:rPr>
                        <a:t> of separating the node data from configuration logic. You can add more node hash tables to the AllNodes array.</a:t>
                      </a:r>
                    </a:p>
                    <a:p>
                      <a:endParaRPr lang="en-US" sz="800" dirty="0" smtClean="0">
                        <a:latin typeface="+mn-lt"/>
                      </a:endParaRPr>
                    </a:p>
                    <a:p>
                      <a:r>
                        <a:rPr lang="en-US" sz="700" kern="1200" dirty="0" smtClean="0">
                          <a:solidFill>
                            <a:srgbClr val="8B0000"/>
                          </a:solidFill>
                          <a:latin typeface="Lucida Console" pitchFamily="49" charset="0"/>
                          <a:ea typeface="+mn-ea"/>
                          <a:cs typeface="+mn-cs"/>
                        </a:rPr>
                        <a:t>$</a:t>
                      </a:r>
                      <a:r>
                        <a:rPr lang="en-US" sz="700" kern="1200" dirty="0" err="1" smtClean="0">
                          <a:solidFill>
                            <a:srgbClr val="8B0000"/>
                          </a:solidFill>
                          <a:latin typeface="Lucida Console" pitchFamily="49" charset="0"/>
                          <a:ea typeface="+mn-ea"/>
                          <a:cs typeface="+mn-cs"/>
                        </a:rPr>
                        <a:t>ExampleConfigData</a:t>
                      </a:r>
                      <a:r>
                        <a:rPr lang="en-US" sz="700" kern="1200" dirty="0" smtClean="0">
                          <a:solidFill>
                            <a:srgbClr val="8B0000"/>
                          </a:solidFill>
                          <a:latin typeface="Lucida Console" pitchFamily="49" charset="0"/>
                          <a:ea typeface="+mn-ea"/>
                          <a:cs typeface="+mn-cs"/>
                        </a:rPr>
                        <a:t> </a:t>
                      </a:r>
                      <a:r>
                        <a:rPr lang="en-US" sz="700" baseline="0" dirty="0" smtClean="0">
                          <a:latin typeface="Lucida Console" pitchFamily="49" charset="0"/>
                        </a:rPr>
                        <a:t>= </a:t>
                      </a:r>
                      <a:r>
                        <a:rPr lang="en-US" sz="700" dirty="0" smtClean="0">
                          <a:latin typeface="Lucida Console" pitchFamily="49" charset="0"/>
                        </a:rPr>
                        <a:t>@{</a:t>
                      </a:r>
                    </a:p>
                    <a:p>
                      <a:r>
                        <a:rPr lang="en-US" sz="700" dirty="0" smtClean="0">
                          <a:latin typeface="Lucida Console" pitchFamily="49" charset="0"/>
                        </a:rPr>
                        <a:t>    AllNodes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 </a:t>
                      </a:r>
                    </a:p>
                    <a:p>
                      <a:r>
                        <a:rPr lang="en-US" sz="700" dirty="0" smtClean="0">
                          <a:solidFill>
                            <a:prstClr val="black"/>
                          </a:solidFill>
                          <a:latin typeface="Lucida Console" pitchFamily="49" charset="0"/>
                        </a:rPr>
                        <a:t>         </a:t>
                      </a:r>
                      <a:r>
                        <a:rPr lang="en-US" sz="700" kern="1200" dirty="0" smtClean="0">
                          <a:solidFill>
                            <a:srgbClr val="006400"/>
                          </a:solidFill>
                          <a:latin typeface="Lucida Console"/>
                          <a:ea typeface="+mn-ea"/>
                          <a:cs typeface="+mn-cs"/>
                        </a:rPr>
                        <a:t># NodeName "*" applies globally to all nodes</a:t>
                      </a:r>
                      <a:r>
                        <a:rPr lang="en-US" sz="700" kern="1200" baseline="0" dirty="0" smtClean="0">
                          <a:solidFill>
                            <a:srgbClr val="006400"/>
                          </a:solidFill>
                          <a:latin typeface="Lucida Console"/>
                          <a:ea typeface="+mn-ea"/>
                          <a:cs typeface="+mn-cs"/>
                        </a:rPr>
                        <a:t> in this array</a:t>
                      </a:r>
                      <a:endParaRPr lang="en-US" sz="700" kern="1200" dirty="0" smtClean="0">
                        <a:solidFill>
                          <a:srgbClr val="006400"/>
                        </a:solidFill>
                        <a:latin typeface="Lucida Console"/>
                        <a:ea typeface="+mn-ea"/>
                        <a:cs typeface="+mn-cs"/>
                      </a:endParaRPr>
                    </a:p>
                    <a:p>
                      <a:r>
                        <a:rPr lang="en-US" sz="700" dirty="0" smtClean="0">
                          <a:solidFill>
                            <a:prstClr val="black"/>
                          </a:solidFill>
                          <a:latin typeface="Lucida Console" pitchFamily="49" charset="0"/>
                        </a:rPr>
                        <a:t>         @{ NodeName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a:t>
                      </a:r>
                      <a:r>
                        <a:rPr lang="en-US" sz="700" dirty="0" smtClean="0">
                          <a:solidFill>
                            <a:prstClr val="black"/>
                          </a:solidFill>
                          <a:latin typeface="Lucida Console" pitchFamily="49" charset="0"/>
                        </a:rPr>
                        <a:t>; RecurseValue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FF4500"/>
                          </a:solidFill>
                          <a:latin typeface="Lucida Console" pitchFamily="49" charset="0"/>
                        </a:rPr>
                        <a:t>$true</a:t>
                      </a:r>
                      <a:r>
                        <a:rPr lang="en-US" sz="700" dirty="0" smtClean="0">
                          <a:solidFill>
                            <a:prstClr val="black"/>
                          </a:solidFill>
                          <a:latin typeface="Lucida Console" pitchFamily="49" charset="0"/>
                        </a:rPr>
                        <a:t> }</a:t>
                      </a:r>
                      <a:r>
                        <a:rPr lang="en-US" sz="700" dirty="0" smtClean="0">
                          <a:solidFill>
                            <a:srgbClr val="A9A9A9"/>
                          </a:solidFill>
                          <a:latin typeface="Lucida Console" pitchFamily="49" charset="0"/>
                        </a:rPr>
                        <a:t>,</a:t>
                      </a:r>
                      <a:endParaRPr lang="en-US" sz="700" dirty="0" smtClean="0">
                        <a:solidFill>
                          <a:prstClr val="black"/>
                        </a:solidFill>
                        <a:latin typeface="Lucida Console" pitchFamily="49" charset="0"/>
                      </a:endParaRPr>
                    </a:p>
                    <a:p>
                      <a:r>
                        <a:rPr lang="en-US" sz="700" dirty="0" smtClean="0">
                          <a:solidFill>
                            <a:prstClr val="black"/>
                          </a:solidFill>
                          <a:latin typeface="Lucida Console" pitchFamily="49" charset="0"/>
                        </a:rPr>
                        <a:t>         @{ NodeName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"Server101"</a:t>
                      </a:r>
                      <a:r>
                        <a:rPr lang="en-US" sz="700" dirty="0" smtClean="0">
                          <a:solidFill>
                            <a:prstClr val="black"/>
                          </a:solidFill>
                          <a:latin typeface="Lucida Console" pitchFamily="49" charset="0"/>
                        </a:rPr>
                        <a:t>; Role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"Web"</a:t>
                      </a:r>
                      <a:r>
                        <a:rPr lang="en-US" sz="700" dirty="0" smtClean="0">
                          <a:solidFill>
                            <a:prstClr val="black"/>
                          </a:solidFill>
                          <a:latin typeface="Lucida Console" pitchFamily="49" charset="0"/>
                        </a:rPr>
                        <a:t>; RolesToBePresent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"Web-Server"</a:t>
                      </a:r>
                      <a:r>
                        <a:rPr lang="en-US" sz="700" dirty="0" smtClean="0">
                          <a:solidFill>
                            <a:prstClr val="black"/>
                          </a:solidFill>
                          <a:latin typeface="Lucida Console" pitchFamily="49" charset="0"/>
                        </a:rPr>
                        <a:t>; </a:t>
                      </a:r>
                    </a:p>
                    <a:p>
                      <a:r>
                        <a:rPr lang="en-US" sz="700" dirty="0" smtClean="0">
                          <a:solidFill>
                            <a:prstClr val="black"/>
                          </a:solidFill>
                          <a:latin typeface="Lucida Console" pitchFamily="49" charset="0"/>
                        </a:rPr>
                        <a:t>            SourceRoot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"\\Server106\source\presentation\"</a:t>
                      </a:r>
                      <a:r>
                        <a:rPr lang="en-US" sz="700" dirty="0" smtClean="0">
                          <a:solidFill>
                            <a:prstClr val="black"/>
                          </a:solidFill>
                          <a:latin typeface="Lucida Console" pitchFamily="49" charset="0"/>
                        </a:rPr>
                        <a:t>; Version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"1.0"</a:t>
                      </a:r>
                      <a:r>
                        <a:rPr lang="en-US" sz="700" dirty="0" smtClean="0">
                          <a:solidFill>
                            <a:prstClr val="black"/>
                          </a:solidFill>
                          <a:latin typeface="Lucida Console" pitchFamily="49" charset="0"/>
                        </a:rPr>
                        <a:t>; </a:t>
                      </a:r>
                    </a:p>
                    <a:p>
                      <a:r>
                        <a:rPr lang="en-US" sz="700" dirty="0" smtClean="0">
                          <a:solidFill>
                            <a:prstClr val="black"/>
                          </a:solidFill>
                          <a:latin typeface="Lucida Console" pitchFamily="49" charset="0"/>
                        </a:rPr>
                        <a:t>            WebDirectory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8B0000"/>
                          </a:solidFill>
                          <a:latin typeface="Lucida Console" pitchFamily="49" charset="0"/>
                        </a:rPr>
                        <a:t>"c:\inetpub\wwwroot\"</a:t>
                      </a:r>
                      <a:r>
                        <a:rPr lang="en-US" sz="700" dirty="0" smtClean="0">
                          <a:solidFill>
                            <a:prstClr val="black"/>
                          </a:solidFill>
                          <a:latin typeface="Lucida Console" pitchFamily="49" charset="0"/>
                        </a:rPr>
                        <a:t>; RecurseValue </a:t>
                      </a:r>
                      <a:r>
                        <a:rPr lang="en-US" sz="700" dirty="0" smtClean="0">
                          <a:solidFill>
                            <a:srgbClr val="A9A9A9"/>
                          </a:solidFill>
                          <a:latin typeface="Lucida Console" pitchFamily="49" charset="0"/>
                        </a:rPr>
                        <a:t>=</a:t>
                      </a:r>
                      <a:r>
                        <a:rPr lang="en-US" sz="700" dirty="0" smtClean="0">
                          <a:solidFill>
                            <a:prstClr val="black"/>
                          </a:solidFill>
                          <a:latin typeface="Lucida Console" pitchFamily="49" charset="0"/>
                        </a:rPr>
                        <a:t> </a:t>
                      </a:r>
                      <a:r>
                        <a:rPr lang="en-US" sz="700" dirty="0" smtClean="0">
                          <a:solidFill>
                            <a:srgbClr val="FF4500"/>
                          </a:solidFill>
                          <a:latin typeface="Lucida Console" pitchFamily="49" charset="0"/>
                        </a:rPr>
                        <a:t>$false</a:t>
                      </a:r>
                      <a:r>
                        <a:rPr lang="en-US" sz="700" dirty="0" smtClean="0">
                          <a:solidFill>
                            <a:prstClr val="black"/>
                          </a:solidFill>
                          <a:latin typeface="Lucida Console" pitchFamily="49" charset="0"/>
                        </a:rPr>
                        <a:t>; }</a:t>
                      </a:r>
                    </a:p>
                    <a:p>
                      <a:r>
                        <a:rPr lang="en-US" sz="700" dirty="0" smtClean="0">
                          <a:solidFill>
                            <a:prstClr val="black"/>
                          </a:solidFill>
                          <a:latin typeface="Lucida Console" pitchFamily="49" charset="0"/>
                        </a:rPr>
                        <a:t>    );</a:t>
                      </a:r>
                    </a:p>
                    <a:p>
                      <a:r>
                        <a:rPr lang="en-US" sz="700" dirty="0" smtClean="0">
                          <a:solidFill>
                            <a:prstClr val="black"/>
                          </a:solidFill>
                          <a:latin typeface="Lucida Console" pitchFamily="49" charset="0"/>
                        </a:rPr>
                        <a:t>} </a:t>
                      </a:r>
                      <a:endParaRPr lang="en-US" sz="700" dirty="0" smtClean="0">
                        <a:latin typeface="Lucida Console" pitchFamily="49" charset="0"/>
                      </a:endParaRPr>
                    </a:p>
                    <a:p>
                      <a:r>
                        <a:rPr lang="en-US" sz="700" dirty="0" smtClean="0">
                          <a:solidFill>
                            <a:srgbClr val="00008B"/>
                          </a:solidFill>
                          <a:latin typeface="Lucida Console"/>
                        </a:rPr>
                        <a:t>Configuration</a:t>
                      </a:r>
                      <a:r>
                        <a:rPr lang="en-US" sz="700" dirty="0" smtClean="0">
                          <a:solidFill>
                            <a:prstClr val="black"/>
                          </a:solidFill>
                          <a:latin typeface="Lucida Console"/>
                        </a:rPr>
                        <a:t> </a:t>
                      </a:r>
                      <a:r>
                        <a:rPr lang="en-US" sz="700" dirty="0" err="1" smtClean="0">
                          <a:solidFill>
                            <a:srgbClr val="8A2BE2"/>
                          </a:solidFill>
                          <a:latin typeface="Lucida Console"/>
                        </a:rPr>
                        <a:t>CloudService</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kern="1200" dirty="0" smtClean="0">
                          <a:solidFill>
                            <a:srgbClr val="006400"/>
                          </a:solidFill>
                          <a:latin typeface="Lucida Console"/>
                          <a:ea typeface="+mn-ea"/>
                          <a:cs typeface="+mn-cs"/>
                        </a:rPr>
                        <a:t># The $</a:t>
                      </a:r>
                      <a:r>
                        <a:rPr lang="en-US" sz="700" kern="1200" dirty="0" err="1" smtClean="0">
                          <a:solidFill>
                            <a:srgbClr val="006400"/>
                          </a:solidFill>
                          <a:latin typeface="Lucida Console"/>
                          <a:ea typeface="+mn-ea"/>
                          <a:cs typeface="+mn-cs"/>
                        </a:rPr>
                        <a:t>AllNodes</a:t>
                      </a:r>
                      <a:r>
                        <a:rPr lang="en-US" sz="700" kern="1200" dirty="0" smtClean="0">
                          <a:solidFill>
                            <a:srgbClr val="006400"/>
                          </a:solidFill>
                          <a:latin typeface="Lucida Console"/>
                          <a:ea typeface="+mn-ea"/>
                          <a:cs typeface="+mn-cs"/>
                        </a:rPr>
                        <a:t> and $Node (current node) variables are automatic variables</a:t>
                      </a:r>
                    </a:p>
                    <a:p>
                      <a:r>
                        <a:rPr lang="en-US" sz="700" dirty="0" smtClean="0">
                          <a:solidFill>
                            <a:prstClr val="black"/>
                          </a:solidFill>
                          <a:latin typeface="Lucida Console"/>
                        </a:rPr>
                        <a:t>    </a:t>
                      </a:r>
                      <a:r>
                        <a:rPr lang="en-US" sz="700" baseline="0" dirty="0" smtClean="0">
                          <a:solidFill>
                            <a:prstClr val="black"/>
                          </a:solidFill>
                          <a:latin typeface="Lucida Console"/>
                        </a:rPr>
                        <a:t>No</a:t>
                      </a:r>
                      <a:r>
                        <a:rPr lang="en-US" sz="700" dirty="0" smtClean="0">
                          <a:solidFill>
                            <a:prstClr val="black"/>
                          </a:solidFill>
                          <a:latin typeface="Lucida Console"/>
                        </a:rPr>
                        <a:t>de </a:t>
                      </a:r>
                      <a:r>
                        <a:rPr lang="en-US" sz="700" dirty="0" smtClean="0">
                          <a:solidFill>
                            <a:srgbClr val="FF4500"/>
                          </a:solidFill>
                          <a:latin typeface="Lucida Console"/>
                        </a:rPr>
                        <a:t>$</a:t>
                      </a:r>
                      <a:r>
                        <a:rPr lang="en-US" sz="700" dirty="0" err="1" smtClean="0">
                          <a:solidFill>
                            <a:srgbClr val="FF4500"/>
                          </a:solidFill>
                          <a:latin typeface="Lucida Console"/>
                        </a:rPr>
                        <a:t>AllNodes</a:t>
                      </a:r>
                      <a:r>
                        <a:rPr lang="en-US" sz="700" dirty="0" err="1" smtClean="0">
                          <a:solidFill>
                            <a:srgbClr val="A9A9A9"/>
                          </a:solidFill>
                          <a:latin typeface="Lucida Console"/>
                        </a:rPr>
                        <a:t>.</a:t>
                      </a:r>
                      <a:r>
                        <a:rPr lang="en-US" sz="700" dirty="0" err="1" smtClean="0">
                          <a:solidFill>
                            <a:prstClr val="black"/>
                          </a:solidFill>
                          <a:latin typeface="Lucida Console"/>
                        </a:rPr>
                        <a:t>Where</a:t>
                      </a:r>
                      <a:r>
                        <a:rPr lang="en-US" sz="700" dirty="0" smtClean="0">
                          <a:solidFill>
                            <a:prstClr val="black"/>
                          </a:solidFill>
                          <a:latin typeface="Lucida Console"/>
                        </a:rPr>
                        <a:t>(</a:t>
                      </a:r>
                      <a:r>
                        <a:rPr lang="en-US" sz="700" dirty="0" smtClean="0">
                          <a:solidFill>
                            <a:srgbClr val="8B0000"/>
                          </a:solidFill>
                          <a:latin typeface="Lucida Console"/>
                        </a:rPr>
                        <a:t>"Role -</a:t>
                      </a:r>
                      <a:r>
                        <a:rPr lang="en-US" sz="700" dirty="0" err="1" smtClean="0">
                          <a:solidFill>
                            <a:srgbClr val="8B0000"/>
                          </a:solidFill>
                          <a:latin typeface="Lucida Console"/>
                        </a:rPr>
                        <a:t>eq</a:t>
                      </a:r>
                      <a:r>
                        <a:rPr lang="en-US" sz="700" dirty="0" smtClean="0">
                          <a:solidFill>
                            <a:srgbClr val="8B0000"/>
                          </a:solidFill>
                          <a:latin typeface="Lucida Console"/>
                        </a:rPr>
                        <a:t> Web"</a:t>
                      </a:r>
                      <a:r>
                        <a:rPr lang="en-US" sz="700" dirty="0" smtClean="0">
                          <a:solidFill>
                            <a:prstClr val="black"/>
                          </a:solidFill>
                          <a:latin typeface="Lucida Console"/>
                        </a:rPr>
                        <a:t>).</a:t>
                      </a:r>
                      <a:r>
                        <a:rPr lang="en-US" sz="700" dirty="0" err="1" smtClean="0">
                          <a:solidFill>
                            <a:prstClr val="black"/>
                          </a:solidFill>
                          <a:latin typeface="Lucida Console"/>
                        </a:rPr>
                        <a:t>NodeName</a:t>
                      </a:r>
                      <a:r>
                        <a:rPr lang="en-US" sz="700" dirty="0" smtClean="0">
                          <a:solidFill>
                            <a:prstClr val="black"/>
                          </a:solidFill>
                          <a:latin typeface="Lucida Console"/>
                        </a:rPr>
                        <a:t> {</a:t>
                      </a:r>
                    </a:p>
                    <a:p>
                      <a:r>
                        <a:rPr lang="en-US" sz="700" dirty="0" smtClean="0">
                          <a:solidFill>
                            <a:srgbClr val="0000FF"/>
                          </a:solidFill>
                          <a:latin typeface="Lucida Console"/>
                        </a:rPr>
                        <a:t>        </a:t>
                      </a:r>
                      <a:r>
                        <a:rPr lang="en-US" sz="700" dirty="0" smtClean="0">
                          <a:latin typeface="Lucida Console"/>
                        </a:rPr>
                        <a:t>WindowsFeature </a:t>
                      </a:r>
                      <a:r>
                        <a:rPr lang="en-US" sz="700" dirty="0" smtClean="0">
                          <a:solidFill>
                            <a:srgbClr val="8A2BE2"/>
                          </a:solidFill>
                          <a:latin typeface="Lucida Console"/>
                        </a:rPr>
                        <a:t>IIS</a:t>
                      </a:r>
                      <a:endParaRPr lang="en-US" sz="700" dirty="0" smtClean="0">
                        <a:solidFill>
                          <a:prstClr val="black"/>
                        </a:solidFill>
                        <a:latin typeface="Lucida Console"/>
                      </a:endParaRPr>
                    </a:p>
                    <a:p>
                      <a:r>
                        <a:rPr lang="en-US" sz="700" dirty="0" smtClean="0">
                          <a:solidFill>
                            <a:prstClr val="black"/>
                          </a:solidFill>
                          <a:latin typeface="Lucida Console"/>
                        </a:rPr>
                        <a:t>        { </a:t>
                      </a:r>
                      <a:r>
                        <a:rPr lang="en-US" sz="700" kern="1200" dirty="0" smtClean="0">
                          <a:solidFill>
                            <a:prstClr val="black"/>
                          </a:solidFill>
                          <a:latin typeface="Lucida Console" pitchFamily="49" charset="0"/>
                          <a:ea typeface="+mn-ea"/>
                          <a:cs typeface="+mn-cs"/>
                        </a:rPr>
                        <a:t>Ensure</a:t>
                      </a:r>
                      <a:r>
                        <a:rPr lang="en-US" sz="700" dirty="0" smtClean="0">
                          <a:solidFill>
                            <a:prstClr val="black"/>
                          </a:solidFill>
                          <a:latin typeface="Lucida Console"/>
                        </a:rPr>
                        <a:t> </a:t>
                      </a:r>
                      <a:r>
                        <a:rPr lang="en-US" sz="700" dirty="0" smtClean="0">
                          <a:solidFill>
                            <a:srgbClr val="8A2BE2"/>
                          </a:solidFill>
                          <a:latin typeface="Lucida Console"/>
                        </a:rPr>
                        <a:t>=</a:t>
                      </a:r>
                      <a:r>
                        <a:rPr lang="en-US" sz="700" dirty="0" smtClean="0">
                          <a:solidFill>
                            <a:prstClr val="black"/>
                          </a:solidFill>
                          <a:latin typeface="Lucida Console"/>
                        </a:rPr>
                        <a:t> </a:t>
                      </a:r>
                      <a:r>
                        <a:rPr lang="en-US" sz="700" dirty="0" smtClean="0">
                          <a:solidFill>
                            <a:srgbClr val="8B0000"/>
                          </a:solidFill>
                          <a:latin typeface="Lucida Console"/>
                        </a:rPr>
                        <a:t>"Present";</a:t>
                      </a:r>
                      <a:r>
                        <a:rPr lang="en-US" sz="700" dirty="0" smtClean="0">
                          <a:solidFill>
                            <a:prstClr val="black"/>
                          </a:solidFill>
                          <a:latin typeface="Lucida Console"/>
                        </a:rPr>
                        <a:t> </a:t>
                      </a:r>
                      <a:r>
                        <a:rPr lang="en-US" sz="700" kern="1200" dirty="0" smtClean="0">
                          <a:solidFill>
                            <a:prstClr val="black"/>
                          </a:solidFill>
                          <a:latin typeface="Lucida Console" pitchFamily="49" charset="0"/>
                          <a:ea typeface="+mn-ea"/>
                          <a:cs typeface="+mn-cs"/>
                        </a:rPr>
                        <a:t>Name</a:t>
                      </a:r>
                      <a:r>
                        <a:rPr lang="en-US" sz="700" dirty="0" smtClean="0">
                          <a:solidFill>
                            <a:prstClr val="black"/>
                          </a:solidFill>
                          <a:latin typeface="Lucida Console"/>
                        </a:rPr>
                        <a:t> </a:t>
                      </a:r>
                      <a:r>
                        <a:rPr lang="en-US" sz="700" dirty="0" smtClean="0">
                          <a:solidFill>
                            <a:srgbClr val="8A2BE2"/>
                          </a:solidFill>
                          <a:latin typeface="Lucida Console"/>
                        </a:rPr>
                        <a:t>=</a:t>
                      </a:r>
                      <a:r>
                        <a:rPr lang="en-US" sz="700" dirty="0" smtClean="0">
                          <a:solidFill>
                            <a:prstClr val="black"/>
                          </a:solidFill>
                          <a:latin typeface="Lucida Console"/>
                        </a:rPr>
                        <a:t> </a:t>
                      </a:r>
                      <a:r>
                        <a:rPr lang="en-US" sz="700" dirty="0" smtClean="0">
                          <a:solidFill>
                            <a:srgbClr val="FF4500"/>
                          </a:solidFill>
                          <a:latin typeface="Lucida Console"/>
                        </a:rPr>
                        <a:t>$Node</a:t>
                      </a:r>
                      <a:r>
                        <a:rPr lang="en-US" sz="700" dirty="0" smtClean="0">
                          <a:solidFill>
                            <a:srgbClr val="A9A9A9"/>
                          </a:solidFill>
                          <a:latin typeface="Lucida Console"/>
                        </a:rPr>
                        <a:t>.</a:t>
                      </a:r>
                      <a:r>
                        <a:rPr lang="en-US" sz="700" dirty="0" smtClean="0">
                          <a:solidFill>
                            <a:prstClr val="black"/>
                          </a:solidFill>
                          <a:latin typeface="Lucida Console"/>
                        </a:rPr>
                        <a:t>RolesToBePresent</a:t>
                      </a:r>
                      <a:r>
                        <a:rPr lang="en-US" sz="700" baseline="0" dirty="0" smtClean="0">
                          <a:solidFill>
                            <a:prstClr val="black"/>
                          </a:solidFill>
                          <a:latin typeface="Lucida Console"/>
                        </a:rPr>
                        <a:t> </a:t>
                      </a:r>
                      <a:r>
                        <a:rPr lang="en-US" sz="700" dirty="0" smtClean="0">
                          <a:solidFill>
                            <a:prstClr val="black"/>
                          </a:solidFill>
                          <a:latin typeface="Lucida Console"/>
                        </a:rPr>
                        <a:t>}</a:t>
                      </a:r>
                    </a:p>
                    <a:p>
                      <a:r>
                        <a:rPr lang="en-US" sz="700" dirty="0" smtClean="0">
                          <a:solidFill>
                            <a:prstClr val="black"/>
                          </a:solidFill>
                          <a:latin typeface="Lucida Console"/>
                        </a:rPr>
                        <a:t>    }</a:t>
                      </a:r>
                    </a:p>
                    <a:p>
                      <a:r>
                        <a:rPr lang="en-US" sz="700" dirty="0" smtClean="0">
                          <a:solidFill>
                            <a:prstClr val="black"/>
                          </a:solidFill>
                          <a:latin typeface="Lucida Console"/>
                        </a:rPr>
                        <a:t>} </a:t>
                      </a:r>
                    </a:p>
                    <a:p>
                      <a:r>
                        <a:rPr lang="en-US" sz="700" kern="1200" dirty="0" err="1" smtClean="0">
                          <a:solidFill>
                            <a:srgbClr val="0000FF"/>
                          </a:solidFill>
                          <a:latin typeface="Lucida Console" pitchFamily="49" charset="0"/>
                          <a:ea typeface="+mn-ea"/>
                          <a:cs typeface="+mn-cs"/>
                        </a:rPr>
                        <a:t>CloudService</a:t>
                      </a:r>
                      <a:r>
                        <a:rPr lang="en-US" sz="700" baseline="0" dirty="0" smtClean="0">
                          <a:solidFill>
                            <a:prstClr val="black"/>
                          </a:solidFill>
                          <a:latin typeface="Lucida Console"/>
                        </a:rPr>
                        <a:t> </a:t>
                      </a:r>
                      <a:r>
                        <a:rPr lang="en-US" sz="700" kern="1200" dirty="0" smtClean="0">
                          <a:solidFill>
                            <a:srgbClr val="000080"/>
                          </a:solidFill>
                          <a:latin typeface="Lucida Console" panose="020B0609040504020204" pitchFamily="49" charset="0"/>
                          <a:ea typeface="+mn-ea"/>
                          <a:cs typeface="+mn-cs"/>
                        </a:rPr>
                        <a:t>–</a:t>
                      </a:r>
                      <a:r>
                        <a:rPr lang="en-US" sz="700" kern="1200" dirty="0" err="1" smtClean="0">
                          <a:solidFill>
                            <a:srgbClr val="000080"/>
                          </a:solidFill>
                          <a:latin typeface="Lucida Console" panose="020B0609040504020204" pitchFamily="49" charset="0"/>
                          <a:ea typeface="+mn-ea"/>
                          <a:cs typeface="+mn-cs"/>
                        </a:rPr>
                        <a:t>ConfigurationData</a:t>
                      </a:r>
                      <a:r>
                        <a:rPr lang="en-US" sz="700" kern="1200" dirty="0" smtClean="0">
                          <a:solidFill>
                            <a:srgbClr val="000080"/>
                          </a:solidFill>
                          <a:latin typeface="Lucida Console" panose="020B0609040504020204" pitchFamily="49" charset="0"/>
                          <a:ea typeface="+mn-ea"/>
                          <a:cs typeface="+mn-cs"/>
                        </a:rPr>
                        <a:t> </a:t>
                      </a:r>
                      <a:r>
                        <a:rPr lang="en-US" sz="700" kern="1200" dirty="0" smtClean="0">
                          <a:solidFill>
                            <a:srgbClr val="8B0000"/>
                          </a:solidFill>
                          <a:latin typeface="Lucida Console" pitchFamily="49" charset="0"/>
                          <a:ea typeface="+mn-ea"/>
                          <a:cs typeface="+mn-cs"/>
                        </a:rPr>
                        <a:t>$</a:t>
                      </a:r>
                      <a:r>
                        <a:rPr lang="en-US" sz="700" kern="1200" dirty="0" err="1" smtClean="0">
                          <a:solidFill>
                            <a:srgbClr val="8B0000"/>
                          </a:solidFill>
                          <a:latin typeface="Lucida Console" pitchFamily="49" charset="0"/>
                          <a:ea typeface="+mn-ea"/>
                          <a:cs typeface="+mn-cs"/>
                        </a:rPr>
                        <a:t>ExampleConfigData</a:t>
                      </a:r>
                      <a:endParaRPr lang="en-US" sz="700" kern="1200" dirty="0" smtClean="0">
                        <a:solidFill>
                          <a:srgbClr val="8B0000"/>
                        </a:solidFill>
                        <a:latin typeface="Lucida Console" pitchFamily="49" charset="0"/>
                        <a:ea typeface="+mn-ea"/>
                        <a:cs typeface="+mn-cs"/>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48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mn-lt"/>
                          <a:ea typeface="+mn-ea"/>
                          <a:cs typeface="+mn-cs"/>
                        </a:rPr>
                        <a:t>Local Configuration Manager</a:t>
                      </a:r>
                    </a:p>
                  </a:txBody>
                  <a:tcPr anchor="ct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48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rgbClr val="000000"/>
                          </a:solidFill>
                          <a:effectLst/>
                          <a:latin typeface="+mn-lt"/>
                          <a:ea typeface="Calibri"/>
                          <a:cs typeface="Arial"/>
                        </a:rPr>
                        <a:t>Local Configuration Manager is the DSC engine.</a:t>
                      </a:r>
                      <a:r>
                        <a:rPr lang="en-US" sz="800" baseline="0" dirty="0" smtClean="0">
                          <a:solidFill>
                            <a:srgbClr val="000000"/>
                          </a:solidFill>
                          <a:effectLst/>
                          <a:latin typeface="+mn-lt"/>
                          <a:ea typeface="Calibri"/>
                          <a:cs typeface="Arial"/>
                        </a:rPr>
                        <a:t> It </a:t>
                      </a:r>
                      <a:r>
                        <a:rPr lang="en-US" sz="800" dirty="0" smtClean="0">
                          <a:solidFill>
                            <a:srgbClr val="000000"/>
                          </a:solidFill>
                          <a:effectLst/>
                          <a:latin typeface="+mn-lt"/>
                          <a:ea typeface="Calibri"/>
                          <a:cs typeface="Arial"/>
                        </a:rPr>
                        <a:t>runs</a:t>
                      </a:r>
                      <a:r>
                        <a:rPr lang="en-US" sz="400" dirty="0" smtClean="0">
                          <a:effectLst/>
                          <a:latin typeface="Segoe UI"/>
                          <a:ea typeface="Calibri"/>
                          <a:cs typeface="Arial"/>
                        </a:rPr>
                        <a:t> </a:t>
                      </a:r>
                      <a:r>
                        <a:rPr lang="en-US" sz="800" dirty="0" smtClean="0">
                          <a:solidFill>
                            <a:srgbClr val="000000"/>
                          </a:solidFill>
                          <a:effectLst/>
                          <a:latin typeface="+mn-lt"/>
                          <a:ea typeface="Calibri"/>
                          <a:cs typeface="Arial"/>
                        </a:rPr>
                        <a:t>on all</a:t>
                      </a:r>
                      <a:r>
                        <a:rPr lang="en-US" sz="800" baseline="0" dirty="0" smtClean="0">
                          <a:solidFill>
                            <a:srgbClr val="000000"/>
                          </a:solidFill>
                          <a:effectLst/>
                          <a:latin typeface="+mn-lt"/>
                          <a:ea typeface="Calibri"/>
                          <a:cs typeface="Arial"/>
                        </a:rPr>
                        <a:t> </a:t>
                      </a:r>
                      <a:r>
                        <a:rPr lang="en-US" sz="800" dirty="0" smtClean="0">
                          <a:solidFill>
                            <a:srgbClr val="000000"/>
                          </a:solidFill>
                          <a:effectLst/>
                          <a:latin typeface="+mn-lt"/>
                          <a:ea typeface="Calibri"/>
                          <a:cs typeface="Arial"/>
                        </a:rPr>
                        <a:t>nodes and is responsible for calling the resources in the configuration script.</a:t>
                      </a:r>
                      <a:r>
                        <a:rPr lang="en-US" sz="800" baseline="0" dirty="0" smtClean="0">
                          <a:solidFill>
                            <a:srgbClr val="000000"/>
                          </a:solidFill>
                          <a:effectLst/>
                          <a:latin typeface="+mn-lt"/>
                          <a:ea typeface="Calibri"/>
                          <a:cs typeface="Arial"/>
                        </a:rPr>
                        <a:t> You can modify the </a:t>
                      </a:r>
                      <a:r>
                        <a:rPr lang="en-US" sz="800" dirty="0" smtClean="0">
                          <a:solidFill>
                            <a:srgbClr val="000000"/>
                          </a:solidFill>
                          <a:effectLst/>
                          <a:latin typeface="+mn-lt"/>
                          <a:ea typeface="Calibri"/>
                          <a:cs typeface="Arial"/>
                        </a:rPr>
                        <a:t>Local Configuration Manager  </a:t>
                      </a:r>
                      <a:r>
                        <a:rPr lang="en-US" sz="800" baseline="0" dirty="0" smtClean="0">
                          <a:solidFill>
                            <a:srgbClr val="000000"/>
                          </a:solidFill>
                          <a:effectLst/>
                          <a:latin typeface="+mn-lt"/>
                          <a:ea typeface="Calibri"/>
                          <a:cs typeface="Arial"/>
                        </a:rPr>
                        <a:t>settings of a target node by including a "</a:t>
                      </a:r>
                      <a:r>
                        <a:rPr lang="en-US" sz="700" dirty="0" err="1" smtClean="0">
                          <a:latin typeface="Lucida Console"/>
                        </a:rPr>
                        <a:t>LocalConfigurationManager</a:t>
                      </a:r>
                      <a:r>
                        <a:rPr lang="en-US" sz="800" baseline="0" dirty="0" smtClean="0">
                          <a:solidFill>
                            <a:srgbClr val="000000"/>
                          </a:solidFill>
                          <a:effectLst/>
                          <a:latin typeface="+mn-lt"/>
                          <a:ea typeface="Calibri"/>
                          <a:cs typeface="Arial"/>
                        </a:rPr>
                        <a:t>" block inside the Node block.</a:t>
                      </a:r>
                    </a:p>
                    <a:p>
                      <a:pPr marL="0" marR="0">
                        <a:spcBef>
                          <a:spcPts val="0"/>
                        </a:spcBef>
                        <a:spcAft>
                          <a:spcPts val="0"/>
                        </a:spcAft>
                      </a:pPr>
                      <a:endParaRPr lang="en-US" sz="800" baseline="0" dirty="0" smtClean="0">
                        <a:solidFill>
                          <a:srgbClr val="000000"/>
                        </a:solidFill>
                        <a:effectLst/>
                        <a:latin typeface="+mn-lt"/>
                        <a:cs typeface="Arial"/>
                      </a:endParaRPr>
                    </a:p>
                    <a:p>
                      <a:r>
                        <a:rPr lang="en-US" sz="700" dirty="0" err="1" smtClean="0">
                          <a:latin typeface="Lucida Console"/>
                        </a:rPr>
                        <a:t>LocalConfigurationManager</a:t>
                      </a:r>
                      <a:endParaRPr lang="en-US" sz="700" dirty="0" smtClean="0">
                        <a:latin typeface="Lucida Console"/>
                      </a:endParaRPr>
                    </a:p>
                    <a:p>
                      <a:r>
                        <a:rPr lang="en-US" sz="700" dirty="0" smtClean="0">
                          <a:latin typeface="Lucida Console"/>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solidFill>
                            <a:prstClr val="black"/>
                          </a:solidFill>
                          <a:latin typeface="Lucida Console"/>
                        </a:rPr>
                        <a:t>    </a:t>
                      </a:r>
                      <a:r>
                        <a:rPr lang="en-US" sz="700" dirty="0" err="1" smtClean="0">
                          <a:solidFill>
                            <a:prstClr val="black"/>
                          </a:solidFill>
                          <a:latin typeface="Lucida Console"/>
                        </a:rPr>
                        <a:t>RebootNodeIfNeeded</a:t>
                      </a:r>
                      <a:r>
                        <a:rPr lang="en-US" sz="700" dirty="0" smtClean="0">
                          <a:solidFill>
                            <a:prstClr val="black"/>
                          </a:solidFill>
                          <a:latin typeface="Lucida Console"/>
                        </a:rPr>
                        <a:t>  </a:t>
                      </a:r>
                      <a:r>
                        <a:rPr lang="en-US" sz="700" dirty="0" smtClean="0">
                          <a:solidFill>
                            <a:srgbClr val="A9A9A9"/>
                          </a:solidFill>
                          <a:latin typeface="Lucida Console"/>
                        </a:rPr>
                        <a:t>=</a:t>
                      </a:r>
                      <a:r>
                        <a:rPr lang="en-US" sz="700" dirty="0" smtClean="0">
                          <a:solidFill>
                            <a:prstClr val="black"/>
                          </a:solidFill>
                          <a:latin typeface="Lucida Console"/>
                        </a:rPr>
                        <a:t>  </a:t>
                      </a:r>
                      <a:r>
                        <a:rPr lang="en-US" sz="700" dirty="0" smtClean="0">
                          <a:solidFill>
                            <a:srgbClr val="FF4500"/>
                          </a:solidFill>
                          <a:latin typeface="Lucida Console"/>
                        </a:rPr>
                        <a:t>$true</a:t>
                      </a:r>
                      <a:r>
                        <a:rPr lang="en-US" sz="700" dirty="0" smtClean="0">
                          <a:solidFill>
                            <a:prstClr val="black"/>
                          </a:solidFill>
                          <a:latin typeface="Lucida Console"/>
                        </a:rPr>
                        <a:t> </a:t>
                      </a:r>
                      <a:r>
                        <a:rPr lang="en-US" sz="700" dirty="0" smtClean="0">
                          <a:solidFill>
                            <a:srgbClr val="006400"/>
                          </a:solidFill>
                          <a:latin typeface="Lucida Console"/>
                        </a:rPr>
                        <a:t># Automatically reboots if required by </a:t>
                      </a:r>
                      <a:r>
                        <a:rPr lang="en-US" sz="700" dirty="0" err="1" smtClean="0">
                          <a:solidFill>
                            <a:srgbClr val="006400"/>
                          </a:solidFill>
                          <a:latin typeface="Lucida Console"/>
                        </a:rPr>
                        <a:t>config</a:t>
                      </a:r>
                      <a:endParaRPr lang="en-US" sz="700" dirty="0" smtClean="0">
                        <a:solidFill>
                          <a:prstClr val="black"/>
                        </a:solidFill>
                        <a:latin typeface="Lucida Console"/>
                      </a:endParaRPr>
                    </a:p>
                    <a:p>
                      <a:r>
                        <a:rPr lang="en-US" sz="700" dirty="0" smtClean="0">
                          <a:solidFill>
                            <a:prstClr val="black"/>
                          </a:solidFill>
                          <a:latin typeface="Lucida Console"/>
                        </a:rPr>
                        <a:t>    </a:t>
                      </a:r>
                      <a:r>
                        <a:rPr lang="en-US" sz="700" dirty="0" err="1" smtClean="0">
                          <a:solidFill>
                            <a:prstClr val="black"/>
                          </a:solidFill>
                          <a:latin typeface="Lucida Console"/>
                        </a:rPr>
                        <a:t>ConfigurationMode</a:t>
                      </a:r>
                      <a:r>
                        <a:rPr lang="en-US" sz="700" baseline="0" dirty="0" smtClean="0">
                          <a:solidFill>
                            <a:prstClr val="black"/>
                          </a:solidFill>
                          <a:latin typeface="Lucida Console"/>
                        </a:rPr>
                        <a:t>   </a:t>
                      </a:r>
                      <a:r>
                        <a:rPr lang="en-US" sz="700" dirty="0" smtClean="0">
                          <a:solidFill>
                            <a:srgbClr val="A9A9A9"/>
                          </a:solidFill>
                          <a:latin typeface="Lucida Console"/>
                        </a:rPr>
                        <a:t>=</a:t>
                      </a:r>
                      <a:r>
                        <a:rPr lang="en-US" sz="700" baseline="0" dirty="0" smtClean="0">
                          <a:solidFill>
                            <a:prstClr val="black"/>
                          </a:solidFill>
                          <a:latin typeface="Lucida Console"/>
                        </a:rPr>
                        <a:t> </a:t>
                      </a:r>
                      <a:r>
                        <a:rPr lang="en-US" sz="700" kern="1200" dirty="0" smtClean="0">
                          <a:solidFill>
                            <a:srgbClr val="8B0000"/>
                          </a:solidFill>
                          <a:latin typeface="Lucida Console" pitchFamily="49" charset="0"/>
                          <a:ea typeface="+mn-ea"/>
                          <a:cs typeface="+mn-cs"/>
                        </a:rPr>
                        <a:t>“</a:t>
                      </a:r>
                      <a:r>
                        <a:rPr lang="en-US" sz="700" kern="1200" dirty="0" err="1" smtClean="0">
                          <a:solidFill>
                            <a:srgbClr val="8B0000"/>
                          </a:solidFill>
                          <a:latin typeface="Lucida Console" pitchFamily="49" charset="0"/>
                          <a:ea typeface="+mn-ea"/>
                          <a:cs typeface="+mn-cs"/>
                        </a:rPr>
                        <a:t>Apply</a:t>
                      </a:r>
                      <a:r>
                        <a:rPr lang="en-US" sz="700" kern="1200" baseline="0" dirty="0" err="1" smtClean="0">
                          <a:solidFill>
                            <a:srgbClr val="8B0000"/>
                          </a:solidFill>
                          <a:latin typeface="Lucida Console" pitchFamily="49" charset="0"/>
                          <a:ea typeface="+mn-ea"/>
                          <a:cs typeface="+mn-cs"/>
                        </a:rPr>
                        <a:t>AndAutoCorrect</a:t>
                      </a:r>
                      <a:r>
                        <a:rPr lang="en-US" sz="700" kern="1200" dirty="0" smtClean="0">
                          <a:solidFill>
                            <a:srgbClr val="8B0000"/>
                          </a:solidFill>
                          <a:latin typeface="Lucida Console" pitchFamily="49" charset="0"/>
                          <a:ea typeface="+mn-ea"/>
                          <a:cs typeface="+mn-cs"/>
                        </a:rPr>
                        <a:t>" </a:t>
                      </a:r>
                      <a:r>
                        <a:rPr lang="en-US" sz="700" dirty="0" smtClean="0">
                          <a:solidFill>
                            <a:srgbClr val="006400"/>
                          </a:solidFill>
                          <a:latin typeface="Lucida Console"/>
                        </a:rPr>
                        <a:t># Corrects</a:t>
                      </a:r>
                      <a:r>
                        <a:rPr lang="en-US" sz="700" baseline="0" dirty="0" smtClean="0">
                          <a:solidFill>
                            <a:srgbClr val="006400"/>
                          </a:solidFill>
                          <a:latin typeface="Lucida Console"/>
                        </a:rPr>
                        <a:t> configuration drift</a:t>
                      </a:r>
                      <a:endParaRPr lang="en-US" sz="700" kern="1200" dirty="0" smtClean="0">
                        <a:solidFill>
                          <a:srgbClr val="8B0000"/>
                        </a:solidFill>
                        <a:latin typeface="Lucida Console" pitchFamily="49" charset="0"/>
                        <a:ea typeface="+mn-ea"/>
                        <a:cs typeface="+mn-cs"/>
                      </a:endParaRPr>
                    </a:p>
                    <a:p>
                      <a:r>
                        <a:rPr lang="en-US" sz="700" dirty="0" smtClean="0">
                          <a:solidFill>
                            <a:prstClr val="black"/>
                          </a:solidFill>
                          <a:latin typeface="Lucida Console"/>
                        </a:rPr>
                        <a:t>} </a:t>
                      </a:r>
                      <a:r>
                        <a:rPr lang="en-US" sz="700" dirty="0" smtClean="0">
                          <a:solidFill>
                            <a:prstClr val="black"/>
                          </a:solidFill>
                          <a:latin typeface="Lucida Console" panose="020B0609040504020204" pitchFamily="49" charset="0"/>
                        </a:rPr>
                        <a:t> </a:t>
                      </a:r>
                      <a:endParaRPr lang="en-US" sz="700" dirty="0" smtClean="0">
                        <a:solidFill>
                          <a:prstClr val="black"/>
                        </a:solidFill>
                        <a:latin typeface="Lucida Console" panose="020B0609040504020204" pitchFamily="49" charset="0"/>
                      </a:endParaRPr>
                    </a:p>
                    <a:p>
                      <a:r>
                        <a:rPr lang="en-US" sz="800" dirty="0" smtClean="0">
                          <a:solidFill>
                            <a:prstClr val="black"/>
                          </a:solidFill>
                          <a:latin typeface="+mn-lt"/>
                        </a:rPr>
                        <a:t> </a:t>
                      </a:r>
                      <a:endParaRPr lang="en-US" sz="800" kern="1200" dirty="0" smtClean="0">
                        <a:solidFill>
                          <a:srgbClr val="000000"/>
                        </a:solidFill>
                        <a:effectLst/>
                        <a:latin typeface="+mn-lt"/>
                        <a:ea typeface="Calibri"/>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rgbClr val="000000"/>
                          </a:solidFill>
                          <a:effectLst/>
                          <a:latin typeface="+mn-lt"/>
                          <a:ea typeface="Calibri"/>
                          <a:cs typeface="Arial"/>
                        </a:rPr>
                        <a:t>Set the cursor on the </a:t>
                      </a:r>
                      <a:r>
                        <a:rPr lang="en-US" sz="700" dirty="0" err="1" smtClean="0">
                          <a:latin typeface="Lucida Console"/>
                        </a:rPr>
                        <a:t>LocalConfigurationManager</a:t>
                      </a:r>
                      <a:r>
                        <a:rPr lang="en-US" sz="800" dirty="0" smtClean="0">
                          <a:latin typeface="+mn-lt"/>
                        </a:rPr>
                        <a:t> </a:t>
                      </a:r>
                      <a:r>
                        <a:rPr lang="en-US" sz="800" kern="1200" baseline="0" dirty="0" smtClean="0">
                          <a:solidFill>
                            <a:srgbClr val="000000"/>
                          </a:solidFill>
                          <a:effectLst/>
                          <a:latin typeface="+mn-lt"/>
                          <a:ea typeface="Calibri"/>
                          <a:cs typeface="Arial"/>
                        </a:rPr>
                        <a:t>keyword and press Ctrl + Spacebar to see all the properties you can set and their types. </a:t>
                      </a:r>
                      <a:r>
                        <a:rPr lang="en-US" sz="800" kern="1200" dirty="0" smtClean="0">
                          <a:solidFill>
                            <a:srgbClr val="000000"/>
                          </a:solidFill>
                          <a:effectLst/>
                          <a:latin typeface="+mn-lt"/>
                          <a:ea typeface="Calibri"/>
                          <a:cs typeface="Arial"/>
                        </a:rPr>
                        <a:t>Only one </a:t>
                      </a:r>
                      <a:r>
                        <a:rPr lang="en-US" sz="800" dirty="0" smtClean="0">
                          <a:solidFill>
                            <a:srgbClr val="000000"/>
                          </a:solidFill>
                          <a:effectLst/>
                          <a:latin typeface="+mn-lt"/>
                          <a:ea typeface="Calibri"/>
                          <a:cs typeface="Arial"/>
                        </a:rPr>
                        <a:t>Local Configuration Manager  </a:t>
                      </a:r>
                      <a:r>
                        <a:rPr lang="en-US" sz="800" kern="1200" dirty="0" smtClean="0">
                          <a:solidFill>
                            <a:srgbClr val="000000"/>
                          </a:solidFill>
                          <a:effectLst/>
                          <a:latin typeface="+mn-lt"/>
                          <a:ea typeface="Calibri"/>
                          <a:cs typeface="Arial"/>
                        </a:rPr>
                        <a:t>settings block can exist per Node block. </a:t>
                      </a:r>
                      <a:r>
                        <a:rPr lang="en-US" sz="800" kern="1200" baseline="0" dirty="0" smtClean="0">
                          <a:solidFill>
                            <a:srgbClr val="000000"/>
                          </a:solidFill>
                          <a:effectLst/>
                          <a:latin typeface="+mn-lt"/>
                          <a:ea typeface="Calibri"/>
                          <a:cs typeface="Arial"/>
                        </a:rPr>
                        <a:t>When you invoke a configuration that includes a </a:t>
                      </a:r>
                      <a:r>
                        <a:rPr lang="en-US" sz="800" dirty="0" smtClean="0">
                          <a:solidFill>
                            <a:srgbClr val="000000"/>
                          </a:solidFill>
                          <a:effectLst/>
                          <a:latin typeface="+mn-lt"/>
                          <a:ea typeface="Calibri"/>
                          <a:cs typeface="Arial"/>
                        </a:rPr>
                        <a:t>Local Configuration Manager  </a:t>
                      </a:r>
                      <a:r>
                        <a:rPr lang="en-US" sz="800" kern="1200" baseline="0" dirty="0" smtClean="0">
                          <a:solidFill>
                            <a:srgbClr val="000000"/>
                          </a:solidFill>
                          <a:effectLst/>
                          <a:latin typeface="+mn-lt"/>
                          <a:ea typeface="Calibri"/>
                          <a:cs typeface="Arial"/>
                        </a:rPr>
                        <a:t>settings block, this will create a separate MOF file for the </a:t>
                      </a:r>
                      <a:r>
                        <a:rPr lang="en-US" sz="800" dirty="0" smtClean="0">
                          <a:solidFill>
                            <a:srgbClr val="000000"/>
                          </a:solidFill>
                          <a:effectLst/>
                          <a:latin typeface="+mn-lt"/>
                          <a:ea typeface="Calibri"/>
                          <a:cs typeface="Arial"/>
                        </a:rPr>
                        <a:t>Local Configuration Manager  </a:t>
                      </a:r>
                      <a:r>
                        <a:rPr lang="en-US" sz="800" kern="1200" baseline="0" dirty="0" smtClean="0">
                          <a:solidFill>
                            <a:srgbClr val="000000"/>
                          </a:solidFill>
                          <a:effectLst/>
                          <a:latin typeface="+mn-lt"/>
                          <a:ea typeface="Calibri"/>
                          <a:cs typeface="Arial"/>
                        </a:rPr>
                        <a:t>settings. You can then enact these settings using the following </a:t>
                      </a:r>
                      <a:r>
                        <a:rPr lang="en-US" sz="800" kern="1200" baseline="0" dirty="0" err="1" smtClean="0">
                          <a:solidFill>
                            <a:srgbClr val="000000"/>
                          </a:solidFill>
                          <a:effectLst/>
                          <a:latin typeface="+mn-lt"/>
                          <a:ea typeface="Calibri"/>
                          <a:cs typeface="Arial"/>
                        </a:rPr>
                        <a:t>cmdlet</a:t>
                      </a:r>
                      <a:r>
                        <a:rPr lang="en-US" sz="800" kern="1200" baseline="0" dirty="0" smtClean="0">
                          <a:solidFill>
                            <a:srgbClr val="000000"/>
                          </a:solidFill>
                          <a:effectLst/>
                          <a:latin typeface="+mn-lt"/>
                          <a:ea typeface="Calibri"/>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0000FF"/>
                          </a:solidFill>
                          <a:latin typeface="Lucida Console" pitchFamily="49" charset="0"/>
                          <a:ea typeface="+mn-ea"/>
                          <a:cs typeface="+mn-cs"/>
                        </a:rPr>
                        <a:t>Set-</a:t>
                      </a:r>
                      <a:r>
                        <a:rPr lang="en-US" sz="700" kern="1200" dirty="0" err="1" smtClean="0">
                          <a:solidFill>
                            <a:srgbClr val="0000FF"/>
                          </a:solidFill>
                          <a:latin typeface="Lucida Console" pitchFamily="49" charset="0"/>
                          <a:ea typeface="+mn-ea"/>
                          <a:cs typeface="+mn-cs"/>
                        </a:rPr>
                        <a:t>DscLocalConfigurationManager</a:t>
                      </a:r>
                      <a:r>
                        <a:rPr lang="en-US" sz="700" kern="1200" dirty="0" smtClean="0">
                          <a:solidFill>
                            <a:srgbClr val="000000"/>
                          </a:solidFill>
                          <a:effectLst/>
                          <a:latin typeface="Lucida Console" pitchFamily="49" charset="0"/>
                          <a:ea typeface="Calibri"/>
                          <a:cs typeface="Arial"/>
                        </a:rPr>
                        <a:t> </a:t>
                      </a:r>
                      <a:r>
                        <a:rPr lang="en-US" sz="700" kern="1200" dirty="0" smtClean="0">
                          <a:solidFill>
                            <a:srgbClr val="000080"/>
                          </a:solidFill>
                          <a:latin typeface="Lucida Console" pitchFamily="49" charset="0"/>
                          <a:ea typeface="+mn-ea"/>
                          <a:cs typeface="+mn-cs"/>
                        </a:rPr>
                        <a:t>-Path</a:t>
                      </a:r>
                      <a:r>
                        <a:rPr lang="en-US" sz="700" kern="1200" dirty="0" smtClean="0">
                          <a:solidFill>
                            <a:schemeClr val="accent6">
                              <a:lumMod val="75000"/>
                            </a:schemeClr>
                          </a:solidFill>
                          <a:latin typeface="Lucida Console" pitchFamily="49" charset="0"/>
                          <a:ea typeface="+mn-ea"/>
                          <a:cs typeface="+mn-cs"/>
                        </a:rPr>
                        <a:t> </a:t>
                      </a:r>
                      <a:r>
                        <a:rPr lang="en-US" sz="700" kern="1200" dirty="0" smtClean="0">
                          <a:solidFill>
                            <a:srgbClr val="8B0000"/>
                          </a:solidFill>
                          <a:latin typeface="Lucida Console" pitchFamily="49" charset="0"/>
                          <a:ea typeface="+mn-ea"/>
                          <a:cs typeface="+mn-cs"/>
                        </a:rPr>
                        <a:t>"C:\MyFolder" </a:t>
                      </a:r>
                      <a:r>
                        <a:rPr lang="en-US" sz="700" kern="1200" dirty="0" smtClean="0">
                          <a:solidFill>
                            <a:srgbClr val="006400"/>
                          </a:solidFill>
                          <a:latin typeface="Lucida Console"/>
                          <a:ea typeface="+mn-ea"/>
                          <a:cs typeface="+mn-cs"/>
                        </a:rPr>
                        <a:t># Generated MOF file location</a:t>
                      </a:r>
                    </a:p>
                    <a:p>
                      <a:pPr marL="0" marR="0">
                        <a:spcBef>
                          <a:spcPts val="0"/>
                        </a:spcBef>
                        <a:spcAft>
                          <a:spcPts val="0"/>
                        </a:spcAft>
                      </a:pPr>
                      <a:endParaRPr lang="en-US" sz="800" kern="1200" dirty="0" smtClean="0">
                        <a:solidFill>
                          <a:srgbClr val="000000"/>
                        </a:solidFill>
                        <a:effectLst/>
                        <a:latin typeface="+mn-lt"/>
                        <a:ea typeface="Calibri"/>
                        <a:cs typeface="Arial"/>
                      </a:endParaRPr>
                    </a:p>
                    <a:p>
                      <a:pPr marL="0" marR="0">
                        <a:spcBef>
                          <a:spcPts val="0"/>
                        </a:spcBef>
                        <a:spcAft>
                          <a:spcPts val="0"/>
                        </a:spcAft>
                      </a:pPr>
                      <a:r>
                        <a:rPr lang="en-US" sz="800" kern="1200" dirty="0" smtClean="0">
                          <a:solidFill>
                            <a:srgbClr val="000000"/>
                          </a:solidFill>
                          <a:effectLst/>
                          <a:latin typeface="+mn-lt"/>
                          <a:ea typeface="Calibri"/>
                          <a:cs typeface="Arial"/>
                        </a:rPr>
                        <a:t>To</a:t>
                      </a:r>
                      <a:r>
                        <a:rPr lang="en-US" sz="800" kern="1200" baseline="0" dirty="0" smtClean="0">
                          <a:solidFill>
                            <a:srgbClr val="000000"/>
                          </a:solidFill>
                          <a:effectLst/>
                          <a:latin typeface="+mn-lt"/>
                          <a:ea typeface="Calibri"/>
                          <a:cs typeface="Arial"/>
                        </a:rPr>
                        <a:t> s</a:t>
                      </a:r>
                      <a:r>
                        <a:rPr lang="en-US" sz="800" kern="1200" dirty="0" smtClean="0">
                          <a:solidFill>
                            <a:srgbClr val="000000"/>
                          </a:solidFill>
                          <a:effectLst/>
                          <a:latin typeface="+mn-lt"/>
                          <a:ea typeface="Calibri"/>
                          <a:cs typeface="Arial"/>
                        </a:rPr>
                        <a:t>et </a:t>
                      </a:r>
                      <a:r>
                        <a:rPr lang="en-US" sz="800" dirty="0" smtClean="0">
                          <a:solidFill>
                            <a:srgbClr val="000000"/>
                          </a:solidFill>
                          <a:effectLst/>
                          <a:latin typeface="+mn-lt"/>
                          <a:ea typeface="Calibri"/>
                          <a:cs typeface="Arial"/>
                        </a:rPr>
                        <a:t>Local Configuration Manager  </a:t>
                      </a:r>
                      <a:r>
                        <a:rPr lang="en-US" sz="800" kern="1200" dirty="0" smtClean="0">
                          <a:solidFill>
                            <a:srgbClr val="000000"/>
                          </a:solidFill>
                          <a:effectLst/>
                          <a:latin typeface="+mn-lt"/>
                          <a:ea typeface="Calibri"/>
                          <a:cs typeface="Arial"/>
                        </a:rPr>
                        <a:t>settings using the MOF file for a specific node: </a:t>
                      </a:r>
                    </a:p>
                    <a:p>
                      <a:pPr marL="0" marR="0">
                        <a:spcBef>
                          <a:spcPts val="0"/>
                        </a:spcBef>
                        <a:spcAft>
                          <a:spcPts val="0"/>
                        </a:spcAft>
                      </a:pPr>
                      <a:r>
                        <a:rPr lang="en-US" sz="700" kern="1200" dirty="0" smtClean="0">
                          <a:solidFill>
                            <a:srgbClr val="0000FF"/>
                          </a:solidFill>
                          <a:latin typeface="Lucida Console" pitchFamily="49" charset="0"/>
                          <a:ea typeface="+mn-ea"/>
                          <a:cs typeface="+mn-cs"/>
                        </a:rPr>
                        <a:t>Set-DscLocalConfigurationManager</a:t>
                      </a:r>
                      <a:r>
                        <a:rPr lang="en-US" sz="700" kern="1200" dirty="0" smtClean="0">
                          <a:solidFill>
                            <a:srgbClr val="000000"/>
                          </a:solidFill>
                          <a:effectLst/>
                          <a:latin typeface="Lucida Console" pitchFamily="49" charset="0"/>
                          <a:ea typeface="Calibri"/>
                          <a:cs typeface="Arial"/>
                        </a:rPr>
                        <a:t> </a:t>
                      </a:r>
                      <a:r>
                        <a:rPr lang="en-US" sz="700" kern="1200" dirty="0" smtClean="0">
                          <a:solidFill>
                            <a:srgbClr val="000080"/>
                          </a:solidFill>
                          <a:latin typeface="Lucida Console" pitchFamily="49" charset="0"/>
                          <a:ea typeface="+mn-ea"/>
                          <a:cs typeface="+mn-cs"/>
                        </a:rPr>
                        <a:t>-ComputerName</a:t>
                      </a:r>
                      <a:r>
                        <a:rPr lang="en-US" sz="700" kern="1200" dirty="0" smtClean="0">
                          <a:solidFill>
                            <a:schemeClr val="accent6">
                              <a:lumMod val="75000"/>
                            </a:schemeClr>
                          </a:solidFill>
                          <a:latin typeface="Lucida Console" pitchFamily="49" charset="0"/>
                          <a:ea typeface="+mn-ea"/>
                          <a:cs typeface="+mn-cs"/>
                        </a:rPr>
                        <a:t> </a:t>
                      </a:r>
                      <a:r>
                        <a:rPr lang="en-US" sz="700" kern="1200" dirty="0" smtClean="0">
                          <a:solidFill>
                            <a:srgbClr val="8B0000"/>
                          </a:solidFill>
                          <a:latin typeface="Lucida Console" pitchFamily="49" charset="0"/>
                          <a:ea typeface="+mn-ea"/>
                          <a:cs typeface="+mn-cs"/>
                        </a:rPr>
                        <a:t>"MyNode" </a:t>
                      </a:r>
                      <a:r>
                        <a:rPr lang="en-US" sz="700" kern="1200" dirty="0" smtClean="0">
                          <a:solidFill>
                            <a:srgbClr val="000080"/>
                          </a:solidFill>
                          <a:latin typeface="Lucida Console" pitchFamily="49" charset="0"/>
                          <a:ea typeface="+mn-ea"/>
                          <a:cs typeface="+mn-cs"/>
                        </a:rPr>
                        <a:t>–Path</a:t>
                      </a:r>
                      <a:r>
                        <a:rPr lang="en-US" sz="700" kern="1200" dirty="0" smtClean="0">
                          <a:solidFill>
                            <a:schemeClr val="accent6">
                              <a:lumMod val="75000"/>
                            </a:schemeClr>
                          </a:solidFill>
                          <a:latin typeface="Lucida Console" pitchFamily="49" charset="0"/>
                          <a:ea typeface="+mn-ea"/>
                          <a:cs typeface="+mn-cs"/>
                        </a:rPr>
                        <a:t> </a:t>
                      </a:r>
                      <a:r>
                        <a:rPr lang="en-US" sz="700" kern="1200" dirty="0" smtClean="0">
                          <a:solidFill>
                            <a:srgbClr val="8B0000"/>
                          </a:solidFill>
                          <a:latin typeface="Lucida Console" pitchFamily="49" charset="0"/>
                          <a:ea typeface="+mn-ea"/>
                          <a:cs typeface="+mn-cs"/>
                        </a:rPr>
                        <a:t>"C:\MyFolder"</a:t>
                      </a:r>
                      <a:endParaRPr lang="en-US" sz="700" kern="1200" dirty="0" smtClean="0">
                        <a:solidFill>
                          <a:srgbClr val="000000"/>
                        </a:solidFill>
                        <a:effectLst/>
                        <a:latin typeface="Lucida Console" pitchFamily="49" charset="0"/>
                        <a:ea typeface="Calibri"/>
                        <a:cs typeface="Arial"/>
                      </a:endParaRPr>
                    </a:p>
                    <a:p>
                      <a:pPr marL="0" marR="0">
                        <a:spcBef>
                          <a:spcPts val="0"/>
                        </a:spcBef>
                        <a:spcAft>
                          <a:spcPts val="0"/>
                        </a:spcAft>
                      </a:pPr>
                      <a:endParaRPr lang="en-US" sz="800" kern="1200" dirty="0" smtClean="0">
                        <a:solidFill>
                          <a:srgbClr val="000000"/>
                        </a:solidFill>
                        <a:effectLst/>
                        <a:latin typeface="+mn-lt"/>
                        <a:ea typeface="Calibri"/>
                        <a:cs typeface="Arial"/>
                      </a:endParaRPr>
                    </a:p>
                    <a:p>
                      <a:pPr marL="0" marR="0">
                        <a:spcBef>
                          <a:spcPts val="0"/>
                        </a:spcBef>
                        <a:spcAft>
                          <a:spcPts val="0"/>
                        </a:spcAft>
                      </a:pPr>
                      <a:r>
                        <a:rPr lang="en-US" sz="800" kern="1200" dirty="0" smtClean="0">
                          <a:solidFill>
                            <a:srgbClr val="000000"/>
                          </a:solidFill>
                          <a:effectLst/>
                          <a:latin typeface="+mn-lt"/>
                          <a:ea typeface="Calibri"/>
                          <a:cs typeface="Arial"/>
                        </a:rPr>
                        <a:t>To get the </a:t>
                      </a:r>
                      <a:r>
                        <a:rPr lang="en-US" sz="800" dirty="0" smtClean="0">
                          <a:solidFill>
                            <a:srgbClr val="000000"/>
                          </a:solidFill>
                          <a:effectLst/>
                          <a:latin typeface="+mn-lt"/>
                          <a:ea typeface="Calibri"/>
                          <a:cs typeface="Arial"/>
                        </a:rPr>
                        <a:t>Local Configuration Manager  </a:t>
                      </a:r>
                      <a:r>
                        <a:rPr lang="en-US" sz="800" kern="1200" dirty="0" smtClean="0">
                          <a:solidFill>
                            <a:srgbClr val="000000"/>
                          </a:solidFill>
                          <a:effectLst/>
                          <a:latin typeface="+mn-lt"/>
                          <a:ea typeface="Calibri"/>
                          <a:cs typeface="Arial"/>
                        </a:rPr>
                        <a:t>settings:</a:t>
                      </a:r>
                    </a:p>
                    <a:p>
                      <a:pPr marL="0" marR="0">
                        <a:spcBef>
                          <a:spcPts val="0"/>
                        </a:spcBef>
                        <a:spcAft>
                          <a:spcPts val="0"/>
                        </a:spcAft>
                      </a:pPr>
                      <a:r>
                        <a:rPr lang="en-US" sz="700" kern="1200" dirty="0" smtClean="0">
                          <a:solidFill>
                            <a:srgbClr val="0000FF"/>
                          </a:solidFill>
                          <a:latin typeface="Lucida Console" pitchFamily="49" charset="0"/>
                          <a:ea typeface="+mn-ea"/>
                          <a:cs typeface="+mn-cs"/>
                        </a:rPr>
                        <a:t>Get-DscLocalConfigurationManager</a:t>
                      </a:r>
                      <a:r>
                        <a:rPr lang="en-US" sz="700" kern="1200" dirty="0" smtClean="0">
                          <a:solidFill>
                            <a:srgbClr val="00B0F0"/>
                          </a:solidFill>
                          <a:latin typeface="Lucida Console" pitchFamily="49" charset="0"/>
                          <a:ea typeface="+mn-ea"/>
                          <a:cs typeface="+mn-cs"/>
                        </a:rPr>
                        <a:t> </a:t>
                      </a:r>
                      <a:r>
                        <a:rPr lang="en-US" sz="700" kern="1200" dirty="0" smtClean="0">
                          <a:solidFill>
                            <a:srgbClr val="000080"/>
                          </a:solidFill>
                          <a:latin typeface="Lucida Console" pitchFamily="49" charset="0"/>
                          <a:ea typeface="+mn-ea"/>
                          <a:cs typeface="+mn-cs"/>
                        </a:rPr>
                        <a:t>-CimSession</a:t>
                      </a:r>
                      <a:r>
                        <a:rPr lang="en-US" sz="700" kern="1200" dirty="0" smtClean="0">
                          <a:solidFill>
                            <a:schemeClr val="accent6">
                              <a:lumMod val="75000"/>
                            </a:schemeClr>
                          </a:solidFill>
                          <a:latin typeface="Lucida Console" pitchFamily="49" charset="0"/>
                          <a:ea typeface="+mn-ea"/>
                          <a:cs typeface="+mn-cs"/>
                        </a:rPr>
                        <a:t> </a:t>
                      </a:r>
                      <a:r>
                        <a:rPr lang="en-US" sz="700" kern="1200" dirty="0" smtClean="0">
                          <a:solidFill>
                            <a:srgbClr val="8B0000"/>
                          </a:solidFill>
                          <a:latin typeface="Lucida Console"/>
                          <a:ea typeface="+mn-ea"/>
                          <a:cs typeface="+mn-cs"/>
                        </a:rPr>
                        <a:t>$session</a:t>
                      </a: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68301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FS_x0020_Error xmlns="3f1ef11b-fcdc-4f59-b5e3-2c8bfc644423" xsi:nil="true"/>
    <Milestone xmlns="3f1ef11b-fcdc-4f59-b5e3-2c8bfc644423" xsi:nil="true"/>
    <Doc_x0020_Owner xmlns="3f1ef11b-fcdc-4f59-b5e3-2c8bfc644423">
      <UserInfo>
        <DisplayName>Mohamed Ibrahim</DisplayName>
        <AccountId>1530</AccountId>
        <AccountType/>
      </UserInfo>
    </Doc_x0020_Owner>
    <TFS_x0020_Feature_x0020_ID xmlns="3f1ef11b-fcdc-4f59-b5e3-2c8bfc644423" xsi:nil="true"/>
    <Doc_x0020_Type xmlns="3f1ef11b-fcdc-4f59-b5e3-2c8bfc644423">Other</Doc_x0020_Type>
    <Doc_x0020_Status xmlns="3f1ef11b-fcdc-4f59-b5e3-2c8bfc644423">Full in review</Doc_x0020_Status>
    <_dlc_DocId xmlns="3f1ef11b-fcdc-4f59-b5e3-2c8bfc644423">HEVJ4XPMUEFK-2-30727</_dlc_DocId>
    <_dlc_DocIdUrl xmlns="3f1ef11b-fcdc-4f59-b5e3-2c8bfc644423">
      <Url>http://windowsblue/docs/home/_layouts/DocIdRedir.aspx?ID=HEVJ4XPMUEFK-2-30727</Url>
      <Description>HEVJ4XPMUEFK-2-30727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55FD804506E05498AB8151BEDBE1790" ma:contentTypeVersion="27" ma:contentTypeDescription="Create a new document." ma:contentTypeScope="" ma:versionID="4d3c6351fae980a3a35a14b354d1e916">
  <xsd:schema xmlns:xsd="http://www.w3.org/2001/XMLSchema" xmlns:xs="http://www.w3.org/2001/XMLSchema" xmlns:p="http://schemas.microsoft.com/office/2006/metadata/properties" xmlns:ns2="3f1ef11b-fcdc-4f59-b5e3-2c8bfc644423" targetNamespace="http://schemas.microsoft.com/office/2006/metadata/properties" ma:root="true" ma:fieldsID="69f1c2e5a0e4b71f96e96cfb34fb7ce3" ns2:_="">
    <xsd:import namespace="3f1ef11b-fcdc-4f59-b5e3-2c8bfc644423"/>
    <xsd:element name="properties">
      <xsd:complexType>
        <xsd:sequence>
          <xsd:element name="documentManagement">
            <xsd:complexType>
              <xsd:all>
                <xsd:element ref="ns2:_dlc_DocId" minOccurs="0"/>
                <xsd:element ref="ns2:_dlc_DocIdUrl" minOccurs="0"/>
                <xsd:element ref="ns2:_dlc_DocIdPersistId" minOccurs="0"/>
                <xsd:element ref="ns2:Doc_x0020_Type"/>
                <xsd:element ref="ns2:Milestone" minOccurs="0"/>
                <xsd:element ref="ns2:TFS_x0020_Error" minOccurs="0"/>
                <xsd:element ref="ns2:TFS_x0020_Feature_x0020_ID" minOccurs="0"/>
                <xsd:element ref="ns2:Doc_x0020_Status" minOccurs="0"/>
                <xsd:element ref="ns2:Doc_x0020_Own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ef11b-fcdc-4f59-b5e3-2c8bfc64442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Doc_x0020_Type" ma:index="11" ma:displayName="Doc Type" ma:default="Other" ma:format="Dropdown" ma:internalName="Doc_x0020_Type">
      <xsd:simpleType>
        <xsd:restriction base="dms:Choice">
          <xsd:enumeration value="Other"/>
          <xsd:enumeration value="Functional Spec"/>
          <xsd:enumeration value="Dev Design Spec"/>
          <xsd:enumeration value="Test Design Spec"/>
          <xsd:enumeration value="Architecture Spec"/>
          <xsd:enumeration value="API Spec"/>
          <xsd:enumeration value="Threat Model"/>
        </xsd:restriction>
      </xsd:simpleType>
    </xsd:element>
    <xsd:element name="Milestone" ma:index="12" nillable="true" ma:displayName="Milestone" ma:format="Dropdown" ma:internalName="Milestone">
      <xsd:simpleType>
        <xsd:restriction base="dms:Choice">
          <xsd:enumeration value="MQ"/>
          <xsd:enumeration value="M1"/>
          <xsd:enumeration value="MP"/>
          <xsd:enumeration value="RTM"/>
          <xsd:enumeration value="GA"/>
          <xsd:enumeration value="Out of band"/>
        </xsd:restriction>
      </xsd:simpleType>
    </xsd:element>
    <xsd:element name="TFS_x0020_Error" ma:index="13" nillable="true" ma:displayName="TFS Error" ma:internalName="TFS_x0020_Error">
      <xsd:simpleType>
        <xsd:restriction base="dms:Note">
          <xsd:maxLength value="255"/>
        </xsd:restriction>
      </xsd:simpleType>
    </xsd:element>
    <xsd:element name="TFS_x0020_Feature_x0020_ID" ma:index="14" nillable="true" ma:displayName="TFS Feature ID" ma:internalName="TFS_x0020_Feature_x0020_ID">
      <xsd:simpleType>
        <xsd:restriction base="dms:Text">
          <xsd:maxLength value="255"/>
        </xsd:restriction>
      </xsd:simpleType>
    </xsd:element>
    <xsd:element name="Doc_x0020_Status" ma:index="15" nillable="true" ma:displayName="Doc Status" ma:default="Placeholder" ma:format="Dropdown" ma:internalName="Doc_x0020_Status">
      <xsd:simpleType>
        <xsd:restriction base="dms:Choice">
          <xsd:enumeration value="Placeholder"/>
          <xsd:enumeration value="One-page draft"/>
          <xsd:enumeration value="One-page in review"/>
          <xsd:enumeration value="Full draft"/>
          <xsd:enumeration value="Full in review"/>
          <xsd:enumeration value="Signed off"/>
          <xsd:enumeration value="Cut"/>
          <xsd:enumeration value="Deprecated"/>
          <xsd:enumeration value="Ready for SE"/>
          <xsd:enumeration value="In review by SE"/>
          <xsd:enumeration value="Signed off by SE"/>
        </xsd:restriction>
      </xsd:simpleType>
    </xsd:element>
    <xsd:element name="Doc_x0020_Owner" ma:index="16" ma:displayName="Doc Owner" ma:indexed="true" ma:list="UserInfo" ma:SharePointGroup="0" ma:internalName="Doc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BF5790-D6DE-4B2D-8EA6-205F866ACA89}">
  <ds:schemaRefs>
    <ds:schemaRef ds:uri="http://schemas.microsoft.com/sharepoint/events"/>
  </ds:schemaRefs>
</ds:datastoreItem>
</file>

<file path=customXml/itemProps2.xml><?xml version="1.0" encoding="utf-8"?>
<ds:datastoreItem xmlns:ds="http://schemas.openxmlformats.org/officeDocument/2006/customXml" ds:itemID="{77DA0AC9-C5B6-45E3-8D75-9449DE88C796}">
  <ds:schemaRefs>
    <ds:schemaRef ds:uri="http://schemas.microsoft.com/sharepoint/v3/contenttype/forms"/>
  </ds:schemaRefs>
</ds:datastoreItem>
</file>

<file path=customXml/itemProps3.xml><?xml version="1.0" encoding="utf-8"?>
<ds:datastoreItem xmlns:ds="http://schemas.openxmlformats.org/officeDocument/2006/customXml" ds:itemID="{8B201416-F333-4478-8188-8DD6D1F35E0A}">
  <ds:schemaRefs>
    <ds:schemaRef ds:uri="http://purl.org/dc/elements/1.1/"/>
    <ds:schemaRef ds:uri="http://schemas.openxmlformats.org/package/2006/metadata/core-properties"/>
    <ds:schemaRef ds:uri="http://purl.org/dc/terms/"/>
    <ds:schemaRef ds:uri="3f1ef11b-fcdc-4f59-b5e3-2c8bfc644423"/>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9C923807-F198-438E-AA86-8719D07D63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ef11b-fcdc-4f59-b5e3-2c8bfc6444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4168</TotalTime>
  <Words>997</Words>
  <Application>Microsoft Office PowerPoint</Application>
  <PresentationFormat>On-screen Show (4:3)</PresentationFormat>
  <Paragraphs>185</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Lucida Console</vt:lpstr>
      <vt:lpstr>Segoe UI</vt:lpstr>
      <vt:lpstr>Times New Roman</vt:lpstr>
      <vt:lpstr>Office Theme</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Ibrahim</dc:creator>
  <cp:keywords>Desired State Configuration cheat sheet</cp:keywords>
  <cp:lastModifiedBy>Mark Gray</cp:lastModifiedBy>
  <cp:revision>253</cp:revision>
  <dcterms:created xsi:type="dcterms:W3CDTF">2013-05-01T20:59:26Z</dcterms:created>
  <dcterms:modified xsi:type="dcterms:W3CDTF">2013-10-17T17:20:18Z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0x010100D55FD804506E05498AB8151BEDBE1790</vt:lpwstr>
  </property>
  <property fmtid="{D5CDD505-2E9C-101B-9397-08002B2CF9AE}" pid="3" name="_dlc_DocIdItemGuid">
    <vt:lpwstr>ff3cb040-36ce-42df-b27b-36c48fcc235f</vt:lpwstr>
  </property>
</Properties>
</file>