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63" r:id="rId5"/>
    <p:sldId id="277" r:id="rId6"/>
    <p:sldId id="259" r:id="rId7"/>
    <p:sldId id="275" r:id="rId8"/>
    <p:sldId id="278" r:id="rId9"/>
    <p:sldId id="280" r:id="rId10"/>
    <p:sldId id="274" r:id="rId11"/>
    <p:sldId id="276" r:id="rId12"/>
    <p:sldId id="279" r:id="rId13"/>
    <p:sldId id="281" r:id="rId14"/>
    <p:sldId id="283" r:id="rId16"/>
    <p:sldId id="28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68F"/>
    <a:srgbClr val="649F9D"/>
    <a:srgbClr val="FEED2E"/>
    <a:srgbClr val="F9B121"/>
    <a:srgbClr val="2E4858"/>
    <a:srgbClr val="F26582"/>
    <a:srgbClr val="01847F"/>
    <a:srgbClr val="609A40"/>
    <a:srgbClr val="B32E30"/>
    <a:srgbClr val="6FB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df%20files\Library%20(Books)\Project\CC%20Data\2020\TABLE%209A.1.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pdf%20files\Library%20(Books)\Project\CC%20Data\2021\TABLE%209A.1.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pdf%20files\Library%20(Books)\Project\CC%20Data\Trenddata.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pdf%20files\Library%20(Books)\Project\CC%20Data\2020\TABLE%209A.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pdf%20files\Library%20(Books)\Project\CC%20Data\2021\TABLE%209A.1.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pdf%20files\Library%20(Books)\Project\CC%20Data\2020\TABLE%209A.1.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pdf%20files\Library%20(Books)\Project\CC%20Data\2020\TABLE%209A.1.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pdf%20files\Library%20(Books)\Project\CC%20Data\2021\TABLE%209A.1.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pdf%20files\Library%20(Books)\Project\CC%20Data\2020\TABLE%209A.1.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pdf%20files\Library%20(Books)\Project\CC%20Data\2021\TABLE%209A.1.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pdf%20files\Library%20(Books)\Project\CC%20Data\2020\TABLE%209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0545704540895278"/>
          <c:y val="0.0297763294084435"/>
          <c:w val="0.930781010067563"/>
          <c:h val="0.754780338506766"/>
        </c:manualLayout>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CIIReport!$B$6:$B$33</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CIIReport!$E$6:$E$33</c:f>
              <c:numCache>
                <c:formatCode>General</c:formatCode>
                <c:ptCount val="28"/>
                <c:pt idx="0">
                  <c:v>1899</c:v>
                </c:pt>
                <c:pt idx="1">
                  <c:v>30</c:v>
                </c:pt>
                <c:pt idx="2">
                  <c:v>3530</c:v>
                </c:pt>
                <c:pt idx="3">
                  <c:v>1512</c:v>
                </c:pt>
                <c:pt idx="4">
                  <c:v>297</c:v>
                </c:pt>
                <c:pt idx="5">
                  <c:v>40</c:v>
                </c:pt>
                <c:pt idx="6">
                  <c:v>1283</c:v>
                </c:pt>
                <c:pt idx="7">
                  <c:v>656</c:v>
                </c:pt>
                <c:pt idx="8">
                  <c:v>98</c:v>
                </c:pt>
                <c:pt idx="9">
                  <c:v>1204</c:v>
                </c:pt>
                <c:pt idx="10">
                  <c:v>10741</c:v>
                </c:pt>
                <c:pt idx="11">
                  <c:v>426</c:v>
                </c:pt>
                <c:pt idx="12">
                  <c:v>699</c:v>
                </c:pt>
                <c:pt idx="13">
                  <c:v>5496</c:v>
                </c:pt>
                <c:pt idx="14">
                  <c:v>79</c:v>
                </c:pt>
                <c:pt idx="15">
                  <c:v>142</c:v>
                </c:pt>
                <c:pt idx="16">
                  <c:v>13</c:v>
                </c:pt>
                <c:pt idx="17">
                  <c:v>8</c:v>
                </c:pt>
                <c:pt idx="18">
                  <c:v>1931</c:v>
                </c:pt>
                <c:pt idx="19">
                  <c:v>378</c:v>
                </c:pt>
                <c:pt idx="20">
                  <c:v>1354</c:v>
                </c:pt>
                <c:pt idx="21">
                  <c:v>0</c:v>
                </c:pt>
                <c:pt idx="22">
                  <c:v>782</c:v>
                </c:pt>
                <c:pt idx="23">
                  <c:v>5024</c:v>
                </c:pt>
                <c:pt idx="24">
                  <c:v>34</c:v>
                </c:pt>
                <c:pt idx="25">
                  <c:v>11097</c:v>
                </c:pt>
                <c:pt idx="26">
                  <c:v>243</c:v>
                </c:pt>
                <c:pt idx="27">
                  <c:v>712</c:v>
                </c:pt>
              </c:numCache>
            </c:numRef>
          </c:val>
        </c:ser>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Sheet1!$A$32:$A$39</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Sheet1!$B$32:$B$39</c:f>
              <c:numCache>
                <c:formatCode>General</c:formatCode>
                <c:ptCount val="8"/>
                <c:pt idx="0">
                  <c:v>2</c:v>
                </c:pt>
                <c:pt idx="1">
                  <c:v>1.2</c:v>
                </c:pt>
                <c:pt idx="2">
                  <c:v>0.5</c:v>
                </c:pt>
                <c:pt idx="3">
                  <c:v>1.7</c:v>
                </c:pt>
                <c:pt idx="4">
                  <c:v>1.1</c:v>
                </c:pt>
                <c:pt idx="5">
                  <c:v>1.7</c:v>
                </c:pt>
                <c:pt idx="6">
                  <c:v>1.5</c:v>
                </c:pt>
                <c:pt idx="7">
                  <c:v>0</c:v>
                </c:pt>
              </c:numCache>
            </c:numRef>
          </c:val>
        </c:ser>
        <c:dLbls>
          <c:showLegendKey val="0"/>
          <c:showVal val="1"/>
          <c:showCatName val="0"/>
          <c:showSerName val="0"/>
          <c:showPercent val="0"/>
          <c:showBubbleSize val="0"/>
        </c:dLbls>
        <c:gapWidth val="150"/>
        <c:overlap val="100"/>
        <c:axId val="25907375"/>
        <c:axId val="25929839"/>
      </c:barChart>
      <c:catAx>
        <c:axId val="259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25929839"/>
        <c:crosses val="autoZero"/>
        <c:auto val="1"/>
        <c:lblAlgn val="ctr"/>
        <c:lblOffset val="100"/>
        <c:noMultiLvlLbl val="0"/>
      </c:catAx>
      <c:valAx>
        <c:axId val="25929839"/>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baseline="0" dirty="0"/>
                  <a:t>Cyber Crimes per 1 lakh population</a:t>
                </a:r>
                <a:endParaRPr lang="en-US" b="1" dirty="0"/>
              </a:p>
            </c:rich>
          </c:tx>
          <c:layout>
            <c:manualLayout>
              <c:xMode val="edge"/>
              <c:yMode val="edge"/>
              <c:x val="0.00571215814420168"/>
              <c:y val="0.23406987121418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25907375"/>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Sheet1!$B$2:$B$21</c:f>
              <c:numCache>
                <c:formatCode>General</c:formatCode>
                <c:ptCount val="20"/>
                <c:pt idx="0">
                  <c:v>808</c:v>
                </c:pt>
                <c:pt idx="1">
                  <c:v>471</c:v>
                </c:pt>
                <c:pt idx="2">
                  <c:v>347</c:v>
                </c:pt>
                <c:pt idx="3">
                  <c:v>481</c:v>
                </c:pt>
                <c:pt idx="4">
                  <c:v>453</c:v>
                </c:pt>
                <c:pt idx="5">
                  <c:v>556</c:v>
                </c:pt>
                <c:pt idx="6">
                  <c:v>464</c:v>
                </c:pt>
                <c:pt idx="7">
                  <c:v>696</c:v>
                </c:pt>
                <c:pt idx="8">
                  <c:v>1322</c:v>
                </c:pt>
                <c:pt idx="9">
                  <c:v>2213</c:v>
                </c:pt>
                <c:pt idx="10">
                  <c:v>3477</c:v>
                </c:pt>
                <c:pt idx="11">
                  <c:v>5693</c:v>
                </c:pt>
                <c:pt idx="12">
                  <c:v>9622</c:v>
                </c:pt>
                <c:pt idx="13">
                  <c:v>11592</c:v>
                </c:pt>
                <c:pt idx="14">
                  <c:v>12317</c:v>
                </c:pt>
                <c:pt idx="15">
                  <c:v>21796</c:v>
                </c:pt>
                <c:pt idx="16">
                  <c:v>27248</c:v>
                </c:pt>
                <c:pt idx="17">
                  <c:v>44735</c:v>
                </c:pt>
                <c:pt idx="18">
                  <c:v>50035</c:v>
                </c:pt>
                <c:pt idx="19">
                  <c:v>52974</c:v>
                </c:pt>
              </c:numCache>
            </c:numRef>
          </c:val>
        </c:ser>
        <c:dLbls>
          <c:showLegendKey val="0"/>
          <c:showVal val="1"/>
          <c:showCatName val="0"/>
          <c:showSerName val="0"/>
          <c:showPercent val="0"/>
          <c:showBubbleSize val="0"/>
        </c:dLbls>
        <c:gapWidth val="219"/>
        <c:overlap val="-27"/>
        <c:axId val="351624592"/>
        <c:axId val="351619184"/>
      </c:barChart>
      <c:catAx>
        <c:axId val="35162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351619184"/>
        <c:crosses val="autoZero"/>
        <c:auto val="1"/>
        <c:lblAlgn val="ctr"/>
        <c:lblOffset val="100"/>
        <c:noMultiLvlLbl val="0"/>
      </c:catAx>
      <c:valAx>
        <c:axId val="35161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351624592"/>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Sheet1!$A$2:$A$21</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xVal>
          <c:yVal>
            <c:numRef>
              <c:f>Sheet1!$B$2:$B$21</c:f>
              <c:numCache>
                <c:formatCode>General</c:formatCode>
                <c:ptCount val="20"/>
                <c:pt idx="0">
                  <c:v>808</c:v>
                </c:pt>
                <c:pt idx="1">
                  <c:v>471</c:v>
                </c:pt>
                <c:pt idx="2">
                  <c:v>347</c:v>
                </c:pt>
                <c:pt idx="3">
                  <c:v>481</c:v>
                </c:pt>
                <c:pt idx="4">
                  <c:v>453</c:v>
                </c:pt>
                <c:pt idx="5">
                  <c:v>556</c:v>
                </c:pt>
                <c:pt idx="6">
                  <c:v>464</c:v>
                </c:pt>
                <c:pt idx="7">
                  <c:v>696</c:v>
                </c:pt>
                <c:pt idx="8">
                  <c:v>1322</c:v>
                </c:pt>
                <c:pt idx="9">
                  <c:v>2213</c:v>
                </c:pt>
                <c:pt idx="10">
                  <c:v>3477</c:v>
                </c:pt>
                <c:pt idx="11">
                  <c:v>5693</c:v>
                </c:pt>
                <c:pt idx="12">
                  <c:v>9622</c:v>
                </c:pt>
                <c:pt idx="13">
                  <c:v>11592</c:v>
                </c:pt>
                <c:pt idx="14">
                  <c:v>12317</c:v>
                </c:pt>
                <c:pt idx="15">
                  <c:v>21796</c:v>
                </c:pt>
                <c:pt idx="16">
                  <c:v>27248</c:v>
                </c:pt>
                <c:pt idx="17">
                  <c:v>44735</c:v>
                </c:pt>
                <c:pt idx="18">
                  <c:v>50035</c:v>
                </c:pt>
                <c:pt idx="19">
                  <c:v>52974</c:v>
                </c:pt>
              </c:numCache>
            </c:numRef>
          </c:yVal>
          <c:smooth val="0"/>
        </c:ser>
        <c:dLbls>
          <c:showLegendKey val="0"/>
          <c:showVal val="0"/>
          <c:showCatName val="0"/>
          <c:showSerName val="0"/>
          <c:showPercent val="0"/>
          <c:showBubbleSize val="0"/>
        </c:dLbls>
        <c:axId val="1036962879"/>
        <c:axId val="1036963295"/>
      </c:scatterChart>
      <c:valAx>
        <c:axId val="10369628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036963295"/>
        <c:crosses val="autoZero"/>
        <c:crossBetween val="midCat"/>
        <c:majorUnit val="1"/>
      </c:valAx>
      <c:valAx>
        <c:axId val="103696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dirty="0"/>
                  <a:t>No. Of Cyber Crime Cases Registered</a:t>
                </a:r>
                <a:endParaRPr lang="en-US" b="1" dirty="0"/>
              </a:p>
            </c:rich>
          </c:tx>
          <c:layout>
            <c:manualLayout>
              <c:xMode val="edge"/>
              <c:yMode val="edge"/>
              <c:x val="0"/>
              <c:y val="0.16033899806088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036962879"/>
        <c:crosses val="autoZero"/>
        <c:crossBetween val="midCat"/>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(CIIReport!$B$6:$B$33,CIIReport!$B$36:$B$43)</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(CIIReport!$E$6:$E$33,CIIReport!$E$36:$E$43)</c:f>
              <c:numCache>
                <c:formatCode>General</c:formatCode>
                <c:ptCount val="28"/>
                <c:pt idx="0">
                  <c:v>1875</c:v>
                </c:pt>
                <c:pt idx="1">
                  <c:v>47</c:v>
                </c:pt>
                <c:pt idx="2">
                  <c:v>4846</c:v>
                </c:pt>
                <c:pt idx="3">
                  <c:v>1413</c:v>
                </c:pt>
                <c:pt idx="4">
                  <c:v>352</c:v>
                </c:pt>
                <c:pt idx="5">
                  <c:v>36</c:v>
                </c:pt>
                <c:pt idx="6">
                  <c:v>1536</c:v>
                </c:pt>
                <c:pt idx="7">
                  <c:v>622</c:v>
                </c:pt>
                <c:pt idx="8">
                  <c:v>70</c:v>
                </c:pt>
                <c:pt idx="9">
                  <c:v>953</c:v>
                </c:pt>
                <c:pt idx="10">
                  <c:v>8136</c:v>
                </c:pt>
                <c:pt idx="11">
                  <c:v>626</c:v>
                </c:pt>
                <c:pt idx="12">
                  <c:v>589</c:v>
                </c:pt>
                <c:pt idx="13">
                  <c:v>5562</c:v>
                </c:pt>
                <c:pt idx="14">
                  <c:v>67</c:v>
                </c:pt>
                <c:pt idx="15">
                  <c:v>107</c:v>
                </c:pt>
                <c:pt idx="16">
                  <c:v>30</c:v>
                </c:pt>
                <c:pt idx="17">
                  <c:v>8</c:v>
                </c:pt>
                <c:pt idx="18">
                  <c:v>2037</c:v>
                </c:pt>
                <c:pt idx="19">
                  <c:v>551</c:v>
                </c:pt>
                <c:pt idx="20">
                  <c:v>1504</c:v>
                </c:pt>
                <c:pt idx="21">
                  <c:v>0</c:v>
                </c:pt>
                <c:pt idx="22">
                  <c:v>1076</c:v>
                </c:pt>
                <c:pt idx="23">
                  <c:v>10303</c:v>
                </c:pt>
                <c:pt idx="24">
                  <c:v>24</c:v>
                </c:pt>
                <c:pt idx="25">
                  <c:v>8829</c:v>
                </c:pt>
                <c:pt idx="26">
                  <c:v>718</c:v>
                </c:pt>
                <c:pt idx="27">
                  <c:v>513</c:v>
                </c:pt>
              </c:numCache>
            </c:numRef>
          </c:val>
        </c:ser>
        <c:dLbls>
          <c:showLegendKey val="0"/>
          <c:showVal val="1"/>
          <c:showCatName val="0"/>
          <c:showSerName val="0"/>
          <c:showPercent val="0"/>
          <c:showBubbleSize val="0"/>
        </c:dLbls>
        <c:gapWidth val="150"/>
        <c:overlap val="100"/>
        <c:axId val="163960927"/>
        <c:axId val="163964255"/>
      </c:barChart>
      <c:catAx>
        <c:axId val="16396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cap="none" spc="0" normalizeH="0" baseline="0">
                <a:solidFill>
                  <a:schemeClr val="tx1">
                    <a:lumMod val="65000"/>
                    <a:lumOff val="35000"/>
                  </a:schemeClr>
                </a:solidFill>
                <a:latin typeface="+mn-lt"/>
                <a:ea typeface="+mn-ea"/>
                <a:cs typeface="+mn-cs"/>
              </a:defRPr>
            </a:pPr>
          </a:p>
        </c:txPr>
        <c:crossAx val="163964255"/>
        <c:crosses val="autoZero"/>
        <c:auto val="1"/>
        <c:lblAlgn val="ctr"/>
        <c:lblOffset val="100"/>
        <c:noMultiLvlLbl val="0"/>
      </c:catAx>
      <c:valAx>
        <c:axId val="1639642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63960927"/>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Sheet1!$A$1:$A$28</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Sheet1!$B$1:$B$28</c:f>
              <c:numCache>
                <c:formatCode>0.0</c:formatCode>
                <c:ptCount val="28"/>
                <c:pt idx="0">
                  <c:v>3.6</c:v>
                </c:pt>
                <c:pt idx="1">
                  <c:v>2</c:v>
                </c:pt>
                <c:pt idx="2">
                  <c:v>10.1</c:v>
                </c:pt>
                <c:pt idx="3">
                  <c:v>1.2</c:v>
                </c:pt>
                <c:pt idx="4">
                  <c:v>1</c:v>
                </c:pt>
                <c:pt idx="5">
                  <c:v>2.6</c:v>
                </c:pt>
                <c:pt idx="6">
                  <c:v>1.9</c:v>
                </c:pt>
                <c:pt idx="7">
                  <c:v>2.2</c:v>
                </c:pt>
                <c:pt idx="8">
                  <c:v>1.3</c:v>
                </c:pt>
                <c:pt idx="9">
                  <c:v>3.2</c:v>
                </c:pt>
                <c:pt idx="10">
                  <c:v>16.2</c:v>
                </c:pt>
                <c:pt idx="11">
                  <c:v>1.2</c:v>
                </c:pt>
                <c:pt idx="12">
                  <c:v>0.8</c:v>
                </c:pt>
                <c:pt idx="13">
                  <c:v>4.4</c:v>
                </c:pt>
                <c:pt idx="14">
                  <c:v>2.5</c:v>
                </c:pt>
                <c:pt idx="15">
                  <c:v>4.4</c:v>
                </c:pt>
                <c:pt idx="16">
                  <c:v>1.1</c:v>
                </c:pt>
                <c:pt idx="17">
                  <c:v>0.4</c:v>
                </c:pt>
                <c:pt idx="18">
                  <c:v>4.2</c:v>
                </c:pt>
                <c:pt idx="19">
                  <c:v>1.3</c:v>
                </c:pt>
                <c:pt idx="20">
                  <c:v>1.7</c:v>
                </c:pt>
                <c:pt idx="21">
                  <c:v>0</c:v>
                </c:pt>
                <c:pt idx="22">
                  <c:v>1</c:v>
                </c:pt>
                <c:pt idx="23">
                  <c:v>13.4</c:v>
                </c:pt>
                <c:pt idx="24">
                  <c:v>0.8</c:v>
                </c:pt>
                <c:pt idx="25">
                  <c:v>4.8</c:v>
                </c:pt>
                <c:pt idx="26">
                  <c:v>2.1</c:v>
                </c:pt>
                <c:pt idx="27">
                  <c:v>0.7</c:v>
                </c:pt>
              </c:numCache>
            </c:numRef>
          </c:val>
        </c:ser>
        <c:dLbls>
          <c:showLegendKey val="0"/>
          <c:showVal val="1"/>
          <c:showCatName val="0"/>
          <c:showSerName val="0"/>
          <c:showPercent val="0"/>
          <c:showBubbleSize val="0"/>
        </c:dLbls>
        <c:gapWidth val="150"/>
        <c:overlap val="100"/>
        <c:axId val="95531711"/>
        <c:axId val="95532127"/>
      </c:barChart>
      <c:catAx>
        <c:axId val="9553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95532127"/>
        <c:crosses val="autoZero"/>
        <c:auto val="1"/>
        <c:lblAlgn val="ctr"/>
        <c:lblOffset val="100"/>
        <c:noMultiLvlLbl val="0"/>
      </c:catAx>
      <c:valAx>
        <c:axId val="95532127"/>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baseline="0" dirty="0"/>
                  <a:t>Cyber Crimes per 1 lakh population</a:t>
                </a:r>
                <a:endParaRPr lang="en-US" b="1" dirty="0"/>
              </a:p>
            </c:rich>
          </c:tx>
          <c:layout>
            <c:manualLayout>
              <c:xMode val="edge"/>
              <c:yMode val="edge"/>
              <c:x val="0.0067980449821819"/>
              <c:y val="0.227304096441095"/>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95531711"/>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0552100494034769"/>
          <c:y val="0.0295667331185265"/>
          <c:w val="0.928040475874997"/>
          <c:h val="0.756506445528175"/>
        </c:manualLayout>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Sheet1!$A$2:$A$29</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Sheet1!$B$2:$B$29</c:f>
              <c:numCache>
                <c:formatCode>General</c:formatCode>
                <c:ptCount val="28"/>
                <c:pt idx="0">
                  <c:v>3.5</c:v>
                </c:pt>
                <c:pt idx="1">
                  <c:v>3.1</c:v>
                </c:pt>
                <c:pt idx="2">
                  <c:v>13.8</c:v>
                </c:pt>
                <c:pt idx="3">
                  <c:v>1.1</c:v>
                </c:pt>
                <c:pt idx="4">
                  <c:v>1.2</c:v>
                </c:pt>
                <c:pt idx="5">
                  <c:v>2.3</c:v>
                </c:pt>
                <c:pt idx="6">
                  <c:v>2.2</c:v>
                </c:pt>
                <c:pt idx="7">
                  <c:v>2.1</c:v>
                </c:pt>
                <c:pt idx="8">
                  <c:v>0.9</c:v>
                </c:pt>
                <c:pt idx="9">
                  <c:v>2.5</c:v>
                </c:pt>
                <c:pt idx="10">
                  <c:v>12.1</c:v>
                </c:pt>
                <c:pt idx="11">
                  <c:v>1.8</c:v>
                </c:pt>
                <c:pt idx="12">
                  <c:v>0.7</c:v>
                </c:pt>
                <c:pt idx="13">
                  <c:v>4.5</c:v>
                </c:pt>
                <c:pt idx="14">
                  <c:v>2.1</c:v>
                </c:pt>
                <c:pt idx="15">
                  <c:v>3.2</c:v>
                </c:pt>
                <c:pt idx="16">
                  <c:v>2.5</c:v>
                </c:pt>
                <c:pt idx="17">
                  <c:v>0.4</c:v>
                </c:pt>
                <c:pt idx="18">
                  <c:v>4.4</c:v>
                </c:pt>
                <c:pt idx="19">
                  <c:v>1.8</c:v>
                </c:pt>
                <c:pt idx="20">
                  <c:v>1.9</c:v>
                </c:pt>
                <c:pt idx="21">
                  <c:v>0</c:v>
                </c:pt>
                <c:pt idx="22">
                  <c:v>1.4</c:v>
                </c:pt>
                <c:pt idx="23">
                  <c:v>27.3</c:v>
                </c:pt>
                <c:pt idx="24">
                  <c:v>0.6</c:v>
                </c:pt>
                <c:pt idx="25">
                  <c:v>3.8</c:v>
                </c:pt>
                <c:pt idx="26">
                  <c:v>6.3</c:v>
                </c:pt>
                <c:pt idx="27">
                  <c:v>0.5</c:v>
                </c:pt>
              </c:numCache>
            </c:numRef>
          </c:val>
        </c:ser>
        <c:dLbls>
          <c:showLegendKey val="0"/>
          <c:showVal val="1"/>
          <c:showCatName val="0"/>
          <c:showSerName val="0"/>
          <c:showPercent val="0"/>
          <c:showBubbleSize val="0"/>
        </c:dLbls>
        <c:gapWidth val="150"/>
        <c:overlap val="100"/>
        <c:axId val="13361199"/>
        <c:axId val="869621359"/>
      </c:barChart>
      <c:catAx>
        <c:axId val="13361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869621359"/>
        <c:crosses val="autoZero"/>
        <c:auto val="1"/>
        <c:lblAlgn val="ctr"/>
        <c:lblOffset val="100"/>
        <c:noMultiLvlLbl val="0"/>
      </c:catAx>
      <c:valAx>
        <c:axId val="869621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effectLst/>
                    <a:latin typeface="+mn-lt"/>
                    <a:ea typeface="+mn-ea"/>
                    <a:cs typeface="+mn-cs"/>
                  </a:defRPr>
                </a:pPr>
                <a:r>
                  <a:rPr lang="en-US" b="1" dirty="0">
                    <a:effectLst/>
                  </a:rPr>
                  <a:t>Cyber Crimes</a:t>
                </a:r>
                <a:r>
                  <a:rPr lang="en-US" b="1" baseline="0" dirty="0">
                    <a:effectLst/>
                  </a:rPr>
                  <a:t> per 1 lakh population</a:t>
                </a:r>
                <a:endParaRPr lang="en-US" b="1" dirty="0">
                  <a:effectLst/>
                </a:endParaRPr>
              </a:p>
            </c:rich>
          </c:tx>
          <c:layout>
            <c:manualLayout>
              <c:xMode val="edge"/>
              <c:yMode val="edge"/>
              <c:x val="0"/>
              <c:y val="0.172396476332489"/>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3361199"/>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CIIReport!$B$36:$B$43</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CIIReport!$E$36:$E$43</c:f>
              <c:numCache>
                <c:formatCode>General</c:formatCode>
                <c:ptCount val="8"/>
                <c:pt idx="0">
                  <c:v>5</c:v>
                </c:pt>
                <c:pt idx="1">
                  <c:v>17</c:v>
                </c:pt>
                <c:pt idx="2">
                  <c:v>3</c:v>
                </c:pt>
                <c:pt idx="3">
                  <c:v>168</c:v>
                </c:pt>
                <c:pt idx="4">
                  <c:v>120</c:v>
                </c:pt>
                <c:pt idx="5">
                  <c:v>1</c:v>
                </c:pt>
                <c:pt idx="6">
                  <c:v>3</c:v>
                </c:pt>
                <c:pt idx="7">
                  <c:v>10</c:v>
                </c:pt>
              </c:numCache>
            </c:numRef>
          </c:val>
        </c:ser>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max val="4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CIIReport!$B$36:$B$43</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CIIReport!$E$36:$E$43</c:f>
              <c:numCache>
                <c:formatCode>General</c:formatCode>
                <c:ptCount val="8"/>
                <c:pt idx="0">
                  <c:v>8</c:v>
                </c:pt>
                <c:pt idx="1">
                  <c:v>15</c:v>
                </c:pt>
                <c:pt idx="2">
                  <c:v>5</c:v>
                </c:pt>
                <c:pt idx="3">
                  <c:v>356</c:v>
                </c:pt>
                <c:pt idx="4">
                  <c:v>154</c:v>
                </c:pt>
                <c:pt idx="5">
                  <c:v>5</c:v>
                </c:pt>
                <c:pt idx="6">
                  <c:v>1</c:v>
                </c:pt>
                <c:pt idx="7">
                  <c:v>0</c:v>
                </c:pt>
              </c:numCache>
            </c:numRef>
          </c:val>
        </c:ser>
        <c:dLbls>
          <c:showLegendKey val="0"/>
          <c:showVal val="1"/>
          <c:showCatName val="0"/>
          <c:showSerName val="0"/>
          <c:showPercent val="0"/>
          <c:showBubbleSize val="0"/>
        </c:dLbls>
        <c:gapWidth val="150"/>
        <c:overlap val="100"/>
        <c:axId val="163960927"/>
        <c:axId val="163964255"/>
      </c:barChart>
      <c:catAx>
        <c:axId val="16396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63964255"/>
        <c:crosses val="autoZero"/>
        <c:auto val="1"/>
        <c:lblAlgn val="ctr"/>
        <c:lblOffset val="100"/>
        <c:noMultiLvlLbl val="0"/>
      </c:catAx>
      <c:valAx>
        <c:axId val="163964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63960927"/>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Sheet1!$A$30:$A$37</c:f>
              <c:strCache>
                <c:ptCount val="8"/>
                <c:pt idx="0">
                  <c:v>A&amp;N Islands</c:v>
                </c:pt>
                <c:pt idx="1">
                  <c:v>Chandigarh</c:v>
                </c:pt>
                <c:pt idx="2">
                  <c:v>D&amp;N Haveli and Daman &amp; Diu</c:v>
                </c:pt>
                <c:pt idx="3">
                  <c:v>Delhi</c:v>
                </c:pt>
                <c:pt idx="4">
                  <c:v>Jammu &amp; Kashmir</c:v>
                </c:pt>
                <c:pt idx="5">
                  <c:v>Ladakh</c:v>
                </c:pt>
                <c:pt idx="6">
                  <c:v>Lakshadweep</c:v>
                </c:pt>
                <c:pt idx="7">
                  <c:v>Puducherry</c:v>
                </c:pt>
              </c:strCache>
            </c:strRef>
          </c:cat>
          <c:val>
            <c:numRef>
              <c:f>Sheet1!$B$30:$B$37</c:f>
              <c:numCache>
                <c:formatCode>0.0</c:formatCode>
                <c:ptCount val="8"/>
                <c:pt idx="0">
                  <c:v>1.3</c:v>
                </c:pt>
                <c:pt idx="1">
                  <c:v>1.4</c:v>
                </c:pt>
                <c:pt idx="2">
                  <c:v>0.3</c:v>
                </c:pt>
                <c:pt idx="3">
                  <c:v>0.8</c:v>
                </c:pt>
                <c:pt idx="4">
                  <c:v>0.9</c:v>
                </c:pt>
                <c:pt idx="5">
                  <c:v>0.3</c:v>
                </c:pt>
                <c:pt idx="6">
                  <c:v>4.4</c:v>
                </c:pt>
                <c:pt idx="7">
                  <c:v>0.6</c:v>
                </c:pt>
              </c:numCache>
            </c:numRef>
          </c:val>
        </c:ser>
        <c:dLbls>
          <c:showLegendKey val="0"/>
          <c:showVal val="1"/>
          <c:showCatName val="0"/>
          <c:showSerName val="0"/>
          <c:showPercent val="0"/>
          <c:showBubbleSize val="0"/>
        </c:dLbls>
        <c:gapWidth val="150"/>
        <c:overlap val="100"/>
        <c:axId val="1857077423"/>
        <c:axId val="1857077007"/>
      </c:barChart>
      <c:catAx>
        <c:axId val="185707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857077007"/>
        <c:crosses val="autoZero"/>
        <c:auto val="1"/>
        <c:lblAlgn val="ctr"/>
        <c:lblOffset val="100"/>
        <c:noMultiLvlLbl val="0"/>
      </c:catAx>
      <c:valAx>
        <c:axId val="1857077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dirty="0"/>
                  <a:t>Cyber</a:t>
                </a:r>
                <a:r>
                  <a:rPr lang="en-US" b="1" baseline="0" dirty="0"/>
                  <a:t> Crimes per 1 lakh population</a:t>
                </a:r>
                <a:endParaRPr lang="en-US" b="1" dirty="0"/>
              </a:p>
            </c:rich>
          </c:tx>
          <c:layout>
            <c:manualLayout>
              <c:xMode val="edge"/>
              <c:yMode val="edge"/>
              <c:x val="0.00347873692814381"/>
              <c:y val="0.232022869399239"/>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857077423"/>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01"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94EE1-557A-4157-BFC8-594DE9A51E5E}" type="datetimeFigureOut">
              <a:rPr lang="zh-CN" altLang="en-US" smtClean="0"/>
            </a:fld>
            <a:endParaRPr lang="zh-CN" altLang="en-US"/>
          </a:p>
        </p:txBody>
      </p:sp>
      <p:sp>
        <p:nvSpPr>
          <p:cNvPr id="1048702"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03"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04"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05"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7DA5C-2251-4400-8BAB-76F0BDFC28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4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64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649"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0" name="页脚占位符 4"/>
          <p:cNvSpPr>
            <a:spLocks noGrp="1"/>
          </p:cNvSpPr>
          <p:nvPr>
            <p:ph type="ftr" sz="quarter" idx="11"/>
          </p:nvPr>
        </p:nvSpPr>
        <p:spPr/>
        <p:txBody>
          <a:bodyPr/>
          <a:lstStyle/>
          <a:p>
            <a:endParaRPr lang="zh-CN" altLang="en-US"/>
          </a:p>
        </p:txBody>
      </p:sp>
      <p:sp>
        <p:nvSpPr>
          <p:cNvPr id="1048651"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67" name="标题 1"/>
          <p:cNvSpPr>
            <a:spLocks noGrp="1"/>
          </p:cNvSpPr>
          <p:nvPr>
            <p:ph type="title"/>
          </p:nvPr>
        </p:nvSpPr>
        <p:spPr/>
        <p:txBody>
          <a:bodyPr/>
          <a:lstStyle/>
          <a:p>
            <a:r>
              <a:rPr lang="zh-CN" altLang="en-US"/>
              <a:t>单击此处编辑母版标题样式</a:t>
            </a:r>
            <a:endParaRPr lang="zh-CN" altLang="en-US"/>
          </a:p>
        </p:txBody>
      </p:sp>
      <p:sp>
        <p:nvSpPr>
          <p:cNvPr id="104866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9"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70" name="页脚占位符 4"/>
          <p:cNvSpPr>
            <a:spLocks noGrp="1"/>
          </p:cNvSpPr>
          <p:nvPr>
            <p:ph type="ftr" sz="quarter" idx="11"/>
          </p:nvPr>
        </p:nvSpPr>
        <p:spPr/>
        <p:txBody>
          <a:bodyPr/>
          <a:lstStyle/>
          <a:p>
            <a:endParaRPr lang="zh-CN" altLang="en-US"/>
          </a:p>
        </p:txBody>
      </p:sp>
      <p:sp>
        <p:nvSpPr>
          <p:cNvPr id="1048671"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56"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865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58"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9" name="页脚占位符 4"/>
          <p:cNvSpPr>
            <a:spLocks noGrp="1"/>
          </p:cNvSpPr>
          <p:nvPr>
            <p:ph type="ftr" sz="quarter" idx="11"/>
          </p:nvPr>
        </p:nvSpPr>
        <p:spPr/>
        <p:txBody>
          <a:bodyPr/>
          <a:lstStyle/>
          <a:p>
            <a:endParaRPr lang="zh-CN" altLang="en-US"/>
          </a:p>
        </p:txBody>
      </p:sp>
      <p:sp>
        <p:nvSpPr>
          <p:cNvPr id="1048660"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endParaRPr lang="zh-CN" altLang="en-US"/>
          </a:p>
        </p:txBody>
      </p:sp>
      <p:sp>
        <p:nvSpPr>
          <p:cNvPr id="1048582"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3"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7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67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674"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75" name="页脚占位符 4"/>
          <p:cNvSpPr>
            <a:spLocks noGrp="1"/>
          </p:cNvSpPr>
          <p:nvPr>
            <p:ph type="ftr" sz="quarter" idx="11"/>
          </p:nvPr>
        </p:nvSpPr>
        <p:spPr/>
        <p:txBody>
          <a:bodyPr/>
          <a:lstStyle/>
          <a:p>
            <a:endParaRPr lang="zh-CN" altLang="en-US"/>
          </a:p>
        </p:txBody>
      </p:sp>
      <p:sp>
        <p:nvSpPr>
          <p:cNvPr id="1048676"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77" name="标题 1"/>
          <p:cNvSpPr>
            <a:spLocks noGrp="1"/>
          </p:cNvSpPr>
          <p:nvPr>
            <p:ph type="title"/>
          </p:nvPr>
        </p:nvSpPr>
        <p:spPr/>
        <p:txBody>
          <a:bodyPr/>
          <a:lstStyle/>
          <a:p>
            <a:r>
              <a:rPr lang="zh-CN" altLang="en-US"/>
              <a:t>单击此处编辑母版标题样式</a:t>
            </a:r>
            <a:endParaRPr lang="zh-CN" altLang="en-US"/>
          </a:p>
        </p:txBody>
      </p:sp>
      <p:sp>
        <p:nvSpPr>
          <p:cNvPr id="1048678"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79"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0"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81" name="页脚占位符 5"/>
          <p:cNvSpPr>
            <a:spLocks noGrp="1"/>
          </p:cNvSpPr>
          <p:nvPr>
            <p:ph type="ftr" sz="quarter" idx="11"/>
          </p:nvPr>
        </p:nvSpPr>
        <p:spPr/>
        <p:txBody>
          <a:bodyPr/>
          <a:lstStyle/>
          <a:p>
            <a:endParaRPr lang="zh-CN" altLang="en-US"/>
          </a:p>
        </p:txBody>
      </p:sp>
      <p:sp>
        <p:nvSpPr>
          <p:cNvPr id="1048682"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8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68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8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8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8" name="日期占位符 6"/>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89" name="页脚占位符 7"/>
          <p:cNvSpPr>
            <a:spLocks noGrp="1"/>
          </p:cNvSpPr>
          <p:nvPr>
            <p:ph type="ftr" sz="quarter" idx="11"/>
          </p:nvPr>
        </p:nvSpPr>
        <p:spPr/>
        <p:txBody>
          <a:bodyPr/>
          <a:lstStyle/>
          <a:p>
            <a:endParaRPr lang="zh-CN" altLang="en-US"/>
          </a:p>
        </p:txBody>
      </p:sp>
      <p:sp>
        <p:nvSpPr>
          <p:cNvPr id="1048690" name="灯片编号占位符 8"/>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endParaRPr lang="zh-CN" altLang="en-US"/>
          </a:p>
        </p:txBody>
      </p:sp>
      <p:sp>
        <p:nvSpPr>
          <p:cNvPr id="1048653" name="日期占位符 2"/>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4" name="页脚占位符 3"/>
          <p:cNvSpPr>
            <a:spLocks noGrp="1"/>
          </p:cNvSpPr>
          <p:nvPr>
            <p:ph type="ftr" sz="quarter" idx="11"/>
          </p:nvPr>
        </p:nvSpPr>
        <p:spPr/>
        <p:txBody>
          <a:bodyPr/>
          <a:lstStyle/>
          <a:p>
            <a:endParaRPr lang="zh-CN" altLang="en-US"/>
          </a:p>
        </p:txBody>
      </p:sp>
      <p:sp>
        <p:nvSpPr>
          <p:cNvPr id="1048655" name="灯片编号占位符 4"/>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91" name="日期占位符 1"/>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92" name="页脚占位符 2"/>
          <p:cNvSpPr>
            <a:spLocks noGrp="1"/>
          </p:cNvSpPr>
          <p:nvPr>
            <p:ph type="ftr" sz="quarter" idx="11"/>
          </p:nvPr>
        </p:nvSpPr>
        <p:spPr/>
        <p:txBody>
          <a:bodyPr/>
          <a:lstStyle/>
          <a:p>
            <a:endParaRPr lang="zh-CN" altLang="en-US"/>
          </a:p>
        </p:txBody>
      </p:sp>
      <p:sp>
        <p:nvSpPr>
          <p:cNvPr id="1048693" name="灯片编号占位符 3"/>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9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69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97"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98" name="页脚占位符 5"/>
          <p:cNvSpPr>
            <a:spLocks noGrp="1"/>
          </p:cNvSpPr>
          <p:nvPr>
            <p:ph type="ftr" sz="quarter" idx="11"/>
          </p:nvPr>
        </p:nvSpPr>
        <p:spPr/>
        <p:txBody>
          <a:bodyPr/>
          <a:lstStyle/>
          <a:p>
            <a:endParaRPr lang="zh-CN" altLang="en-US"/>
          </a:p>
        </p:txBody>
      </p:sp>
      <p:sp>
        <p:nvSpPr>
          <p:cNvPr id="1048699"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6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66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6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64"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65" name="页脚占位符 5"/>
          <p:cNvSpPr>
            <a:spLocks noGrp="1"/>
          </p:cNvSpPr>
          <p:nvPr>
            <p:ph type="ftr" sz="quarter" idx="11"/>
          </p:nvPr>
        </p:nvSpPr>
        <p:spPr/>
        <p:txBody>
          <a:bodyPr/>
          <a:lstStyle/>
          <a:p>
            <a:endParaRPr lang="zh-CN" altLang="en-US"/>
          </a:p>
        </p:txBody>
      </p:sp>
      <p:sp>
        <p:nvSpPr>
          <p:cNvPr id="1048666"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F80A-358A-464E-9907-E90EE6EC6939}"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0FE97-2C56-4014-943A-031C7EB196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6.xml"/><Relationship Id="rId1"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586"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7" name="内容占位符 2"/>
          <p:cNvSpPr>
            <a:spLocks noGrp="1"/>
          </p:cNvSpPr>
          <p:nvPr>
            <p:ph idx="1"/>
          </p:nvPr>
        </p:nvSpPr>
        <p:spPr>
          <a:xfrm>
            <a:off x="756284" y="219960"/>
            <a:ext cx="2766649"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rPr>
              <a:t>PROJECT</a:t>
            </a:r>
            <a:endPar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endParaRPr>
          </a:p>
        </p:txBody>
      </p:sp>
      <p:pic>
        <p:nvPicPr>
          <p:cNvPr id="2097153" name="图片 5"/>
          <p:cNvPicPr>
            <a:picLocks noChangeAspect="1"/>
          </p:cNvPicPr>
          <p:nvPr/>
        </p:nvPicPr>
        <p:blipFill>
          <a:blip r:embed="rId1"/>
          <a:srcRect t="46742" b="46742"/>
          <a:stretch>
            <a:fillRect/>
          </a:stretch>
        </p:blipFill>
        <p:spPr>
          <a:xfrm>
            <a:off x="0" y="6338955"/>
            <a:ext cx="12240260" cy="598170"/>
          </a:xfrm>
          <a:prstGeom prst="rect">
            <a:avLst/>
          </a:prstGeom>
        </p:spPr>
      </p:pic>
      <p:sp>
        <p:nvSpPr>
          <p:cNvPr id="1048588" name="副标题 2"/>
          <p:cNvSpPr txBox="1"/>
          <p:nvPr/>
        </p:nvSpPr>
        <p:spPr>
          <a:xfrm>
            <a:off x="168275" y="2752090"/>
            <a:ext cx="4933950" cy="1861185"/>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altLang="zh-CN" sz="4000" b="1" dirty="0">
                <a:effectLst/>
                <a:latin typeface="Calibri" panose="020F0502020204030204"/>
                <a:ea typeface="杨任东竹石体-Heavy" panose="02000000000000000000" charset="-122"/>
                <a:cs typeface="Arial" panose="020B0604020202020204" pitchFamily="34" charset="0"/>
              </a:rPr>
              <a:t>Cyber Crimes in India</a:t>
            </a:r>
            <a:r>
              <a:rPr lang="en-IN" altLang="en-US" sz="4000" b="1" dirty="0">
                <a:effectLst/>
                <a:latin typeface="Calibri" panose="020F0502020204030204"/>
                <a:ea typeface="杨任东竹石体-Heavy" panose="02000000000000000000" charset="-122"/>
                <a:cs typeface="Arial" panose="020B0604020202020204" pitchFamily="34" charset="0"/>
              </a:rPr>
              <a:t>: </a:t>
            </a:r>
            <a:r>
              <a:rPr lang="en-IN" altLang="en-US" sz="3200" b="1" dirty="0">
                <a:effectLst/>
                <a:latin typeface="Calibri" panose="020F0502020204030204"/>
                <a:ea typeface="杨任东竹石体-Heavy" panose="02000000000000000000" charset="-122"/>
                <a:cs typeface="Arial" panose="020B0604020202020204" pitchFamily="34" charset="0"/>
              </a:rPr>
              <a:t>Trend and Future Prediction</a:t>
            </a:r>
            <a:endParaRPr lang="zh-CN" altLang="en-US" sz="4000" b="1" dirty="0">
              <a:effectLst/>
              <a:latin typeface="Calibri" panose="020F0502020204030204"/>
              <a:ea typeface="杨任东竹石体-Heavy" panose="02000000000000000000" charset="-122"/>
              <a:cs typeface="Arial" panose="020B0604020202020204" pitchFamily="34" charset="0"/>
            </a:endParaRPr>
          </a:p>
          <a:p>
            <a:endParaRPr lang="zh-CN" altLang="en-US" sz="5400" b="1" dirty="0">
              <a:solidFill>
                <a:srgbClr val="36363D"/>
              </a:solidFill>
              <a:effectLst/>
              <a:latin typeface="Calibri" panose="020F0502020204030204"/>
              <a:ea typeface="杨任东竹石体-Heavy" panose="02000000000000000000" charset="-122"/>
              <a:cs typeface="Arial" panose="020B0604020202020204" pitchFamily="34" charset="0"/>
            </a:endParaRPr>
          </a:p>
        </p:txBody>
      </p:sp>
      <p:cxnSp>
        <p:nvCxnSpPr>
          <p:cNvPr id="3145728" name="Straight Connector 3145729"/>
          <p:cNvCxnSpPr/>
          <p:nvPr/>
        </p:nvCxnSpPr>
        <p:spPr>
          <a:xfrm>
            <a:off x="5203427" y="2261690"/>
            <a:ext cx="0" cy="2526068"/>
          </a:xfrm>
          <a:prstGeom prst="line">
            <a:avLst/>
          </a:prstGeom>
          <a:solidFill>
            <a:srgbClr val="FFFFFF"/>
          </a:solidFill>
          <a:ln w="63500">
            <a:solidFill>
              <a:srgbClr val="000000"/>
            </a:solidFill>
          </a:ln>
        </p:spPr>
      </p:cxnSp>
      <p:sp>
        <p:nvSpPr>
          <p:cNvPr id="1048589" name="TextBox 1048608"/>
          <p:cNvSpPr txBox="1"/>
          <p:nvPr/>
        </p:nvSpPr>
        <p:spPr>
          <a:xfrm>
            <a:off x="5520924" y="2619173"/>
            <a:ext cx="6161463" cy="1569660"/>
          </a:xfrm>
          <a:prstGeom prst="rect">
            <a:avLst/>
          </a:prstGeom>
        </p:spPr>
        <p:txBody>
          <a:bodyPr wrap="square" rtlCol="0">
            <a:spAutoFit/>
          </a:bodyPr>
          <a:lstStyle/>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Presented by</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Jaswinderpal Singh </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Roll No</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15</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Class</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M.Sc. Statistics, Semester 4</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Under the Guidance of</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Prof. Narinder Kumar</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33884"/>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a:t>
            </a:r>
            <a:r>
              <a:rPr lang="en-US" altLang="zh-CN" b="1" u="sng" dirty="0">
                <a:latin typeface="Trebuchet MS" panose="020B0603020202020204"/>
                <a:ea typeface="杨任东竹石体-Heavy" panose="02000000000000000000" charset="-122"/>
                <a:cs typeface="Poppins Medium" panose="02000000000000000000"/>
                <a:sym typeface="+mn-ea"/>
              </a:rPr>
              <a:t>U.T.</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4" name="Chart 3"/>
          <p:cNvGraphicFramePr/>
          <p:nvPr/>
        </p:nvGraphicFramePr>
        <p:xfrm>
          <a:off x="328773" y="904126"/>
          <a:ext cx="11517330" cy="535570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U.T.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5" name="Chart 4"/>
          <p:cNvGraphicFramePr/>
          <p:nvPr/>
        </p:nvGraphicFramePr>
        <p:xfrm>
          <a:off x="575353" y="1109609"/>
          <a:ext cx="10952251" cy="49383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U.T.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482885" y="985397"/>
          <a:ext cx="11116639" cy="506251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Trend India 2002-2021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431515" y="997883"/>
          <a:ext cx="11342669" cy="5261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Trend India 2002-2021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3" name="Chart 2"/>
          <p:cNvGraphicFramePr/>
          <p:nvPr/>
        </p:nvGraphicFramePr>
        <p:xfrm>
          <a:off x="688369" y="1160981"/>
          <a:ext cx="10531011" cy="47877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3"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643"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4" name="内容占位符 2"/>
          <p:cNvSpPr>
            <a:spLocks noGrp="1"/>
          </p:cNvSpPr>
          <p:nvPr>
            <p:ph idx="1"/>
          </p:nvPr>
        </p:nvSpPr>
        <p:spPr>
          <a:xfrm>
            <a:off x="572719" y="219960"/>
            <a:ext cx="2880001"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rPr>
              <a:t>The</a:t>
            </a:r>
            <a:r>
              <a:rPr lang="zh-CN" altLang="en-US" b="1" i="0"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r>
              <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rPr>
              <a:t>End</a:t>
            </a:r>
            <a:r>
              <a:rPr lang="zh-CN" altLang="en-US" b="1" i="0"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204"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45" name="TextBox 1048644"/>
          <p:cNvSpPr txBox="1"/>
          <p:nvPr/>
        </p:nvSpPr>
        <p:spPr>
          <a:xfrm>
            <a:off x="5169978" y="2576511"/>
            <a:ext cx="7022022" cy="1691640"/>
          </a:xfrm>
          <a:prstGeom prst="rect">
            <a:avLst/>
          </a:prstGeom>
        </p:spPr>
        <p:txBody>
          <a:bodyPr wrap="square" rtlCol="0">
            <a:spAutoFit/>
          </a:bodyPr>
          <a:lstStyle/>
          <a:p>
            <a:r>
              <a:rPr lang="en-US" altLang="zh-CN" sz="9600" b="1" dirty="0">
                <a:solidFill>
                  <a:srgbClr val="02A5E3"/>
                </a:solidFill>
                <a:latin typeface="Monotype Corsiva" panose="03010101010201010101"/>
              </a:rPr>
              <a:t>Thank You...!</a:t>
            </a:r>
            <a:r>
              <a:rPr lang="en-US" altLang="zh-CN" sz="9600" dirty="0">
                <a:solidFill>
                  <a:srgbClr val="000000"/>
                </a:solidFill>
              </a:rPr>
              <a:t> </a:t>
            </a:r>
            <a:endParaRPr lang="en-US" sz="9600" dirty="0">
              <a:solidFill>
                <a:srgbClr val="000000"/>
              </a:solidFill>
            </a:endParaRPr>
          </a:p>
        </p:txBody>
      </p:sp>
      <p:pic>
        <p:nvPicPr>
          <p:cNvPr id="2097205" name="Picture 2097204"/>
          <p:cNvPicPr/>
          <p:nvPr/>
        </p:nvPicPr>
        <p:blipFill>
          <a:blip r:embed="rId2"/>
          <a:srcRect l="10265" t="7119" b="15728"/>
          <a:stretch>
            <a:fillRect/>
          </a:stretch>
        </p:blipFill>
        <p:spPr>
          <a:xfrm>
            <a:off x="-24130" y="1109595"/>
            <a:ext cx="5158239" cy="4434943"/>
          </a:xfrm>
          <a:prstGeom prst="rect">
            <a:avLst/>
          </a:prstGeom>
        </p:spPr>
      </p:pic>
      <p:sp>
        <p:nvSpPr>
          <p:cNvPr id="1048646" name="TextBox 1048645"/>
          <p:cNvSpPr txBox="1"/>
          <p:nvPr/>
        </p:nvSpPr>
        <p:spPr>
          <a:xfrm>
            <a:off x="363872" y="6334759"/>
            <a:ext cx="11215103" cy="523241"/>
          </a:xfrm>
          <a:prstGeom prst="rect">
            <a:avLst/>
          </a:prstGeom>
          <a:noFill/>
        </p:spPr>
        <p:txBody>
          <a:bodyPr wrap="square" rtlCol="0">
            <a:spAutoFit/>
          </a:bodyPr>
          <a:lstStyle/>
          <a:p>
            <a:r>
              <a:rPr lang="en-US" altLang="zh-CN" sz="2800" b="0" i="0" dirty="0">
                <a:solidFill>
                  <a:srgbClr val="FFFFFF"/>
                </a:solidFill>
                <a:effectLst>
                  <a:outerShdw blurRad="38100" dist="38100" dir="2700000" algn="tl">
                    <a:srgbClr val="000000">
                      <a:alpha val="43137"/>
                    </a:srgbClr>
                  </a:outerShdw>
                </a:effectLst>
                <a:latin typeface="Crimson Text SemiBold" panose="02000703000000000000"/>
                <a:cs typeface="CMU Serif" panose="02000603000000000000"/>
              </a:rPr>
              <a:t>Lest men suspect your tale untrue, keep probability in view. </a:t>
            </a:r>
            <a:endParaRPr lang="en-US" sz="2800" b="0" i="0" dirty="0">
              <a:solidFill>
                <a:srgbClr val="FFFFFF"/>
              </a:solidFill>
              <a:effectLst>
                <a:outerShdw blurRad="38100" dist="38100" dir="2700000" algn="tl">
                  <a:srgbClr val="000000">
                    <a:alpha val="43137"/>
                  </a:srgbClr>
                </a:outerShdw>
              </a:effectLst>
              <a:latin typeface="Crimson Text SemiBold" panose="02000703000000000000"/>
              <a:cs typeface="CMU Serif" panose="02000603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590"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1" name="内容占位符 2"/>
          <p:cNvSpPr>
            <a:spLocks noGrp="1"/>
          </p:cNvSpPr>
          <p:nvPr>
            <p:ph idx="1"/>
          </p:nvPr>
        </p:nvSpPr>
        <p:spPr>
          <a:xfrm>
            <a:off x="756284" y="219960"/>
            <a:ext cx="2766649"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rPr>
              <a:t>Contents</a:t>
            </a:r>
            <a:endPar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endParaRPr>
          </a:p>
        </p:txBody>
      </p:sp>
      <p:pic>
        <p:nvPicPr>
          <p:cNvPr id="2097155"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592" name="TextBox 1048611"/>
          <p:cNvSpPr txBox="1"/>
          <p:nvPr/>
        </p:nvSpPr>
        <p:spPr>
          <a:xfrm>
            <a:off x="264317" y="1534394"/>
            <a:ext cx="11663365" cy="2062103"/>
          </a:xfrm>
          <a:prstGeom prst="rect">
            <a:avLst/>
          </a:prstGeom>
        </p:spPr>
        <p:txBody>
          <a:bodyPr wrap="square" rtlCol="0">
            <a:spAutoFit/>
          </a:bodyPr>
          <a:lstStyle/>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Introduction</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altLang="zh-CN"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Cyber Crimes State/UT Wise</a:t>
            </a:r>
            <a:endParaRPr lang="en-US" altLang="zh-CN"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Cyber Crime Rates State/UT Wise</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Year wise Analysis of Major States and U.T.’s </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612" name="圆角矩形 6"/>
          <p:cNvSpPr/>
          <p:nvPr/>
        </p:nvSpPr>
        <p:spPr>
          <a:xfrm>
            <a:off x="756285" y="278130"/>
            <a:ext cx="4161403" cy="51636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3" name="内容占位符 2"/>
          <p:cNvSpPr>
            <a:spLocks noGrp="1"/>
          </p:cNvSpPr>
          <p:nvPr>
            <p:ph idx="1"/>
          </p:nvPr>
        </p:nvSpPr>
        <p:spPr>
          <a:xfrm>
            <a:off x="756285" y="189571"/>
            <a:ext cx="4161402" cy="78046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Introduction</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71"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14" name="TextBox 1048587"/>
          <p:cNvSpPr txBox="1"/>
          <p:nvPr/>
        </p:nvSpPr>
        <p:spPr>
          <a:xfrm>
            <a:off x="308457" y="1261500"/>
            <a:ext cx="11575086" cy="4801314"/>
          </a:xfrm>
          <a:prstGeom prst="rect">
            <a:avLst/>
          </a:prstGeom>
        </p:spPr>
        <p:txBody>
          <a:bodyPr wrap="square" rtlCol="0">
            <a:spAutoFit/>
          </a:bodyPr>
          <a:lstStyle/>
          <a:p>
            <a:pPr marL="0" indent="0">
              <a:buNone/>
            </a:pPr>
            <a:r>
              <a:rPr lang="zh-CN" altLang="zh-CN" sz="2400" b="1" dirty="0">
                <a:solidFill>
                  <a:srgbClr val="000000"/>
                </a:solidFill>
                <a:latin typeface="Crimson Text" panose="02000503000000000000" pitchFamily="2" charset="0"/>
                <a:cs typeface="CMU Bright" panose="02000603000000000000"/>
              </a:rPr>
              <a:t>•</a:t>
            </a:r>
            <a:r>
              <a:rPr lang="en-US" altLang="zh-CN" sz="2400" b="1" dirty="0">
                <a:solidFill>
                  <a:srgbClr val="000000"/>
                </a:solidFill>
                <a:latin typeface="Crimson Text" panose="02000503000000000000" pitchFamily="2" charset="0"/>
                <a:cs typeface="CMU Bright" panose="02000603000000000000"/>
              </a:rPr>
              <a:t> Cyber Security :</a:t>
            </a:r>
            <a:endParaRPr lang="en-US" altLang="zh-CN" sz="2400" b="1" dirty="0">
              <a:solidFill>
                <a:srgbClr val="000000"/>
              </a:solidFill>
              <a:latin typeface="Crimson Text" panose="02000503000000000000" pitchFamily="2" charset="0"/>
              <a:cs typeface="CMU Bright" panose="02000603000000000000"/>
            </a:endParaRPr>
          </a:p>
          <a:p>
            <a:pPr marL="0" indent="0">
              <a:buNone/>
            </a:pPr>
            <a:r>
              <a:rPr lang="en-US" b="0" i="0" dirty="0">
                <a:effectLst/>
                <a:latin typeface="Crimson Text" panose="02000503000000000000" pitchFamily="2" charset="0"/>
              </a:rPr>
              <a:t>	</a:t>
            </a:r>
            <a:r>
              <a:rPr lang="en-US" sz="2400" b="0" i="0" dirty="0">
                <a:effectLst/>
                <a:latin typeface="Crimson Text" panose="02000503000000000000" pitchFamily="2" charset="0"/>
              </a:rPr>
              <a:t>Cybersecurity refers to the practices and technologies used to protect computers, networks, and electronic data from unauthorized access, use, disclosure, disruption, modification, or destruction. It includes a range of security measures such as firewalls, encryption, intrusion detection and prevention systems, and incident response plans. The goal of cybersecurity is to secure and protect sensitive information, maintain the availability of critical systems, and ensure the integrity of data and communications. It also includes educating employees and users on safe practices to minimize human error.</a:t>
            </a:r>
            <a:endParaRPr lang="zh-CN" altLang="en-US" sz="2400" dirty="0">
              <a:latin typeface="Crimson Text" panose="02000503000000000000" pitchFamily="2" charset="0"/>
            </a:endParaRPr>
          </a:p>
          <a:p>
            <a:endParaRPr lang="zh-CN" altLang="en-US" dirty="0">
              <a:latin typeface="Crimson Text" panose="02000503000000000000" pitchFamily="2" charset="0"/>
            </a:endParaRPr>
          </a:p>
          <a:p>
            <a:r>
              <a:rPr lang="zh-CN" sz="2400" b="0" dirty="0">
                <a:solidFill>
                  <a:srgbClr val="000000"/>
                </a:solidFill>
                <a:latin typeface="Crimson Text" panose="02000503000000000000" pitchFamily="2" charset="0"/>
                <a:cs typeface="CMU Bright" panose="02000603000000000000"/>
              </a:rPr>
              <a:t>•</a:t>
            </a:r>
            <a:r>
              <a:rPr lang="en-US" altLang="zh-CN" sz="2400" b="0" dirty="0">
                <a:solidFill>
                  <a:srgbClr val="000000"/>
                </a:solidFill>
                <a:latin typeface="Crimson Text" panose="02000503000000000000" pitchFamily="2" charset="0"/>
                <a:cs typeface="CMU Bright" panose="02000603000000000000"/>
              </a:rPr>
              <a:t> </a:t>
            </a:r>
            <a:r>
              <a:rPr lang="en-US" altLang="zh-CN" sz="2400" b="1" dirty="0">
                <a:solidFill>
                  <a:srgbClr val="000000"/>
                </a:solidFill>
                <a:latin typeface="Crimson Text" panose="02000503000000000000" pitchFamily="2" charset="0"/>
                <a:cs typeface="CMU Bright" panose="02000603000000000000"/>
              </a:rPr>
              <a:t>Cyber Crime : </a:t>
            </a:r>
            <a:endParaRPr b="1" dirty="0">
              <a:latin typeface="Crimson Text" panose="02000503000000000000" pitchFamily="2" charset="0"/>
            </a:endParaRPr>
          </a:p>
          <a:p>
            <a:r>
              <a:rPr lang="en-US" altLang="zh-CN" sz="2400" b="0" dirty="0">
                <a:solidFill>
                  <a:srgbClr val="000000"/>
                </a:solidFill>
                <a:latin typeface="Crimson Text" panose="02000503000000000000" pitchFamily="2" charset="0"/>
                <a:cs typeface="CMU Bright" panose="02000603000000000000"/>
              </a:rPr>
              <a:t>    </a:t>
            </a:r>
            <a:r>
              <a:rPr lang="en-US" sz="2400" b="0" i="0" dirty="0">
                <a:effectLst/>
                <a:latin typeface="Crimson Text" panose="02000503000000000000" pitchFamily="2" charset="0"/>
              </a:rPr>
              <a:t>Cybercrime refers to any criminal activity that involves the use of computers, networks, or the internet. Examples include hacking, identity theft, phishing scams, and distributing malware.</a:t>
            </a:r>
            <a:endParaRPr b="0" i="1" dirty="0">
              <a:latin typeface="Crimson Text" panose="02000503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5"/>
          <p:cNvPicPr>
            <a:picLocks noChangeAspect="1"/>
          </p:cNvPicPr>
          <p:nvPr/>
        </p:nvPicPr>
        <p:blipFill>
          <a:blip r:embed="rId1"/>
          <a:srcRect t="46742" b="46742"/>
          <a:stretch>
            <a:fillRect/>
          </a:stretch>
        </p:blipFill>
        <p:spPr>
          <a:xfrm>
            <a:off x="-24130" y="-33883"/>
            <a:ext cx="12240260" cy="598170"/>
          </a:xfrm>
          <a:prstGeom prst="rect">
            <a:avLst/>
          </a:prstGeom>
        </p:spPr>
      </p:pic>
      <p:sp>
        <p:nvSpPr>
          <p:cNvPr id="1048612" name="圆角矩形 6"/>
          <p:cNvSpPr/>
          <p:nvPr/>
        </p:nvSpPr>
        <p:spPr>
          <a:xfrm>
            <a:off x="863029" y="278130"/>
            <a:ext cx="5232972" cy="51636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13" name="内容占位符 2"/>
          <p:cNvSpPr>
            <a:spLocks noGrp="1"/>
          </p:cNvSpPr>
          <p:nvPr>
            <p:ph idx="1"/>
          </p:nvPr>
        </p:nvSpPr>
        <p:spPr>
          <a:xfrm>
            <a:off x="756285" y="189571"/>
            <a:ext cx="5459580" cy="78046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Major Cyber Crimes in India</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71"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14" name="TextBox 1048587"/>
          <p:cNvSpPr txBox="1"/>
          <p:nvPr/>
        </p:nvSpPr>
        <p:spPr>
          <a:xfrm>
            <a:off x="185167" y="950325"/>
            <a:ext cx="11575086" cy="5692775"/>
          </a:xfrm>
          <a:prstGeom prst="rect">
            <a:avLst/>
          </a:prstGeom>
        </p:spPr>
        <p:txBody>
          <a:bodyPr wrap="square" rtlCol="0">
            <a:spAutoFit/>
          </a:bodyPr>
          <a:lstStyle/>
          <a:p>
            <a:pPr marL="0" indent="0">
              <a:buNone/>
            </a:pPr>
            <a:r>
              <a:rPr lang="zh-CN" altLang="zh-CN" sz="2400" b="1" u="sng" dirty="0">
                <a:latin typeface="Crimson Text" panose="02000503000000000000" pitchFamily="2" charset="0"/>
                <a:cs typeface="CMU Bright" panose="02000603000000000000"/>
              </a:rPr>
              <a:t>•</a:t>
            </a:r>
            <a:r>
              <a:rPr lang="en-US" altLang="zh-CN" sz="2400" b="1" u="sng" dirty="0">
                <a:latin typeface="Crimson Text" panose="02000503000000000000" pitchFamily="2" charset="0"/>
                <a:cs typeface="CMU Bright" panose="02000603000000000000"/>
              </a:rPr>
              <a:t> </a:t>
            </a:r>
            <a:r>
              <a:rPr lang="en-US" sz="2400" b="1" u="sng" dirty="0">
                <a:effectLst/>
                <a:latin typeface="Crimson Text" panose="02000503000000000000" pitchFamily="2" charset="0"/>
              </a:rPr>
              <a:t>Some of the major cyber crimes in India include :</a:t>
            </a:r>
            <a:endParaRPr lang="en-US" sz="2400" b="1" u="sng" dirty="0">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effectLst/>
                <a:latin typeface="Crimson Text" panose="02000503000000000000" pitchFamily="2" charset="0"/>
              </a:rPr>
              <a:t> Hacking: </a:t>
            </a:r>
            <a:r>
              <a:rPr kumimoji="0" lang="en-US" altLang="en-US" sz="2000" b="0" i="0" u="none" strike="noStrike" cap="none" normalizeH="0" baseline="0" dirty="0">
                <a:ln>
                  <a:noFill/>
                </a:ln>
                <a:effectLst/>
                <a:latin typeface="Crimson Text" panose="02000503000000000000" pitchFamily="2" charset="0"/>
              </a:rPr>
              <a:t>Unauthorized access to computer systems, networks, or websites to steal sensitive information or disrupt operations.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effectLst/>
                <a:latin typeface="Crimson Text" panose="02000503000000000000" pitchFamily="2" charset="0"/>
              </a:rPr>
              <a:t> Phishing: </a:t>
            </a:r>
            <a:r>
              <a:rPr kumimoji="0" lang="en-US" altLang="en-US" sz="2000" b="0" i="0" u="none" strike="noStrike" cap="none" normalizeH="0" baseline="0" dirty="0">
                <a:ln>
                  <a:noFill/>
                </a:ln>
                <a:effectLst/>
                <a:latin typeface="Crimson Text" panose="02000503000000000000" pitchFamily="2" charset="0"/>
              </a:rPr>
              <a:t>Attempts to trick individuals into providing personal or financial information through fake emails or websites.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effectLst/>
                <a:latin typeface="Crimson Text" panose="02000503000000000000" pitchFamily="2" charset="0"/>
              </a:rPr>
              <a:t> Identity Theft: </a:t>
            </a:r>
            <a:r>
              <a:rPr kumimoji="0" lang="en-US" altLang="en-US" sz="2000" b="0" i="0" u="none" strike="noStrike" cap="none" normalizeH="0" baseline="0" dirty="0">
                <a:ln>
                  <a:noFill/>
                </a:ln>
                <a:effectLst/>
                <a:latin typeface="Crimson Text" panose="02000503000000000000" pitchFamily="2" charset="0"/>
              </a:rPr>
              <a:t>Using someone else's personal information to commit fraud or other crimes.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effectLst/>
                <a:latin typeface="Crimson Text" panose="02000503000000000000" pitchFamily="2" charset="0"/>
              </a:rPr>
              <a:t> Fraud: </a:t>
            </a:r>
            <a:r>
              <a:rPr kumimoji="0" lang="en-US" altLang="en-US" sz="2000" b="0" i="0" u="none" strike="noStrike" cap="none" normalizeH="0" baseline="0" dirty="0">
                <a:ln>
                  <a:noFill/>
                </a:ln>
                <a:effectLst/>
                <a:latin typeface="Crimson Text" panose="02000503000000000000" pitchFamily="2" charset="0"/>
              </a:rPr>
              <a:t>Using the internet to scam people out of their money or personal information.</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effectLst/>
                <a:latin typeface="Crimson Text" panose="02000503000000000000" pitchFamily="2" charset="0"/>
              </a:rPr>
              <a:t> Cyberstalking: </a:t>
            </a:r>
            <a:r>
              <a:rPr kumimoji="0" lang="en-US" altLang="en-US" sz="2000" b="0" i="0" u="none" strike="noStrike" cap="none" normalizeH="0" baseline="0" dirty="0">
                <a:ln>
                  <a:noFill/>
                </a:ln>
                <a:effectLst/>
                <a:latin typeface="Crimson Text" panose="02000503000000000000" pitchFamily="2" charset="0"/>
              </a:rPr>
              <a:t>Harassment or bullying through electronic means.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effectLst/>
                <a:latin typeface="Crimson Text" panose="02000503000000000000" pitchFamily="2" charset="0"/>
              </a:rPr>
              <a:t> Child pornography: </a:t>
            </a:r>
            <a:r>
              <a:rPr kumimoji="0" lang="en-US" altLang="en-US" sz="2000" b="0" i="0" u="none" strike="noStrike" cap="none" normalizeH="0" baseline="0" dirty="0">
                <a:ln>
                  <a:noFill/>
                </a:ln>
                <a:effectLst/>
                <a:latin typeface="Crimson Text" panose="02000503000000000000" pitchFamily="2" charset="0"/>
              </a:rPr>
              <a:t>Using the internet to distribute or view child pornography.</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2000" b="1" i="0" u="none" strike="noStrike" cap="none" normalizeH="0" baseline="0" dirty="0">
                <a:ln>
                  <a:noFill/>
                </a:ln>
                <a:effectLst/>
                <a:latin typeface="Crimson Text" panose="02000503000000000000" pitchFamily="2" charset="0"/>
              </a:rPr>
              <a:t> Ransomware: </a:t>
            </a:r>
            <a:r>
              <a:rPr kumimoji="0" lang="en-US" altLang="en-US" sz="2000" b="0" i="0" u="none" strike="noStrike" cap="none" normalizeH="0" baseline="0" dirty="0">
                <a:ln>
                  <a:noFill/>
                </a:ln>
                <a:effectLst/>
                <a:latin typeface="Crimson Text" panose="02000503000000000000" pitchFamily="2" charset="0"/>
              </a:rPr>
              <a:t>A type of malware that encrypts a victim's files and demands payment to restore access.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en-US" altLang="en-US" sz="2000" b="1" i="0" u="none" strike="noStrike" cap="none" normalizeH="0" baseline="0" dirty="0">
                <a:ln>
                  <a:noFill/>
                </a:ln>
                <a:effectLst/>
                <a:latin typeface="Crimson Text" panose="02000503000000000000" pitchFamily="2" charset="0"/>
              </a:rPr>
              <a:t> Crypto jacking: </a:t>
            </a:r>
            <a:r>
              <a:rPr kumimoji="0" lang="en-US" altLang="en-US" sz="2000" b="0" i="0" u="none" strike="noStrike" cap="none" normalizeH="0" baseline="0" dirty="0">
                <a:ln>
                  <a:noFill/>
                </a:ln>
                <a:effectLst/>
                <a:latin typeface="Crimson Text" panose="02000503000000000000" pitchFamily="2" charset="0"/>
              </a:rPr>
              <a:t>Unauthorized use of someone's computer or device to mine cryptocurrency.</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pPr>
            <a:r>
              <a:rPr kumimoji="0" lang="en-US" altLang="en-US" sz="2000" b="1" i="0" u="none" strike="noStrike" cap="none" normalizeH="0" baseline="0" dirty="0">
                <a:ln>
                  <a:noFill/>
                </a:ln>
                <a:effectLst/>
                <a:latin typeface="Crimson Text" panose="02000503000000000000" pitchFamily="2" charset="0"/>
              </a:rPr>
              <a:t> Distributed Denial of Service (DDoS) attacks: </a:t>
            </a:r>
            <a:r>
              <a:rPr kumimoji="0" lang="en-US" altLang="en-US" sz="2000" b="0" i="0" u="none" strike="noStrike" cap="none" normalizeH="0" baseline="0" dirty="0">
                <a:ln>
                  <a:noFill/>
                </a:ln>
                <a:effectLst/>
                <a:latin typeface="Crimson Text" panose="02000503000000000000" pitchFamily="2" charset="0"/>
              </a:rPr>
              <a:t>Overwhelming a website or network with traffic to make it unavailable.</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pPr>
            <a:r>
              <a:rPr kumimoji="0" lang="en-US" altLang="en-US" sz="2000" b="1" i="0" u="none" strike="noStrike" cap="none" normalizeH="0" baseline="0" dirty="0">
                <a:ln>
                  <a:noFill/>
                </a:ln>
                <a:effectLst/>
                <a:latin typeface="Crimson Text" panose="02000503000000000000" pitchFamily="2" charset="0"/>
              </a:rPr>
              <a:t> Spamming: </a:t>
            </a:r>
            <a:r>
              <a:rPr kumimoji="0" lang="en-US" altLang="en-US" sz="2000" b="0" i="0" u="none" strike="noStrike" cap="none" normalizeH="0" baseline="0" dirty="0">
                <a:ln>
                  <a:noFill/>
                </a:ln>
                <a:effectLst/>
                <a:latin typeface="Crimson Text" panose="02000503000000000000" pitchFamily="2" charset="0"/>
              </a:rPr>
              <a:t>Sending unsolicited messages through email or other means.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Crimson Text" panose="02000503000000000000" pitchFamily="2" charset="0"/>
              </a:rPr>
              <a:t>These are some major cyber crimes reported in India, but there can be various other types of cyber-attacks that are emerging with technology advancements.</a:t>
            </a:r>
            <a:endParaRPr kumimoji="0" lang="en-US" altLang="en-US" sz="2000" b="0" i="0" u="none" strike="noStrike" cap="none" normalizeH="0" baseline="0" dirty="0">
              <a:ln>
                <a:noFill/>
              </a:ln>
              <a:effectLst/>
              <a:latin typeface="Crimson Text" panose="02000503000000000000" pitchFamily="2" charset="0"/>
            </a:endParaRPr>
          </a:p>
          <a:p>
            <a:pPr marL="0" indent="0">
              <a:buNone/>
            </a:pPr>
            <a:endParaRPr lang="en-US" altLang="zh-CN" sz="2000" b="1" dirty="0">
              <a:latin typeface="Crimson Text" panose="02000503000000000000" pitchFamily="2" charset="0"/>
              <a:cs typeface="CMU Bright" panose="02000603000000000000"/>
            </a:endParaRPr>
          </a:p>
          <a:p>
            <a:pPr marL="0" indent="0">
              <a:buNone/>
            </a:pPr>
            <a:endParaRPr lang="en-US" altLang="zh-CN" sz="2000" b="1" dirty="0">
              <a:solidFill>
                <a:srgbClr val="000000"/>
              </a:solidFill>
              <a:latin typeface="Crimson Text" panose="02000503000000000000" pitchFamily="2" charset="0"/>
              <a:cs typeface="CMU Bright" panose="02000603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State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60624" y="1003036"/>
          <a:ext cx="11270751" cy="5256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3"/>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State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3"/>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10965" y="965771"/>
          <a:ext cx="11270751" cy="525679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 name="Chart 1"/>
          <p:cNvGraphicFramePr/>
          <p:nvPr/>
        </p:nvGraphicFramePr>
        <p:xfrm>
          <a:off x="410965" y="995809"/>
          <a:ext cx="11270750" cy="525679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State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5" name="Chart 4"/>
          <p:cNvGraphicFramePr/>
          <p:nvPr/>
        </p:nvGraphicFramePr>
        <p:xfrm>
          <a:off x="256855" y="985397"/>
          <a:ext cx="11527604" cy="527443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3"/>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State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3"/>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10965" y="965771"/>
          <a:ext cx="11270751" cy="525679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308224" y="965771"/>
          <a:ext cx="11373491" cy="52940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33884"/>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a:t>
            </a:r>
            <a:r>
              <a:rPr lang="en-US" altLang="zh-CN" b="1" u="sng" dirty="0">
                <a:latin typeface="Trebuchet MS" panose="020B0603020202020204"/>
                <a:ea typeface="杨任东竹石体-Heavy" panose="02000000000000000000" charset="-122"/>
                <a:cs typeface="Poppins Medium" panose="02000000000000000000"/>
                <a:sym typeface="+mn-ea"/>
              </a:rPr>
              <a:t>U.T.</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368157" y="904126"/>
          <a:ext cx="11455685" cy="535570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2761</Words>
  <Application>WPS Presentation</Application>
  <PresentationFormat>Widescreen</PresentationFormat>
  <Paragraphs>79</Paragraphs>
  <Slides>15</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SimSun</vt:lpstr>
      <vt:lpstr>Wingdings</vt:lpstr>
      <vt:lpstr>Trebuchet MS</vt:lpstr>
      <vt:lpstr>杨任东竹石体-Heavy</vt:lpstr>
      <vt:lpstr>Noto Serif CJK HK ExtraLight</vt:lpstr>
      <vt:lpstr>Verdana</vt:lpstr>
      <vt:lpstr>Calibri</vt:lpstr>
      <vt:lpstr>Crimson Text</vt:lpstr>
      <vt:lpstr>CMU Sans Serif</vt:lpstr>
      <vt:lpstr>Arial</vt:lpstr>
      <vt:lpstr>Poppins Medium</vt:lpstr>
      <vt:lpstr>CMU Bright</vt:lpstr>
      <vt:lpstr>微软雅黑</vt:lpstr>
      <vt:lpstr>Arial Unicode MS</vt:lpstr>
      <vt:lpstr>宋体</vt:lpstr>
      <vt:lpstr>Calibri Light</vt:lpstr>
      <vt:lpstr>Arial Black</vt:lpstr>
      <vt:lpstr>Monotype Corsiva</vt:lpstr>
      <vt:lpstr>Crimson Text SemiBold</vt:lpstr>
      <vt:lpstr>CMU Serif</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jaswinder</cp:lastModifiedBy>
  <cp:revision>74</cp:revision>
  <dcterms:created xsi:type="dcterms:W3CDTF">2023-06-28T04:36:00Z</dcterms:created>
  <dcterms:modified xsi:type="dcterms:W3CDTF">2023-06-28T04:36:00Z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