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3"/>
    <p:sldId id="258" r:id="rId4"/>
    <p:sldId id="263" r:id="rId5"/>
    <p:sldId id="277" r:id="rId6"/>
    <p:sldId id="259" r:id="rId7"/>
    <p:sldId id="275" r:id="rId8"/>
    <p:sldId id="278" r:id="rId9"/>
    <p:sldId id="280" r:id="rId10"/>
    <p:sldId id="274" r:id="rId11"/>
    <p:sldId id="276" r:id="rId12"/>
    <p:sldId id="279" r:id="rId13"/>
    <p:sldId id="281" r:id="rId14"/>
    <p:sldId id="283" r:id="rId16"/>
    <p:sldId id="282"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68F"/>
    <a:srgbClr val="649F9D"/>
    <a:srgbClr val="FEED2E"/>
    <a:srgbClr val="F9B121"/>
    <a:srgbClr val="2E4858"/>
    <a:srgbClr val="F26582"/>
    <a:srgbClr val="01847F"/>
    <a:srgbClr val="609A40"/>
    <a:srgbClr val="B32E30"/>
    <a:srgbClr val="6FBB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pdf%20files\Library%20(Books)\Project\CC%20Data\2020\TABLE%209A.1.xlsx" TargetMode="External"/></Relationships>
</file>

<file path=ppt/charts/_rels/chart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D:\pdf%20files\Library%20(Books)\Project\CC%20Data\2021\TABLE%209A.1.xlsx" TargetMode="External"/></Relationships>
</file>

<file path=ppt/charts/_rels/chart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D:\pdf%20files\Library%20(Books)\Project\CC%20Data\Trenddata.xlsx" TargetMode="External"/></Relationships>
</file>

<file path=ppt/charts/_rels/chart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pdf%20files\Library%20(Books)\Project\CC%20Data\2020\TABLE%209A.1.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D:\pdf%20files\Library%20(Books)\Project\CC%20Data\2021\TABLE%209A.1.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pdf%20files\Library%20(Books)\Project\CC%20Data\2020\TABLE%209A.1.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D:\pdf%20files\Library%20(Books)\Project\CC%20Data\2020\TABLE%209A.1.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D:\pdf%20files\Library%20(Books)\Project\CC%20Data\2021\TABLE%209A.1.xlsx"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pdf%20files\Library%20(Books)\Project\CC%20Data\2020\TABLE%209A.1.xlsx" TargetMode="External"/></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pdf%20files\Library%20(Books)\Project\CC%20Data\2021\TABLE%209A.1.xlsx" TargetMode="External"/></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D:\pdf%20files\Library%20(Books)\Project\CC%20Data\2020\TABLE%209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0545704540895278"/>
          <c:y val="0.0297763294084435"/>
          <c:w val="0.930781010067563"/>
          <c:h val="0.754780338506766"/>
        </c:manualLayout>
      </c:layout>
      <c:barChart>
        <c:barDir val="col"/>
        <c:grouping val="stack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en-US" sz="1200" b="1" i="0" u="none" strike="noStrike" kern="1200" baseline="0">
                    <a:solidFill>
                      <a:schemeClr val="bg1"/>
                    </a:solidFill>
                    <a:effectLst>
                      <a:outerShdw blurRad="38100" dist="38100" dir="2700000" algn="tl">
                        <a:srgbClr val="000000">
                          <a:alpha val="43137"/>
                        </a:srgbClr>
                      </a:outerShdw>
                    </a:effectLst>
                    <a:highlight>
                      <a:srgbClr val="000000"/>
                    </a:highlight>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CIIReport!$B$6:$B$33</c:f>
              <c:strCache>
                <c:ptCount val="28"/>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pt idx="20">
                  <c:v>Rajasthan</c:v>
                </c:pt>
                <c:pt idx="21">
                  <c:v>Sikkim</c:v>
                </c:pt>
                <c:pt idx="22">
                  <c:v>Tamil Nadu</c:v>
                </c:pt>
                <c:pt idx="23">
                  <c:v>Telangana</c:v>
                </c:pt>
                <c:pt idx="24">
                  <c:v>Tripura</c:v>
                </c:pt>
                <c:pt idx="25">
                  <c:v>Uttar Pradesh</c:v>
                </c:pt>
                <c:pt idx="26">
                  <c:v>Uttarakhand</c:v>
                </c:pt>
                <c:pt idx="27">
                  <c:v>West Bengal</c:v>
                </c:pt>
              </c:strCache>
            </c:strRef>
          </c:cat>
          <c:val>
            <c:numRef>
              <c:f>CIIReport!$E$6:$E$33</c:f>
              <c:numCache>
                <c:formatCode>General</c:formatCode>
                <c:ptCount val="28"/>
                <c:pt idx="0">
                  <c:v>1899</c:v>
                </c:pt>
                <c:pt idx="1">
                  <c:v>30</c:v>
                </c:pt>
                <c:pt idx="2">
                  <c:v>3530</c:v>
                </c:pt>
                <c:pt idx="3">
                  <c:v>1512</c:v>
                </c:pt>
                <c:pt idx="4">
                  <c:v>297</c:v>
                </c:pt>
                <c:pt idx="5">
                  <c:v>40</c:v>
                </c:pt>
                <c:pt idx="6">
                  <c:v>1283</c:v>
                </c:pt>
                <c:pt idx="7">
                  <c:v>656</c:v>
                </c:pt>
                <c:pt idx="8">
                  <c:v>98</c:v>
                </c:pt>
                <c:pt idx="9">
                  <c:v>1204</c:v>
                </c:pt>
                <c:pt idx="10">
                  <c:v>10741</c:v>
                </c:pt>
                <c:pt idx="11">
                  <c:v>426</c:v>
                </c:pt>
                <c:pt idx="12">
                  <c:v>699</c:v>
                </c:pt>
                <c:pt idx="13">
                  <c:v>5496</c:v>
                </c:pt>
                <c:pt idx="14">
                  <c:v>79</c:v>
                </c:pt>
                <c:pt idx="15">
                  <c:v>142</c:v>
                </c:pt>
                <c:pt idx="16">
                  <c:v>13</c:v>
                </c:pt>
                <c:pt idx="17">
                  <c:v>8</c:v>
                </c:pt>
                <c:pt idx="18">
                  <c:v>1931</c:v>
                </c:pt>
                <c:pt idx="19">
                  <c:v>378</c:v>
                </c:pt>
                <c:pt idx="20">
                  <c:v>1354</c:v>
                </c:pt>
                <c:pt idx="21">
                  <c:v>0</c:v>
                </c:pt>
                <c:pt idx="22">
                  <c:v>782</c:v>
                </c:pt>
                <c:pt idx="23">
                  <c:v>5024</c:v>
                </c:pt>
                <c:pt idx="24">
                  <c:v>34</c:v>
                </c:pt>
                <c:pt idx="25">
                  <c:v>11097</c:v>
                </c:pt>
                <c:pt idx="26">
                  <c:v>243</c:v>
                </c:pt>
                <c:pt idx="27">
                  <c:v>712</c:v>
                </c:pt>
              </c:numCache>
            </c:numRef>
          </c:val>
        </c:ser>
        <c:dLbls>
          <c:showLegendKey val="0"/>
          <c:showVal val="1"/>
          <c:showCatName val="0"/>
          <c:showSerName val="0"/>
          <c:showPercent val="0"/>
          <c:showBubbleSize val="0"/>
        </c:dLbls>
        <c:gapWidth val="150"/>
        <c:overlap val="100"/>
        <c:axId val="563987184"/>
        <c:axId val="563985104"/>
      </c:barChart>
      <c:catAx>
        <c:axId val="563987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0" i="0" u="none" strike="noStrike" kern="1200" cap="none" spc="0" normalizeH="0" baseline="0">
                <a:solidFill>
                  <a:schemeClr val="tx1">
                    <a:lumMod val="65000"/>
                    <a:lumOff val="35000"/>
                  </a:schemeClr>
                </a:solidFill>
                <a:latin typeface="+mn-lt"/>
                <a:ea typeface="+mn-ea"/>
                <a:cs typeface="+mn-cs"/>
              </a:defRPr>
            </a:pPr>
          </a:p>
        </c:txPr>
        <c:crossAx val="563985104"/>
        <c:crosses val="autoZero"/>
        <c:auto val="1"/>
        <c:lblAlgn val="ctr"/>
        <c:lblOffset val="100"/>
        <c:noMultiLvlLbl val="0"/>
      </c:catAx>
      <c:valAx>
        <c:axId val="5639851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563987184"/>
        <c:crosses val="autoZero"/>
        <c:crossBetween val="between"/>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chemeClr val="bg1"/>
                    </a:solidFill>
                    <a:effectLst>
                      <a:outerShdw blurRad="38100" dist="38100" dir="2700000" algn="tl">
                        <a:srgbClr val="000000">
                          <a:alpha val="43137"/>
                        </a:srgbClr>
                      </a:outerShdw>
                    </a:effectLst>
                    <a:highlight>
                      <a:srgbClr val="000000"/>
                    </a:highlight>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Sheet1!$A$32:$A$39</c:f>
              <c:strCache>
                <c:ptCount val="8"/>
                <c:pt idx="0">
                  <c:v>A&amp;N Islands</c:v>
                </c:pt>
                <c:pt idx="1">
                  <c:v>Chandigarh</c:v>
                </c:pt>
                <c:pt idx="2">
                  <c:v>D&amp;N Haveli and Daman &amp; Diu</c:v>
                </c:pt>
                <c:pt idx="3">
                  <c:v>Delhi</c:v>
                </c:pt>
                <c:pt idx="4">
                  <c:v>Jammu &amp; Kashmir</c:v>
                </c:pt>
                <c:pt idx="5">
                  <c:v>Ladakh </c:v>
                </c:pt>
                <c:pt idx="6">
                  <c:v>Lakshadweep</c:v>
                </c:pt>
                <c:pt idx="7">
                  <c:v>Puducherry</c:v>
                </c:pt>
              </c:strCache>
            </c:strRef>
          </c:cat>
          <c:val>
            <c:numRef>
              <c:f>Sheet1!$B$32:$B$39</c:f>
              <c:numCache>
                <c:formatCode>General</c:formatCode>
                <c:ptCount val="8"/>
                <c:pt idx="0">
                  <c:v>2</c:v>
                </c:pt>
                <c:pt idx="1">
                  <c:v>1.2</c:v>
                </c:pt>
                <c:pt idx="2">
                  <c:v>0.5</c:v>
                </c:pt>
                <c:pt idx="3">
                  <c:v>1.7</c:v>
                </c:pt>
                <c:pt idx="4">
                  <c:v>1.1</c:v>
                </c:pt>
                <c:pt idx="5">
                  <c:v>1.7</c:v>
                </c:pt>
                <c:pt idx="6">
                  <c:v>1.5</c:v>
                </c:pt>
                <c:pt idx="7">
                  <c:v>0</c:v>
                </c:pt>
              </c:numCache>
            </c:numRef>
          </c:val>
        </c:ser>
        <c:dLbls>
          <c:showLegendKey val="0"/>
          <c:showVal val="1"/>
          <c:showCatName val="0"/>
          <c:showSerName val="0"/>
          <c:showPercent val="0"/>
          <c:showBubbleSize val="0"/>
        </c:dLbls>
        <c:gapWidth val="150"/>
        <c:overlap val="100"/>
        <c:axId val="25907375"/>
        <c:axId val="25929839"/>
      </c:barChart>
      <c:catAx>
        <c:axId val="25907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25929839"/>
        <c:crosses val="autoZero"/>
        <c:auto val="1"/>
        <c:lblAlgn val="ctr"/>
        <c:lblOffset val="100"/>
        <c:noMultiLvlLbl val="0"/>
      </c:catAx>
      <c:valAx>
        <c:axId val="25929839"/>
        <c:scaling>
          <c:orientation val="minMax"/>
          <c:max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r>
                  <a:rPr lang="en-US" b="1" baseline="0" dirty="0"/>
                  <a:t>Cyber Crimes per 1 lakh population</a:t>
                </a:r>
                <a:endParaRPr lang="en-US" b="1" dirty="0"/>
              </a:p>
            </c:rich>
          </c:tx>
          <c:layout>
            <c:manualLayout>
              <c:xMode val="edge"/>
              <c:yMode val="edge"/>
              <c:x val="0.00571215814420168"/>
              <c:y val="0.234069871214183"/>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25907375"/>
        <c:crosses val="autoZero"/>
        <c:crossBetween val="between"/>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Sheet1!$A$2:$A$21</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cat>
          <c:val>
            <c:numRef>
              <c:f>Sheet1!$B$2:$B$21</c:f>
              <c:numCache>
                <c:formatCode>General</c:formatCode>
                <c:ptCount val="20"/>
                <c:pt idx="0">
                  <c:v>808</c:v>
                </c:pt>
                <c:pt idx="1">
                  <c:v>471</c:v>
                </c:pt>
                <c:pt idx="2">
                  <c:v>347</c:v>
                </c:pt>
                <c:pt idx="3">
                  <c:v>481</c:v>
                </c:pt>
                <c:pt idx="4">
                  <c:v>453</c:v>
                </c:pt>
                <c:pt idx="5">
                  <c:v>556</c:v>
                </c:pt>
                <c:pt idx="6">
                  <c:v>464</c:v>
                </c:pt>
                <c:pt idx="7">
                  <c:v>696</c:v>
                </c:pt>
                <c:pt idx="8">
                  <c:v>1322</c:v>
                </c:pt>
                <c:pt idx="9">
                  <c:v>2213</c:v>
                </c:pt>
                <c:pt idx="10">
                  <c:v>3477</c:v>
                </c:pt>
                <c:pt idx="11">
                  <c:v>5693</c:v>
                </c:pt>
                <c:pt idx="12">
                  <c:v>9622</c:v>
                </c:pt>
                <c:pt idx="13">
                  <c:v>11592</c:v>
                </c:pt>
                <c:pt idx="14">
                  <c:v>12317</c:v>
                </c:pt>
                <c:pt idx="15">
                  <c:v>21796</c:v>
                </c:pt>
                <c:pt idx="16">
                  <c:v>27248</c:v>
                </c:pt>
                <c:pt idx="17">
                  <c:v>44735</c:v>
                </c:pt>
                <c:pt idx="18">
                  <c:v>50035</c:v>
                </c:pt>
                <c:pt idx="19">
                  <c:v>52974</c:v>
                </c:pt>
              </c:numCache>
            </c:numRef>
          </c:val>
        </c:ser>
        <c:dLbls>
          <c:showLegendKey val="0"/>
          <c:showVal val="1"/>
          <c:showCatName val="0"/>
          <c:showSerName val="0"/>
          <c:showPercent val="0"/>
          <c:showBubbleSize val="0"/>
        </c:dLbls>
        <c:gapWidth val="219"/>
        <c:overlap val="-27"/>
        <c:axId val="351624592"/>
        <c:axId val="351619184"/>
      </c:barChart>
      <c:catAx>
        <c:axId val="351624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351619184"/>
        <c:crosses val="autoZero"/>
        <c:auto val="1"/>
        <c:lblAlgn val="ctr"/>
        <c:lblOffset val="100"/>
        <c:noMultiLvlLbl val="0"/>
      </c:catAx>
      <c:valAx>
        <c:axId val="351619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351624592"/>
        <c:crosses val="autoZero"/>
        <c:crossBetween val="between"/>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scatterChart>
        <c:scatterStyle val="lineMarker"/>
        <c:varyColors val="0"/>
        <c:ser>
          <c:idx val="0"/>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dLbls>
            <c:delete val="1"/>
          </c:dLbls>
          <c:xVal>
            <c:numRef>
              <c:f>Sheet1!$A$2:$A$21</c:f>
              <c:numCache>
                <c:formatCode>General</c:formatCode>
                <c:ptCount val="20"/>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numCache>
            </c:numRef>
          </c:xVal>
          <c:yVal>
            <c:numRef>
              <c:f>Sheet1!$B$2:$B$21</c:f>
              <c:numCache>
                <c:formatCode>General</c:formatCode>
                <c:ptCount val="20"/>
                <c:pt idx="0">
                  <c:v>808</c:v>
                </c:pt>
                <c:pt idx="1">
                  <c:v>471</c:v>
                </c:pt>
                <c:pt idx="2">
                  <c:v>347</c:v>
                </c:pt>
                <c:pt idx="3">
                  <c:v>481</c:v>
                </c:pt>
                <c:pt idx="4">
                  <c:v>453</c:v>
                </c:pt>
                <c:pt idx="5">
                  <c:v>556</c:v>
                </c:pt>
                <c:pt idx="6">
                  <c:v>464</c:v>
                </c:pt>
                <c:pt idx="7">
                  <c:v>696</c:v>
                </c:pt>
                <c:pt idx="8">
                  <c:v>1322</c:v>
                </c:pt>
                <c:pt idx="9">
                  <c:v>2213</c:v>
                </c:pt>
                <c:pt idx="10">
                  <c:v>3477</c:v>
                </c:pt>
                <c:pt idx="11">
                  <c:v>5693</c:v>
                </c:pt>
                <c:pt idx="12">
                  <c:v>9622</c:v>
                </c:pt>
                <c:pt idx="13">
                  <c:v>11592</c:v>
                </c:pt>
                <c:pt idx="14">
                  <c:v>12317</c:v>
                </c:pt>
                <c:pt idx="15">
                  <c:v>21796</c:v>
                </c:pt>
                <c:pt idx="16">
                  <c:v>27248</c:v>
                </c:pt>
                <c:pt idx="17">
                  <c:v>44735</c:v>
                </c:pt>
                <c:pt idx="18">
                  <c:v>50035</c:v>
                </c:pt>
                <c:pt idx="19">
                  <c:v>52974</c:v>
                </c:pt>
              </c:numCache>
            </c:numRef>
          </c:yVal>
          <c:smooth val="0"/>
        </c:ser>
        <c:dLbls>
          <c:showLegendKey val="0"/>
          <c:showVal val="0"/>
          <c:showCatName val="0"/>
          <c:showSerName val="0"/>
          <c:showPercent val="0"/>
          <c:showBubbleSize val="0"/>
        </c:dLbls>
        <c:axId val="1036962879"/>
        <c:axId val="1036963295"/>
      </c:scatterChart>
      <c:valAx>
        <c:axId val="10369628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1036963295"/>
        <c:crosses val="autoZero"/>
        <c:crossBetween val="midCat"/>
        <c:majorUnit val="1"/>
      </c:valAx>
      <c:valAx>
        <c:axId val="103696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r>
                  <a:rPr lang="en-US" b="1" dirty="0"/>
                  <a:t>No. Of Cyber Crime Cases Registered</a:t>
                </a:r>
                <a:endParaRPr lang="en-US" b="1" dirty="0"/>
              </a:p>
            </c:rich>
          </c:tx>
          <c:layout>
            <c:manualLayout>
              <c:xMode val="edge"/>
              <c:yMode val="edge"/>
              <c:x val="0"/>
              <c:y val="0.160338998060887"/>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1036962879"/>
        <c:crosses val="autoZero"/>
        <c:crossBetween val="midCat"/>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dLbls>
          <c:showLegendKey val="0"/>
          <c:showVal val="1"/>
          <c:showCatName val="0"/>
          <c:showSerName val="0"/>
          <c:showPercent val="0"/>
          <c:showBubbleSize val="0"/>
        </c:dLbls>
        <c:gapWidth val="150"/>
        <c:overlap val="100"/>
        <c:axId val="563987184"/>
        <c:axId val="563985104"/>
      </c:barChart>
      <c:catAx>
        <c:axId val="563987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cap="none" spc="0" normalizeH="0" baseline="0">
                <a:solidFill>
                  <a:schemeClr val="tx1">
                    <a:lumMod val="65000"/>
                    <a:lumOff val="35000"/>
                  </a:schemeClr>
                </a:solidFill>
                <a:latin typeface="+mn-lt"/>
                <a:ea typeface="+mn-ea"/>
                <a:cs typeface="+mn-cs"/>
              </a:defRPr>
            </a:pPr>
          </a:p>
        </c:txPr>
        <c:crossAx val="563985104"/>
        <c:crosses val="autoZero"/>
        <c:auto val="1"/>
        <c:lblAlgn val="ctr"/>
        <c:lblOffset val="100"/>
        <c:noMultiLvlLbl val="0"/>
      </c:catAx>
      <c:valAx>
        <c:axId val="5639851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63987184"/>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1" i="0" u="none" strike="noStrike" kern="1200" baseline="0">
                    <a:solidFill>
                      <a:schemeClr val="bg1"/>
                    </a:solidFill>
                    <a:effectLst>
                      <a:outerShdw blurRad="38100" dist="38100" dir="2700000" algn="tl">
                        <a:srgbClr val="000000">
                          <a:alpha val="43137"/>
                        </a:srgbClr>
                      </a:outerShdw>
                    </a:effectLst>
                    <a:highlight>
                      <a:srgbClr val="000000"/>
                    </a:highlight>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(CIIReport!$B$6:$B$33,CIIReport!$B$36:$B$43)</c:f>
              <c:strCache>
                <c:ptCount val="28"/>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pt idx="20">
                  <c:v>Rajasthan</c:v>
                </c:pt>
                <c:pt idx="21">
                  <c:v>Sikkim</c:v>
                </c:pt>
                <c:pt idx="22">
                  <c:v>Tamil Nadu</c:v>
                </c:pt>
                <c:pt idx="23">
                  <c:v>Telangana</c:v>
                </c:pt>
                <c:pt idx="24">
                  <c:v>Tripura</c:v>
                </c:pt>
                <c:pt idx="25">
                  <c:v>Uttar Pradesh</c:v>
                </c:pt>
                <c:pt idx="26">
                  <c:v>Uttarakhand</c:v>
                </c:pt>
                <c:pt idx="27">
                  <c:v>West Bengal</c:v>
                </c:pt>
              </c:strCache>
            </c:strRef>
          </c:cat>
          <c:val>
            <c:numRef>
              <c:f>(CIIReport!$E$6:$E$33,CIIReport!$E$36:$E$43)</c:f>
              <c:numCache>
                <c:formatCode>General</c:formatCode>
                <c:ptCount val="28"/>
                <c:pt idx="0">
                  <c:v>1875</c:v>
                </c:pt>
                <c:pt idx="1">
                  <c:v>47</c:v>
                </c:pt>
                <c:pt idx="2">
                  <c:v>4846</c:v>
                </c:pt>
                <c:pt idx="3">
                  <c:v>1413</c:v>
                </c:pt>
                <c:pt idx="4">
                  <c:v>352</c:v>
                </c:pt>
                <c:pt idx="5">
                  <c:v>36</c:v>
                </c:pt>
                <c:pt idx="6">
                  <c:v>1536</c:v>
                </c:pt>
                <c:pt idx="7">
                  <c:v>622</c:v>
                </c:pt>
                <c:pt idx="8">
                  <c:v>70</c:v>
                </c:pt>
                <c:pt idx="9">
                  <c:v>953</c:v>
                </c:pt>
                <c:pt idx="10">
                  <c:v>8136</c:v>
                </c:pt>
                <c:pt idx="11">
                  <c:v>626</c:v>
                </c:pt>
                <c:pt idx="12">
                  <c:v>589</c:v>
                </c:pt>
                <c:pt idx="13">
                  <c:v>5562</c:v>
                </c:pt>
                <c:pt idx="14">
                  <c:v>67</c:v>
                </c:pt>
                <c:pt idx="15">
                  <c:v>107</c:v>
                </c:pt>
                <c:pt idx="16">
                  <c:v>30</c:v>
                </c:pt>
                <c:pt idx="17">
                  <c:v>8</c:v>
                </c:pt>
                <c:pt idx="18">
                  <c:v>2037</c:v>
                </c:pt>
                <c:pt idx="19">
                  <c:v>551</c:v>
                </c:pt>
                <c:pt idx="20">
                  <c:v>1504</c:v>
                </c:pt>
                <c:pt idx="21">
                  <c:v>0</c:v>
                </c:pt>
                <c:pt idx="22">
                  <c:v>1076</c:v>
                </c:pt>
                <c:pt idx="23">
                  <c:v>10303</c:v>
                </c:pt>
                <c:pt idx="24">
                  <c:v>24</c:v>
                </c:pt>
                <c:pt idx="25">
                  <c:v>8829</c:v>
                </c:pt>
                <c:pt idx="26">
                  <c:v>718</c:v>
                </c:pt>
                <c:pt idx="27">
                  <c:v>513</c:v>
                </c:pt>
              </c:numCache>
            </c:numRef>
          </c:val>
        </c:ser>
        <c:dLbls>
          <c:showLegendKey val="0"/>
          <c:showVal val="1"/>
          <c:showCatName val="0"/>
          <c:showSerName val="0"/>
          <c:showPercent val="0"/>
          <c:showBubbleSize val="0"/>
        </c:dLbls>
        <c:gapWidth val="150"/>
        <c:overlap val="100"/>
        <c:axId val="163960927"/>
        <c:axId val="163964255"/>
      </c:barChart>
      <c:catAx>
        <c:axId val="163960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cap="none" spc="0" normalizeH="0" baseline="0">
                <a:solidFill>
                  <a:schemeClr val="tx1">
                    <a:lumMod val="65000"/>
                    <a:lumOff val="35000"/>
                  </a:schemeClr>
                </a:solidFill>
                <a:latin typeface="+mn-lt"/>
                <a:ea typeface="+mn-ea"/>
                <a:cs typeface="+mn-cs"/>
              </a:defRPr>
            </a:pPr>
          </a:p>
        </c:txPr>
        <c:crossAx val="163964255"/>
        <c:crosses val="autoZero"/>
        <c:auto val="1"/>
        <c:lblAlgn val="ctr"/>
        <c:lblOffset val="100"/>
        <c:noMultiLvlLbl val="0"/>
      </c:catAx>
      <c:valAx>
        <c:axId val="1639642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63960927"/>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chemeClr val="bg1"/>
                    </a:solidFill>
                    <a:effectLst>
                      <a:outerShdw blurRad="38100" dist="38100" dir="2700000" algn="tl">
                        <a:srgbClr val="000000">
                          <a:alpha val="43137"/>
                        </a:srgbClr>
                      </a:outerShdw>
                    </a:effectLst>
                    <a:highlight>
                      <a:srgbClr val="000000"/>
                    </a:highlight>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Sheet1!$A$1:$A$28</c:f>
              <c:strCache>
                <c:ptCount val="28"/>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pt idx="20">
                  <c:v>Rajasthan</c:v>
                </c:pt>
                <c:pt idx="21">
                  <c:v>Sikkim</c:v>
                </c:pt>
                <c:pt idx="22">
                  <c:v>Tamil Nadu</c:v>
                </c:pt>
                <c:pt idx="23">
                  <c:v>Telangana</c:v>
                </c:pt>
                <c:pt idx="24">
                  <c:v>Tripura</c:v>
                </c:pt>
                <c:pt idx="25">
                  <c:v>Uttar Pradesh</c:v>
                </c:pt>
                <c:pt idx="26">
                  <c:v>Uttarakhand</c:v>
                </c:pt>
                <c:pt idx="27">
                  <c:v>West Bengal</c:v>
                </c:pt>
              </c:strCache>
            </c:strRef>
          </c:cat>
          <c:val>
            <c:numRef>
              <c:f>Sheet1!$B$1:$B$28</c:f>
              <c:numCache>
                <c:formatCode>0.0</c:formatCode>
                <c:ptCount val="28"/>
                <c:pt idx="0">
                  <c:v>3.6</c:v>
                </c:pt>
                <c:pt idx="1">
                  <c:v>2</c:v>
                </c:pt>
                <c:pt idx="2">
                  <c:v>10.1</c:v>
                </c:pt>
                <c:pt idx="3">
                  <c:v>1.2</c:v>
                </c:pt>
                <c:pt idx="4">
                  <c:v>1</c:v>
                </c:pt>
                <c:pt idx="5">
                  <c:v>2.6</c:v>
                </c:pt>
                <c:pt idx="6">
                  <c:v>1.9</c:v>
                </c:pt>
                <c:pt idx="7">
                  <c:v>2.2</c:v>
                </c:pt>
                <c:pt idx="8">
                  <c:v>1.3</c:v>
                </c:pt>
                <c:pt idx="9">
                  <c:v>3.2</c:v>
                </c:pt>
                <c:pt idx="10">
                  <c:v>16.2</c:v>
                </c:pt>
                <c:pt idx="11">
                  <c:v>1.2</c:v>
                </c:pt>
                <c:pt idx="12">
                  <c:v>0.8</c:v>
                </c:pt>
                <c:pt idx="13">
                  <c:v>4.4</c:v>
                </c:pt>
                <c:pt idx="14">
                  <c:v>2.5</c:v>
                </c:pt>
                <c:pt idx="15">
                  <c:v>4.4</c:v>
                </c:pt>
                <c:pt idx="16">
                  <c:v>1.1</c:v>
                </c:pt>
                <c:pt idx="17">
                  <c:v>0.4</c:v>
                </c:pt>
                <c:pt idx="18">
                  <c:v>4.2</c:v>
                </c:pt>
                <c:pt idx="19">
                  <c:v>1.3</c:v>
                </c:pt>
                <c:pt idx="20">
                  <c:v>1.7</c:v>
                </c:pt>
                <c:pt idx="21">
                  <c:v>0</c:v>
                </c:pt>
                <c:pt idx="22">
                  <c:v>1</c:v>
                </c:pt>
                <c:pt idx="23">
                  <c:v>13.4</c:v>
                </c:pt>
                <c:pt idx="24">
                  <c:v>0.8</c:v>
                </c:pt>
                <c:pt idx="25">
                  <c:v>4.8</c:v>
                </c:pt>
                <c:pt idx="26">
                  <c:v>2.1</c:v>
                </c:pt>
                <c:pt idx="27">
                  <c:v>0.7</c:v>
                </c:pt>
              </c:numCache>
            </c:numRef>
          </c:val>
        </c:ser>
        <c:dLbls>
          <c:showLegendKey val="0"/>
          <c:showVal val="1"/>
          <c:showCatName val="0"/>
          <c:showSerName val="0"/>
          <c:showPercent val="0"/>
          <c:showBubbleSize val="0"/>
        </c:dLbls>
        <c:gapWidth val="150"/>
        <c:overlap val="100"/>
        <c:axId val="95531711"/>
        <c:axId val="95532127"/>
      </c:barChart>
      <c:catAx>
        <c:axId val="95531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95532127"/>
        <c:crosses val="autoZero"/>
        <c:auto val="1"/>
        <c:lblAlgn val="ctr"/>
        <c:lblOffset val="100"/>
        <c:noMultiLvlLbl val="0"/>
      </c:catAx>
      <c:valAx>
        <c:axId val="95532127"/>
        <c:scaling>
          <c:orientation val="minMax"/>
          <c:max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r>
                  <a:rPr lang="en-US" b="1" baseline="0" dirty="0"/>
                  <a:t>Cyber Crimes per 1 lakh population</a:t>
                </a:r>
                <a:endParaRPr lang="en-US" b="1" dirty="0"/>
              </a:p>
            </c:rich>
          </c:tx>
          <c:layout>
            <c:manualLayout>
              <c:xMode val="edge"/>
              <c:yMode val="edge"/>
              <c:x val="0.0067980449821819"/>
              <c:y val="0.227304096441095"/>
            </c:manualLayout>
          </c:layout>
          <c:overlay val="0"/>
          <c:spPr>
            <a:noFill/>
            <a:ln>
              <a:noFill/>
            </a:ln>
            <a:effectLst/>
          </c:sp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95531711"/>
        <c:crosses val="autoZero"/>
        <c:crossBetween val="between"/>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dLbls>
          <c:showLegendKey val="0"/>
          <c:showVal val="1"/>
          <c:showCatName val="0"/>
          <c:showSerName val="0"/>
          <c:showPercent val="0"/>
          <c:showBubbleSize val="0"/>
        </c:dLbls>
        <c:gapWidth val="150"/>
        <c:overlap val="100"/>
        <c:axId val="563987184"/>
        <c:axId val="563985104"/>
      </c:barChart>
      <c:catAx>
        <c:axId val="563987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cap="none" spc="0" normalizeH="0" baseline="0">
                <a:solidFill>
                  <a:schemeClr val="tx1">
                    <a:lumMod val="65000"/>
                    <a:lumOff val="35000"/>
                  </a:schemeClr>
                </a:solidFill>
                <a:latin typeface="+mn-lt"/>
                <a:ea typeface="+mn-ea"/>
                <a:cs typeface="+mn-cs"/>
              </a:defRPr>
            </a:pPr>
          </a:p>
        </c:txPr>
        <c:crossAx val="563985104"/>
        <c:crosses val="autoZero"/>
        <c:auto val="1"/>
        <c:lblAlgn val="ctr"/>
        <c:lblOffset val="100"/>
        <c:noMultiLvlLbl val="0"/>
      </c:catAx>
      <c:valAx>
        <c:axId val="5639851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63987184"/>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0552100494034769"/>
          <c:y val="0.0295667331185265"/>
          <c:w val="0.928040475874997"/>
          <c:h val="0.756506445528175"/>
        </c:manualLayout>
      </c:layout>
      <c:barChart>
        <c:barDir val="col"/>
        <c:grouping val="stack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chemeClr val="bg1"/>
                    </a:solidFill>
                    <a:effectLst>
                      <a:outerShdw blurRad="38100" dist="38100" dir="2700000" algn="tl">
                        <a:srgbClr val="000000">
                          <a:alpha val="43137"/>
                        </a:srgbClr>
                      </a:outerShdw>
                    </a:effectLst>
                    <a:highlight>
                      <a:srgbClr val="000000"/>
                    </a:highlight>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Sheet1!$A$2:$A$29</c:f>
              <c:strCache>
                <c:ptCount val="28"/>
                <c:pt idx="0">
                  <c:v>Andhra Pradesh</c:v>
                </c:pt>
                <c:pt idx="1">
                  <c:v>Arunachal Pradesh</c:v>
                </c:pt>
                <c:pt idx="2">
                  <c:v>Assam</c:v>
                </c:pt>
                <c:pt idx="3">
                  <c:v>Bihar</c:v>
                </c:pt>
                <c:pt idx="4">
                  <c:v>Chhattisgarh</c:v>
                </c:pt>
                <c:pt idx="5">
                  <c:v>Goa</c:v>
                </c:pt>
                <c:pt idx="6">
                  <c:v>Gujarat</c:v>
                </c:pt>
                <c:pt idx="7">
                  <c:v>Haryana</c:v>
                </c:pt>
                <c:pt idx="8">
                  <c:v>Himachal Pradesh</c:v>
                </c:pt>
                <c:pt idx="9">
                  <c:v>Jharkhand</c:v>
                </c:pt>
                <c:pt idx="10">
                  <c:v>Karnataka</c:v>
                </c:pt>
                <c:pt idx="11">
                  <c:v>Kerala</c:v>
                </c:pt>
                <c:pt idx="12">
                  <c:v>Madhya Pradesh</c:v>
                </c:pt>
                <c:pt idx="13">
                  <c:v>Maharashtra</c:v>
                </c:pt>
                <c:pt idx="14">
                  <c:v>Manipur</c:v>
                </c:pt>
                <c:pt idx="15">
                  <c:v>Meghalaya</c:v>
                </c:pt>
                <c:pt idx="16">
                  <c:v>Mizoram</c:v>
                </c:pt>
                <c:pt idx="17">
                  <c:v>Nagaland</c:v>
                </c:pt>
                <c:pt idx="18">
                  <c:v>Odisha</c:v>
                </c:pt>
                <c:pt idx="19">
                  <c:v>Punjab</c:v>
                </c:pt>
                <c:pt idx="20">
                  <c:v>Rajasthan</c:v>
                </c:pt>
                <c:pt idx="21">
                  <c:v>Sikkim</c:v>
                </c:pt>
                <c:pt idx="22">
                  <c:v>Tamil Nadu</c:v>
                </c:pt>
                <c:pt idx="23">
                  <c:v>Telangana</c:v>
                </c:pt>
                <c:pt idx="24">
                  <c:v>Tripura</c:v>
                </c:pt>
                <c:pt idx="25">
                  <c:v>Uttar Pradesh</c:v>
                </c:pt>
                <c:pt idx="26">
                  <c:v>Uttarakhand</c:v>
                </c:pt>
                <c:pt idx="27">
                  <c:v>West Bengal</c:v>
                </c:pt>
              </c:strCache>
            </c:strRef>
          </c:cat>
          <c:val>
            <c:numRef>
              <c:f>Sheet1!$B$2:$B$29</c:f>
              <c:numCache>
                <c:formatCode>General</c:formatCode>
                <c:ptCount val="28"/>
                <c:pt idx="0">
                  <c:v>3.5</c:v>
                </c:pt>
                <c:pt idx="1">
                  <c:v>3.1</c:v>
                </c:pt>
                <c:pt idx="2">
                  <c:v>13.8</c:v>
                </c:pt>
                <c:pt idx="3">
                  <c:v>1.1</c:v>
                </c:pt>
                <c:pt idx="4">
                  <c:v>1.2</c:v>
                </c:pt>
                <c:pt idx="5">
                  <c:v>2.3</c:v>
                </c:pt>
                <c:pt idx="6">
                  <c:v>2.2</c:v>
                </c:pt>
                <c:pt idx="7">
                  <c:v>2.1</c:v>
                </c:pt>
                <c:pt idx="8">
                  <c:v>0.9</c:v>
                </c:pt>
                <c:pt idx="9">
                  <c:v>2.5</c:v>
                </c:pt>
                <c:pt idx="10">
                  <c:v>12.1</c:v>
                </c:pt>
                <c:pt idx="11">
                  <c:v>1.8</c:v>
                </c:pt>
                <c:pt idx="12">
                  <c:v>0.7</c:v>
                </c:pt>
                <c:pt idx="13">
                  <c:v>4.5</c:v>
                </c:pt>
                <c:pt idx="14">
                  <c:v>2.1</c:v>
                </c:pt>
                <c:pt idx="15">
                  <c:v>3.2</c:v>
                </c:pt>
                <c:pt idx="16">
                  <c:v>2.5</c:v>
                </c:pt>
                <c:pt idx="17">
                  <c:v>0.4</c:v>
                </c:pt>
                <c:pt idx="18">
                  <c:v>4.4</c:v>
                </c:pt>
                <c:pt idx="19">
                  <c:v>1.8</c:v>
                </c:pt>
                <c:pt idx="20">
                  <c:v>1.9</c:v>
                </c:pt>
                <c:pt idx="21">
                  <c:v>0</c:v>
                </c:pt>
                <c:pt idx="22">
                  <c:v>1.4</c:v>
                </c:pt>
                <c:pt idx="23">
                  <c:v>27.3</c:v>
                </c:pt>
                <c:pt idx="24">
                  <c:v>0.6</c:v>
                </c:pt>
                <c:pt idx="25">
                  <c:v>3.8</c:v>
                </c:pt>
                <c:pt idx="26">
                  <c:v>6.3</c:v>
                </c:pt>
                <c:pt idx="27">
                  <c:v>0.5</c:v>
                </c:pt>
              </c:numCache>
            </c:numRef>
          </c:val>
        </c:ser>
        <c:dLbls>
          <c:showLegendKey val="0"/>
          <c:showVal val="1"/>
          <c:showCatName val="0"/>
          <c:showSerName val="0"/>
          <c:showPercent val="0"/>
          <c:showBubbleSize val="0"/>
        </c:dLbls>
        <c:gapWidth val="150"/>
        <c:overlap val="100"/>
        <c:axId val="13361199"/>
        <c:axId val="869621359"/>
      </c:barChart>
      <c:catAx>
        <c:axId val="13361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869621359"/>
        <c:crosses val="autoZero"/>
        <c:auto val="1"/>
        <c:lblAlgn val="ctr"/>
        <c:lblOffset val="100"/>
        <c:noMultiLvlLbl val="0"/>
      </c:catAx>
      <c:valAx>
        <c:axId val="8696213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1" i="0" u="none" strike="noStrike" kern="1200" baseline="0">
                    <a:solidFill>
                      <a:schemeClr val="tx1">
                        <a:lumMod val="65000"/>
                        <a:lumOff val="35000"/>
                      </a:schemeClr>
                    </a:solidFill>
                    <a:effectLst/>
                    <a:latin typeface="+mn-lt"/>
                    <a:ea typeface="+mn-ea"/>
                    <a:cs typeface="+mn-cs"/>
                  </a:defRPr>
                </a:pPr>
                <a:r>
                  <a:rPr lang="en-US" b="1" dirty="0">
                    <a:effectLst/>
                  </a:rPr>
                  <a:t>Cyber Crimes</a:t>
                </a:r>
                <a:r>
                  <a:rPr lang="en-US" b="1" baseline="0" dirty="0">
                    <a:effectLst/>
                  </a:rPr>
                  <a:t> per 1 lakh population</a:t>
                </a:r>
                <a:endParaRPr lang="en-US" b="1" dirty="0">
                  <a:effectLst/>
                </a:endParaRPr>
              </a:p>
            </c:rich>
          </c:tx>
          <c:layout>
            <c:manualLayout>
              <c:xMode val="edge"/>
              <c:yMode val="edge"/>
              <c:x val="0"/>
              <c:y val="0.172396476332489"/>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13361199"/>
        <c:crosses val="autoZero"/>
        <c:crossBetween val="between"/>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en-US" sz="1200" b="1" i="0" u="none" strike="noStrike" kern="1200" baseline="0">
                    <a:solidFill>
                      <a:schemeClr val="bg1"/>
                    </a:solidFill>
                    <a:effectLst>
                      <a:outerShdw blurRad="38100" dist="38100" dir="2700000" algn="tl">
                        <a:srgbClr val="000000">
                          <a:alpha val="43137"/>
                        </a:srgbClr>
                      </a:outerShdw>
                    </a:effectLst>
                    <a:highlight>
                      <a:srgbClr val="000000"/>
                    </a:highlight>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CIIReport!$B$36:$B$43</c:f>
              <c:strCache>
                <c:ptCount val="8"/>
                <c:pt idx="0">
                  <c:v>A&amp;N Islands</c:v>
                </c:pt>
                <c:pt idx="1">
                  <c:v>Chandigarh</c:v>
                </c:pt>
                <c:pt idx="2">
                  <c:v>D&amp;N Haveli and Daman &amp; Diu</c:v>
                </c:pt>
                <c:pt idx="3">
                  <c:v>Delhi</c:v>
                </c:pt>
                <c:pt idx="4">
                  <c:v>Jammu &amp; Kashmir</c:v>
                </c:pt>
                <c:pt idx="5">
                  <c:v>Ladakh </c:v>
                </c:pt>
                <c:pt idx="6">
                  <c:v>Lakshadweep</c:v>
                </c:pt>
                <c:pt idx="7">
                  <c:v>Puducherry</c:v>
                </c:pt>
              </c:strCache>
            </c:strRef>
          </c:cat>
          <c:val>
            <c:numRef>
              <c:f>CIIReport!$E$36:$E$43</c:f>
              <c:numCache>
                <c:formatCode>General</c:formatCode>
                <c:ptCount val="8"/>
                <c:pt idx="0">
                  <c:v>5</c:v>
                </c:pt>
                <c:pt idx="1">
                  <c:v>17</c:v>
                </c:pt>
                <c:pt idx="2">
                  <c:v>3</c:v>
                </c:pt>
                <c:pt idx="3">
                  <c:v>168</c:v>
                </c:pt>
                <c:pt idx="4">
                  <c:v>120</c:v>
                </c:pt>
                <c:pt idx="5">
                  <c:v>1</c:v>
                </c:pt>
                <c:pt idx="6">
                  <c:v>3</c:v>
                </c:pt>
                <c:pt idx="7">
                  <c:v>10</c:v>
                </c:pt>
              </c:numCache>
            </c:numRef>
          </c:val>
        </c:ser>
        <c:dLbls>
          <c:showLegendKey val="0"/>
          <c:showVal val="1"/>
          <c:showCatName val="0"/>
          <c:showSerName val="0"/>
          <c:showPercent val="0"/>
          <c:showBubbleSize val="0"/>
        </c:dLbls>
        <c:gapWidth val="150"/>
        <c:overlap val="100"/>
        <c:axId val="563987184"/>
        <c:axId val="563985104"/>
      </c:barChart>
      <c:catAx>
        <c:axId val="563987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0" i="0" u="none" strike="noStrike" kern="1200" cap="none" spc="0" normalizeH="0" baseline="0">
                <a:solidFill>
                  <a:schemeClr val="tx1">
                    <a:lumMod val="65000"/>
                    <a:lumOff val="35000"/>
                  </a:schemeClr>
                </a:solidFill>
                <a:latin typeface="+mn-lt"/>
                <a:ea typeface="+mn-ea"/>
                <a:cs typeface="+mn-cs"/>
              </a:defRPr>
            </a:pPr>
          </a:p>
        </c:txPr>
        <c:crossAx val="563985104"/>
        <c:crosses val="autoZero"/>
        <c:auto val="1"/>
        <c:lblAlgn val="ctr"/>
        <c:lblOffset val="100"/>
        <c:noMultiLvlLbl val="0"/>
      </c:catAx>
      <c:valAx>
        <c:axId val="563985104"/>
        <c:scaling>
          <c:orientation val="minMax"/>
          <c:max val="40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563987184"/>
        <c:crosses val="autoZero"/>
        <c:crossBetween val="between"/>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en-US" sz="1200" b="1" i="0" u="none" strike="noStrike" kern="1200" baseline="0">
                    <a:solidFill>
                      <a:schemeClr val="bg1"/>
                    </a:solidFill>
                    <a:effectLst>
                      <a:outerShdw blurRad="38100" dist="38100" dir="2700000" algn="tl">
                        <a:srgbClr val="000000">
                          <a:alpha val="43137"/>
                        </a:srgbClr>
                      </a:outerShdw>
                    </a:effectLst>
                    <a:highlight>
                      <a:srgbClr val="000000"/>
                    </a:highlight>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CIIReport!$B$36:$B$43</c:f>
              <c:strCache>
                <c:ptCount val="8"/>
                <c:pt idx="0">
                  <c:v>A&amp;N Islands</c:v>
                </c:pt>
                <c:pt idx="1">
                  <c:v>Chandigarh</c:v>
                </c:pt>
                <c:pt idx="2">
                  <c:v>D&amp;N Haveli and Daman &amp; Diu</c:v>
                </c:pt>
                <c:pt idx="3">
                  <c:v>Delhi</c:v>
                </c:pt>
                <c:pt idx="4">
                  <c:v>Jammu &amp; Kashmir</c:v>
                </c:pt>
                <c:pt idx="5">
                  <c:v>Ladakh </c:v>
                </c:pt>
                <c:pt idx="6">
                  <c:v>Lakshadweep</c:v>
                </c:pt>
                <c:pt idx="7">
                  <c:v>Puducherry</c:v>
                </c:pt>
              </c:strCache>
            </c:strRef>
          </c:cat>
          <c:val>
            <c:numRef>
              <c:f>CIIReport!$E$36:$E$43</c:f>
              <c:numCache>
                <c:formatCode>General</c:formatCode>
                <c:ptCount val="8"/>
                <c:pt idx="0">
                  <c:v>8</c:v>
                </c:pt>
                <c:pt idx="1">
                  <c:v>15</c:v>
                </c:pt>
                <c:pt idx="2">
                  <c:v>5</c:v>
                </c:pt>
                <c:pt idx="3">
                  <c:v>356</c:v>
                </c:pt>
                <c:pt idx="4">
                  <c:v>154</c:v>
                </c:pt>
                <c:pt idx="5">
                  <c:v>5</c:v>
                </c:pt>
                <c:pt idx="6">
                  <c:v>1</c:v>
                </c:pt>
                <c:pt idx="7">
                  <c:v>0</c:v>
                </c:pt>
              </c:numCache>
            </c:numRef>
          </c:val>
        </c:ser>
        <c:dLbls>
          <c:showLegendKey val="0"/>
          <c:showVal val="1"/>
          <c:showCatName val="0"/>
          <c:showSerName val="0"/>
          <c:showPercent val="0"/>
          <c:showBubbleSize val="0"/>
        </c:dLbls>
        <c:gapWidth val="150"/>
        <c:overlap val="100"/>
        <c:axId val="163960927"/>
        <c:axId val="163964255"/>
      </c:barChart>
      <c:catAx>
        <c:axId val="163960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163964255"/>
        <c:crosses val="autoZero"/>
        <c:auto val="1"/>
        <c:lblAlgn val="ctr"/>
        <c:lblOffset val="100"/>
        <c:noMultiLvlLbl val="0"/>
      </c:catAx>
      <c:valAx>
        <c:axId val="1639642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163960927"/>
        <c:crosses val="autoZero"/>
        <c:crossBetween val="between"/>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stack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200" b="1" i="0" u="none" strike="noStrike" kern="1200" baseline="0">
                    <a:solidFill>
                      <a:schemeClr val="bg1"/>
                    </a:solidFill>
                    <a:effectLst>
                      <a:outerShdw blurRad="38100" dist="38100" dir="2700000" algn="tl">
                        <a:srgbClr val="000000">
                          <a:alpha val="43137"/>
                        </a:srgbClr>
                      </a:outerShdw>
                    </a:effectLst>
                    <a:highlight>
                      <a:srgbClr val="000000"/>
                    </a:highlight>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Sheet1!$A$30:$A$37</c:f>
              <c:strCache>
                <c:ptCount val="8"/>
                <c:pt idx="0">
                  <c:v>A&amp;N Islands</c:v>
                </c:pt>
                <c:pt idx="1">
                  <c:v>Chandigarh</c:v>
                </c:pt>
                <c:pt idx="2">
                  <c:v>D&amp;N Haveli and Daman &amp; Diu</c:v>
                </c:pt>
                <c:pt idx="3">
                  <c:v>Delhi</c:v>
                </c:pt>
                <c:pt idx="4">
                  <c:v>Jammu &amp; Kashmir</c:v>
                </c:pt>
                <c:pt idx="5">
                  <c:v>Ladakh</c:v>
                </c:pt>
                <c:pt idx="6">
                  <c:v>Lakshadweep</c:v>
                </c:pt>
                <c:pt idx="7">
                  <c:v>Puducherry</c:v>
                </c:pt>
              </c:strCache>
            </c:strRef>
          </c:cat>
          <c:val>
            <c:numRef>
              <c:f>Sheet1!$B$30:$B$37</c:f>
              <c:numCache>
                <c:formatCode>0.0</c:formatCode>
                <c:ptCount val="8"/>
                <c:pt idx="0">
                  <c:v>1.3</c:v>
                </c:pt>
                <c:pt idx="1">
                  <c:v>1.4</c:v>
                </c:pt>
                <c:pt idx="2">
                  <c:v>0.3</c:v>
                </c:pt>
                <c:pt idx="3">
                  <c:v>0.8</c:v>
                </c:pt>
                <c:pt idx="4">
                  <c:v>0.9</c:v>
                </c:pt>
                <c:pt idx="5">
                  <c:v>0.3</c:v>
                </c:pt>
                <c:pt idx="6">
                  <c:v>4.4</c:v>
                </c:pt>
                <c:pt idx="7">
                  <c:v>0.6</c:v>
                </c:pt>
              </c:numCache>
            </c:numRef>
          </c:val>
        </c:ser>
        <c:dLbls>
          <c:showLegendKey val="0"/>
          <c:showVal val="1"/>
          <c:showCatName val="0"/>
          <c:showSerName val="0"/>
          <c:showPercent val="0"/>
          <c:showBubbleSize val="0"/>
        </c:dLbls>
        <c:gapWidth val="150"/>
        <c:overlap val="100"/>
        <c:axId val="1857077423"/>
        <c:axId val="1857077007"/>
      </c:barChart>
      <c:catAx>
        <c:axId val="185707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1857077007"/>
        <c:crosses val="autoZero"/>
        <c:auto val="1"/>
        <c:lblAlgn val="ctr"/>
        <c:lblOffset val="100"/>
        <c:noMultiLvlLbl val="0"/>
      </c:catAx>
      <c:valAx>
        <c:axId val="18570770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1" i="0" u="none" strike="noStrike" kern="1200" baseline="0">
                    <a:solidFill>
                      <a:schemeClr val="tx1">
                        <a:lumMod val="65000"/>
                        <a:lumOff val="35000"/>
                      </a:schemeClr>
                    </a:solidFill>
                    <a:latin typeface="+mn-lt"/>
                    <a:ea typeface="+mn-ea"/>
                    <a:cs typeface="+mn-cs"/>
                  </a:defRPr>
                </a:pPr>
                <a:r>
                  <a:rPr lang="en-US" b="1" dirty="0"/>
                  <a:t>Cyber</a:t>
                </a:r>
                <a:r>
                  <a:rPr lang="en-US" b="1" baseline="0" dirty="0"/>
                  <a:t> Crimes per 1 lakh population</a:t>
                </a:r>
                <a:endParaRPr lang="en-US" b="1" dirty="0"/>
              </a:p>
            </c:rich>
          </c:tx>
          <c:layout>
            <c:manualLayout>
              <c:xMode val="edge"/>
              <c:yMode val="edge"/>
              <c:x val="0.00347873692814381"/>
              <c:y val="0.232022869399239"/>
            </c:manualLayout>
          </c:layout>
          <c:overlay val="0"/>
          <c:spPr>
            <a:noFill/>
            <a:ln>
              <a:noFill/>
            </a:ln>
            <a:effectLst/>
          </c:sp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lang="en-US" sz="1200" b="0" i="0" u="none" strike="noStrike" kern="1200" baseline="0">
                <a:solidFill>
                  <a:schemeClr val="tx1">
                    <a:lumMod val="65000"/>
                    <a:lumOff val="35000"/>
                  </a:schemeClr>
                </a:solidFill>
                <a:latin typeface="+mn-lt"/>
                <a:ea typeface="+mn-ea"/>
                <a:cs typeface="+mn-cs"/>
              </a:defRPr>
            </a:pPr>
          </a:p>
        </c:txPr>
        <c:crossAx val="1857077423"/>
        <c:crosses val="autoZero"/>
        <c:crossBetween val="between"/>
      </c:valAx>
      <c:spPr>
        <a:noFill/>
        <a:ln>
          <a:noFill/>
        </a:ln>
        <a:effectLst/>
      </c:spPr>
    </c:plotArea>
    <c:plotVisOnly val="1"/>
    <c:dispBlanksAs val="gap"/>
    <c:showDLblsOverMax val="0"/>
  </c:chart>
  <c:spPr>
    <a:noFill/>
    <a:ln>
      <a:noFill/>
    </a:ln>
    <a:effectLst/>
  </c:spPr>
  <c:txPr>
    <a:bodyPr/>
    <a:lstStyle/>
    <a:p>
      <a:pPr>
        <a:defRPr lang="en-US" sz="1200"/>
      </a:pPr>
    </a:p>
  </c:txPr>
  <c:externalData r:id="rId1">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11.xml><?xml version="1.0" encoding="utf-8"?>
<cs:colorStyle xmlns:cs="http://schemas.microsoft.com/office/drawing/2012/chartStyle" xmlns:a="http://schemas.openxmlformats.org/drawingml/2006/main" meth="withinLinear" id="18">
  <a:schemeClr val="accent5"/>
</cs:colorStyle>
</file>

<file path=ppt/charts/colors12.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withinLinear" id="18">
  <a:schemeClr val="accent5"/>
</cs:colorStyle>
</file>

<file path=ppt/charts/colors8.xml><?xml version="1.0" encoding="utf-8"?>
<cs:colorStyle xmlns:cs="http://schemas.microsoft.com/office/drawing/2012/chartStyle" xmlns:a="http://schemas.openxmlformats.org/drawingml/2006/main" meth="withinLinear" id="18">
  <a:schemeClr val="accent5"/>
</cs:colorStyle>
</file>

<file path=ppt/charts/colors9.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01"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94EE1-557A-4157-BFC8-594DE9A51E5E}" type="datetimeFigureOut">
              <a:rPr lang="zh-CN" altLang="en-US" smtClean="0"/>
            </a:fld>
            <a:endParaRPr lang="zh-CN" altLang="en-US"/>
          </a:p>
        </p:txBody>
      </p:sp>
      <p:sp>
        <p:nvSpPr>
          <p:cNvPr id="1048702"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03"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04"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05"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7DA5C-2251-4400-8BAB-76F0BDFC281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7DA5C-2251-4400-8BAB-76F0BDFC281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7DA5C-2251-4400-8BAB-76F0BDFC281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7DA5C-2251-4400-8BAB-76F0BDFC281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47"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1048648"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048649" name="日期占位符 3"/>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50" name="页脚占位符 4"/>
          <p:cNvSpPr>
            <a:spLocks noGrp="1"/>
          </p:cNvSpPr>
          <p:nvPr>
            <p:ph type="ftr" sz="quarter" idx="11"/>
          </p:nvPr>
        </p:nvSpPr>
        <p:spPr/>
        <p:txBody>
          <a:bodyPr/>
          <a:lstStyle/>
          <a:p>
            <a:endParaRPr lang="zh-CN" altLang="en-US"/>
          </a:p>
        </p:txBody>
      </p:sp>
      <p:sp>
        <p:nvSpPr>
          <p:cNvPr id="1048651" name="灯片编号占位符 5"/>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67" name="标题 1"/>
          <p:cNvSpPr>
            <a:spLocks noGrp="1"/>
          </p:cNvSpPr>
          <p:nvPr>
            <p:ph type="title"/>
          </p:nvPr>
        </p:nvSpPr>
        <p:spPr/>
        <p:txBody>
          <a:bodyPr/>
          <a:lstStyle/>
          <a:p>
            <a:r>
              <a:rPr lang="zh-CN" altLang="en-US"/>
              <a:t>单击此处编辑母版标题样式</a:t>
            </a:r>
            <a:endParaRPr lang="zh-CN" altLang="en-US"/>
          </a:p>
        </p:txBody>
      </p:sp>
      <p:sp>
        <p:nvSpPr>
          <p:cNvPr id="1048668"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69" name="日期占位符 3"/>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70" name="页脚占位符 4"/>
          <p:cNvSpPr>
            <a:spLocks noGrp="1"/>
          </p:cNvSpPr>
          <p:nvPr>
            <p:ph type="ftr" sz="quarter" idx="11"/>
          </p:nvPr>
        </p:nvSpPr>
        <p:spPr/>
        <p:txBody>
          <a:bodyPr/>
          <a:lstStyle/>
          <a:p>
            <a:endParaRPr lang="zh-CN" altLang="en-US"/>
          </a:p>
        </p:txBody>
      </p:sp>
      <p:sp>
        <p:nvSpPr>
          <p:cNvPr id="1048671" name="灯片编号占位符 5"/>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8656"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1048657"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58" name="日期占位符 3"/>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59" name="页脚占位符 4"/>
          <p:cNvSpPr>
            <a:spLocks noGrp="1"/>
          </p:cNvSpPr>
          <p:nvPr>
            <p:ph type="ftr" sz="quarter" idx="11"/>
          </p:nvPr>
        </p:nvSpPr>
        <p:spPr/>
        <p:txBody>
          <a:bodyPr/>
          <a:lstStyle/>
          <a:p>
            <a:endParaRPr lang="zh-CN" altLang="en-US"/>
          </a:p>
        </p:txBody>
      </p:sp>
      <p:sp>
        <p:nvSpPr>
          <p:cNvPr id="1048660" name="灯片编号占位符 5"/>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p:txBody>
          <a:bodyPr/>
          <a:lstStyle/>
          <a:p>
            <a:r>
              <a:rPr lang="zh-CN" altLang="en-US"/>
              <a:t>单击此处编辑母版标题样式</a:t>
            </a:r>
            <a:endParaRPr lang="zh-CN" altLang="en-US"/>
          </a:p>
        </p:txBody>
      </p:sp>
      <p:sp>
        <p:nvSpPr>
          <p:cNvPr id="1048582"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83" name="日期占位符 3"/>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7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104867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048674" name="日期占位符 3"/>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75" name="页脚占位符 4"/>
          <p:cNvSpPr>
            <a:spLocks noGrp="1"/>
          </p:cNvSpPr>
          <p:nvPr>
            <p:ph type="ftr" sz="quarter" idx="11"/>
          </p:nvPr>
        </p:nvSpPr>
        <p:spPr/>
        <p:txBody>
          <a:bodyPr/>
          <a:lstStyle/>
          <a:p>
            <a:endParaRPr lang="zh-CN" altLang="en-US"/>
          </a:p>
        </p:txBody>
      </p:sp>
      <p:sp>
        <p:nvSpPr>
          <p:cNvPr id="1048676" name="灯片编号占位符 5"/>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77" name="标题 1"/>
          <p:cNvSpPr>
            <a:spLocks noGrp="1"/>
          </p:cNvSpPr>
          <p:nvPr>
            <p:ph type="title"/>
          </p:nvPr>
        </p:nvSpPr>
        <p:spPr/>
        <p:txBody>
          <a:bodyPr/>
          <a:lstStyle/>
          <a:p>
            <a:r>
              <a:rPr lang="zh-CN" altLang="en-US"/>
              <a:t>单击此处编辑母版标题样式</a:t>
            </a:r>
            <a:endParaRPr lang="zh-CN" altLang="en-US"/>
          </a:p>
        </p:txBody>
      </p:sp>
      <p:sp>
        <p:nvSpPr>
          <p:cNvPr id="1048678"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79"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80" name="日期占位符 4"/>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81" name="页脚占位符 5"/>
          <p:cNvSpPr>
            <a:spLocks noGrp="1"/>
          </p:cNvSpPr>
          <p:nvPr>
            <p:ph type="ftr" sz="quarter" idx="11"/>
          </p:nvPr>
        </p:nvSpPr>
        <p:spPr/>
        <p:txBody>
          <a:bodyPr/>
          <a:lstStyle/>
          <a:p>
            <a:endParaRPr lang="zh-CN" altLang="en-US"/>
          </a:p>
        </p:txBody>
      </p:sp>
      <p:sp>
        <p:nvSpPr>
          <p:cNvPr id="1048682" name="灯片编号占位符 6"/>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83"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104868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685"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8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68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88" name="日期占位符 6"/>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89" name="页脚占位符 7"/>
          <p:cNvSpPr>
            <a:spLocks noGrp="1"/>
          </p:cNvSpPr>
          <p:nvPr>
            <p:ph type="ftr" sz="quarter" idx="11"/>
          </p:nvPr>
        </p:nvSpPr>
        <p:spPr/>
        <p:txBody>
          <a:bodyPr/>
          <a:lstStyle/>
          <a:p>
            <a:endParaRPr lang="zh-CN" altLang="en-US"/>
          </a:p>
        </p:txBody>
      </p:sp>
      <p:sp>
        <p:nvSpPr>
          <p:cNvPr id="1048690" name="灯片编号占位符 8"/>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52" name="标题 1"/>
          <p:cNvSpPr>
            <a:spLocks noGrp="1"/>
          </p:cNvSpPr>
          <p:nvPr>
            <p:ph type="title"/>
          </p:nvPr>
        </p:nvSpPr>
        <p:spPr/>
        <p:txBody>
          <a:bodyPr/>
          <a:lstStyle/>
          <a:p>
            <a:r>
              <a:rPr lang="zh-CN" altLang="en-US"/>
              <a:t>单击此处编辑母版标题样式</a:t>
            </a:r>
            <a:endParaRPr lang="zh-CN" altLang="en-US"/>
          </a:p>
        </p:txBody>
      </p:sp>
      <p:sp>
        <p:nvSpPr>
          <p:cNvPr id="1048653" name="日期占位符 2"/>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54" name="页脚占位符 3"/>
          <p:cNvSpPr>
            <a:spLocks noGrp="1"/>
          </p:cNvSpPr>
          <p:nvPr>
            <p:ph type="ftr" sz="quarter" idx="11"/>
          </p:nvPr>
        </p:nvSpPr>
        <p:spPr/>
        <p:txBody>
          <a:bodyPr/>
          <a:lstStyle/>
          <a:p>
            <a:endParaRPr lang="zh-CN" altLang="en-US"/>
          </a:p>
        </p:txBody>
      </p:sp>
      <p:sp>
        <p:nvSpPr>
          <p:cNvPr id="1048655" name="灯片编号占位符 4"/>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91" name="日期占位符 1"/>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92" name="页脚占位符 2"/>
          <p:cNvSpPr>
            <a:spLocks noGrp="1"/>
          </p:cNvSpPr>
          <p:nvPr>
            <p:ph type="ftr" sz="quarter" idx="11"/>
          </p:nvPr>
        </p:nvSpPr>
        <p:spPr/>
        <p:txBody>
          <a:bodyPr/>
          <a:lstStyle/>
          <a:p>
            <a:endParaRPr lang="zh-CN" altLang="en-US"/>
          </a:p>
        </p:txBody>
      </p:sp>
      <p:sp>
        <p:nvSpPr>
          <p:cNvPr id="1048693" name="灯片编号占位符 3"/>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694"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695"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96"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697" name="日期占位符 4"/>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98" name="页脚占位符 5"/>
          <p:cNvSpPr>
            <a:spLocks noGrp="1"/>
          </p:cNvSpPr>
          <p:nvPr>
            <p:ph type="ftr" sz="quarter" idx="11"/>
          </p:nvPr>
        </p:nvSpPr>
        <p:spPr/>
        <p:txBody>
          <a:bodyPr/>
          <a:lstStyle/>
          <a:p>
            <a:endParaRPr lang="zh-CN" altLang="en-US"/>
          </a:p>
        </p:txBody>
      </p:sp>
      <p:sp>
        <p:nvSpPr>
          <p:cNvPr id="1048699" name="灯片编号占位符 6"/>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6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662"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6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664" name="日期占位符 4"/>
          <p:cNvSpPr>
            <a:spLocks noGrp="1"/>
          </p:cNvSpPr>
          <p:nvPr>
            <p:ph type="dt" sz="half" idx="10"/>
          </p:nvPr>
        </p:nvSpPr>
        <p:spPr/>
        <p:txBody>
          <a:bodyPr/>
          <a:lstStyle/>
          <a:p>
            <a:fld id="{896FF80A-358A-464E-9907-E90EE6EC6939}" type="datetimeFigureOut">
              <a:rPr lang="zh-CN" altLang="en-US" smtClean="0"/>
            </a:fld>
            <a:endParaRPr lang="zh-CN" altLang="en-US"/>
          </a:p>
        </p:txBody>
      </p:sp>
      <p:sp>
        <p:nvSpPr>
          <p:cNvPr id="1048665" name="页脚占位符 5"/>
          <p:cNvSpPr>
            <a:spLocks noGrp="1"/>
          </p:cNvSpPr>
          <p:nvPr>
            <p:ph type="ftr" sz="quarter" idx="11"/>
          </p:nvPr>
        </p:nvSpPr>
        <p:spPr/>
        <p:txBody>
          <a:bodyPr/>
          <a:lstStyle/>
          <a:p>
            <a:endParaRPr lang="zh-CN" altLang="en-US"/>
          </a:p>
        </p:txBody>
      </p:sp>
      <p:sp>
        <p:nvSpPr>
          <p:cNvPr id="1048666" name="灯片编号占位符 6"/>
          <p:cNvSpPr>
            <a:spLocks noGrp="1"/>
          </p:cNvSpPr>
          <p:nvPr>
            <p:ph type="sldNum" sz="quarter" idx="12"/>
          </p:nvPr>
        </p:nvSpPr>
        <p:spPr/>
        <p:txBody>
          <a:bodyPr/>
          <a:lstStyle/>
          <a:p>
            <a:fld id="{FB40FE97-2C56-4014-943A-031C7EB196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5F5"/>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FF80A-358A-464E-9907-E90EE6EC6939}" type="datetimeFigureOut">
              <a:rPr lang="zh-CN" altLang="en-US" smtClean="0"/>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0FE97-2C56-4014-943A-031C7EB1967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9.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10.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1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chart" Target="../charts/chart3.xml"/><Relationship Id="rId1"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chart" Target="../charts/chart6.xml"/><Relationship Id="rId1"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 5"/>
          <p:cNvPicPr>
            <a:picLocks noChangeAspect="1"/>
          </p:cNvPicPr>
          <p:nvPr/>
        </p:nvPicPr>
        <p:blipFill>
          <a:blip r:embed="rId1"/>
          <a:srcRect t="46742" b="46742"/>
          <a:stretch>
            <a:fillRect/>
          </a:stretch>
        </p:blipFill>
        <p:spPr>
          <a:xfrm>
            <a:off x="-24130" y="-13335"/>
            <a:ext cx="12240260" cy="598170"/>
          </a:xfrm>
          <a:prstGeom prst="rect">
            <a:avLst/>
          </a:prstGeom>
        </p:spPr>
      </p:pic>
      <p:sp>
        <p:nvSpPr>
          <p:cNvPr id="1048586" name="圆角矩形 6"/>
          <p:cNvSpPr/>
          <p:nvPr/>
        </p:nvSpPr>
        <p:spPr>
          <a:xfrm>
            <a:off x="756285" y="278130"/>
            <a:ext cx="2880000" cy="540000"/>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7" name="内容占位符 2"/>
          <p:cNvSpPr>
            <a:spLocks noGrp="1"/>
          </p:cNvSpPr>
          <p:nvPr>
            <p:ph idx="1"/>
          </p:nvPr>
        </p:nvSpPr>
        <p:spPr>
          <a:xfrm>
            <a:off x="756284" y="219960"/>
            <a:ext cx="2766649" cy="598170"/>
          </a:xfrm>
        </p:spPr>
        <p:txBody>
          <a:bodyPr>
            <a:noAutofit/>
          </a:bodyPr>
          <a:lstStyle/>
          <a:p>
            <a:pPr marL="0" indent="0" algn="ctr" fontAlgn="auto">
              <a:lnSpc>
                <a:spcPts val="3900"/>
              </a:lnSpc>
              <a:spcBef>
                <a:spcPts val="0"/>
              </a:spcBef>
              <a:buNone/>
            </a:pPr>
            <a:r>
              <a:rPr lang="en-US" altLang="zh-CN" b="1" i="0" u="sng" dirty="0">
                <a:solidFill>
                  <a:schemeClr val="tx1"/>
                </a:solidFill>
                <a:effectLst/>
                <a:latin typeface="Trebuchet MS" panose="020B0603020202020204"/>
                <a:ea typeface="杨任东竹石体-Heavy" panose="02000000000000000000" charset="-122"/>
                <a:cs typeface="Verdana" panose="020B0604030504040204"/>
                <a:sym typeface="+mn-ea"/>
              </a:rPr>
              <a:t>PROJECT</a:t>
            </a:r>
            <a:endParaRPr lang="en-US" altLang="zh-CN" b="1" i="0" u="sng" dirty="0">
              <a:solidFill>
                <a:schemeClr val="tx1"/>
              </a:solidFill>
              <a:effectLst/>
              <a:latin typeface="Trebuchet MS" panose="020B0603020202020204"/>
              <a:ea typeface="杨任东竹石体-Heavy" panose="02000000000000000000" charset="-122"/>
              <a:cs typeface="Verdana" panose="020B0604030504040204"/>
              <a:sym typeface="+mn-ea"/>
            </a:endParaRPr>
          </a:p>
        </p:txBody>
      </p:sp>
      <p:pic>
        <p:nvPicPr>
          <p:cNvPr id="2097153" name="图片 5"/>
          <p:cNvPicPr>
            <a:picLocks noChangeAspect="1"/>
          </p:cNvPicPr>
          <p:nvPr/>
        </p:nvPicPr>
        <p:blipFill>
          <a:blip r:embed="rId1"/>
          <a:srcRect t="46742" b="46742"/>
          <a:stretch>
            <a:fillRect/>
          </a:stretch>
        </p:blipFill>
        <p:spPr>
          <a:xfrm>
            <a:off x="0" y="6338955"/>
            <a:ext cx="12240260" cy="598170"/>
          </a:xfrm>
          <a:prstGeom prst="rect">
            <a:avLst/>
          </a:prstGeom>
        </p:spPr>
      </p:pic>
      <p:sp>
        <p:nvSpPr>
          <p:cNvPr id="1048588" name="副标题 2"/>
          <p:cNvSpPr txBox="1"/>
          <p:nvPr/>
        </p:nvSpPr>
        <p:spPr>
          <a:xfrm>
            <a:off x="204144" y="2752005"/>
            <a:ext cx="4764656" cy="1861090"/>
          </a:xfrm>
          <a:prstGeom prst="rect">
            <a:avLst/>
          </a:prstGeom>
          <a:noFill/>
          <a:ln w="19050">
            <a:noFill/>
            <a:prstDash val="dash"/>
          </a:ln>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altLang="zh-CN" sz="4000" b="1" dirty="0">
                <a:effectLst/>
                <a:latin typeface="Calibri" panose="020F0502020204030204"/>
                <a:ea typeface="杨任东竹石体-Heavy" panose="02000000000000000000" charset="-122"/>
                <a:cs typeface="Arial" panose="020B0604020202020204" pitchFamily="34" charset="0"/>
              </a:rPr>
              <a:t>Cyber Security </a:t>
            </a:r>
            <a:r>
              <a:rPr lang="en-US" altLang="zh-CN" sz="4000" b="1" dirty="0">
                <a:latin typeface="Calibri" panose="020F0502020204030204"/>
                <a:ea typeface="杨任东竹石体-Heavy" panose="02000000000000000000" charset="-122"/>
                <a:cs typeface="Arial" panose="020B0604020202020204" pitchFamily="34" charset="0"/>
              </a:rPr>
              <a:t>and</a:t>
            </a:r>
            <a:r>
              <a:rPr lang="en-US" altLang="zh-CN" sz="4000" b="1" dirty="0">
                <a:effectLst/>
                <a:latin typeface="Calibri" panose="020F0502020204030204"/>
                <a:ea typeface="杨任东竹石体-Heavy" panose="02000000000000000000" charset="-122"/>
                <a:cs typeface="Arial" panose="020B0604020202020204" pitchFamily="34" charset="0"/>
              </a:rPr>
              <a:t> Cyber Crimes in India</a:t>
            </a:r>
            <a:endParaRPr lang="zh-CN" altLang="en-US" sz="4000" b="1" dirty="0">
              <a:effectLst/>
              <a:latin typeface="Calibri" panose="020F0502020204030204"/>
              <a:ea typeface="杨任东竹石体-Heavy" panose="02000000000000000000" charset="-122"/>
              <a:cs typeface="Arial" panose="020B0604020202020204" pitchFamily="34" charset="0"/>
            </a:endParaRPr>
          </a:p>
          <a:p>
            <a:endParaRPr lang="zh-CN" altLang="en-US" sz="5400" b="1" dirty="0">
              <a:solidFill>
                <a:srgbClr val="36363D"/>
              </a:solidFill>
              <a:effectLst/>
              <a:latin typeface="Calibri" panose="020F0502020204030204"/>
              <a:ea typeface="杨任东竹石体-Heavy" panose="02000000000000000000" charset="-122"/>
              <a:cs typeface="Arial" panose="020B0604020202020204" pitchFamily="34" charset="0"/>
            </a:endParaRPr>
          </a:p>
        </p:txBody>
      </p:sp>
      <p:cxnSp>
        <p:nvCxnSpPr>
          <p:cNvPr id="3145728" name="Straight Connector 3145729"/>
          <p:cNvCxnSpPr/>
          <p:nvPr/>
        </p:nvCxnSpPr>
        <p:spPr>
          <a:xfrm>
            <a:off x="5203427" y="2261690"/>
            <a:ext cx="0" cy="2526068"/>
          </a:xfrm>
          <a:prstGeom prst="line">
            <a:avLst/>
          </a:prstGeom>
          <a:solidFill>
            <a:srgbClr val="FFFFFF"/>
          </a:solidFill>
          <a:ln w="63500">
            <a:solidFill>
              <a:srgbClr val="000000"/>
            </a:solidFill>
          </a:ln>
        </p:spPr>
      </p:cxnSp>
      <p:sp>
        <p:nvSpPr>
          <p:cNvPr id="1048589" name="TextBox 1048608"/>
          <p:cNvSpPr txBox="1"/>
          <p:nvPr/>
        </p:nvSpPr>
        <p:spPr>
          <a:xfrm>
            <a:off x="5520924" y="2619173"/>
            <a:ext cx="6161463" cy="1569660"/>
          </a:xfrm>
          <a:prstGeom prst="rect">
            <a:avLst/>
          </a:prstGeom>
        </p:spPr>
        <p:txBody>
          <a:bodyPr wrap="square" rtlCol="0">
            <a:spAutoFit/>
          </a:bodyPr>
          <a:lstStyle/>
          <a:p>
            <a:r>
              <a:rPr lang="en-US" altLang="zh-CN" sz="2400" b="1" dirty="0">
                <a:latin typeface="Crimson Text" panose="02000503000000000000" pitchFamily="2" charset="0"/>
                <a:ea typeface="CMU Sans Serif" panose="02000603000000000000" pitchFamily="2" charset="0"/>
                <a:cs typeface="CMU Sans Serif" panose="02000603000000000000" pitchFamily="2" charset="0"/>
              </a:rPr>
              <a:t>Presented by</a:t>
            </a:r>
            <a:r>
              <a:rPr lang="en-US" altLang="zh-CN" sz="2400" dirty="0">
                <a:latin typeface="Crimson Text" panose="02000503000000000000" pitchFamily="2" charset="0"/>
                <a:ea typeface="CMU Sans Serif" panose="02000603000000000000" pitchFamily="2" charset="0"/>
                <a:cs typeface="CMU Sans Serif" panose="02000603000000000000" pitchFamily="2" charset="0"/>
              </a:rPr>
              <a:t> : Jaswinderpal Singh </a:t>
            </a:r>
            <a:endParaRPr lang="en-US" sz="2400" dirty="0">
              <a:latin typeface="Crimson Text" panose="02000503000000000000" pitchFamily="2" charset="0"/>
              <a:ea typeface="CMU Sans Serif" panose="02000603000000000000" pitchFamily="2" charset="0"/>
              <a:cs typeface="CMU Sans Serif" panose="02000603000000000000" pitchFamily="2" charset="0"/>
            </a:endParaRPr>
          </a:p>
          <a:p>
            <a:r>
              <a:rPr lang="en-US" altLang="zh-CN" sz="2400" b="1" dirty="0">
                <a:latin typeface="Crimson Text" panose="02000503000000000000" pitchFamily="2" charset="0"/>
                <a:ea typeface="CMU Sans Serif" panose="02000603000000000000" pitchFamily="2" charset="0"/>
                <a:cs typeface="CMU Sans Serif" panose="02000603000000000000" pitchFamily="2" charset="0"/>
              </a:rPr>
              <a:t>Roll No</a:t>
            </a:r>
            <a:r>
              <a:rPr lang="en-US" altLang="zh-CN" sz="2400" dirty="0">
                <a:latin typeface="Crimson Text" panose="02000503000000000000" pitchFamily="2" charset="0"/>
                <a:ea typeface="CMU Sans Serif" panose="02000603000000000000" pitchFamily="2" charset="0"/>
                <a:cs typeface="CMU Sans Serif" panose="02000603000000000000" pitchFamily="2" charset="0"/>
              </a:rPr>
              <a:t>: 15</a:t>
            </a:r>
            <a:endParaRPr lang="en-US" sz="2400" dirty="0">
              <a:latin typeface="Crimson Text" panose="02000503000000000000" pitchFamily="2" charset="0"/>
              <a:ea typeface="CMU Sans Serif" panose="02000603000000000000" pitchFamily="2" charset="0"/>
              <a:cs typeface="CMU Sans Serif" panose="02000603000000000000" pitchFamily="2" charset="0"/>
            </a:endParaRPr>
          </a:p>
          <a:p>
            <a:r>
              <a:rPr lang="en-US" altLang="zh-CN" sz="2400" b="1" dirty="0">
                <a:latin typeface="Crimson Text" panose="02000503000000000000" pitchFamily="2" charset="0"/>
                <a:ea typeface="CMU Sans Serif" panose="02000603000000000000" pitchFamily="2" charset="0"/>
                <a:cs typeface="CMU Sans Serif" panose="02000603000000000000" pitchFamily="2" charset="0"/>
              </a:rPr>
              <a:t>Class</a:t>
            </a:r>
            <a:r>
              <a:rPr lang="en-US" altLang="zh-CN" sz="2400" dirty="0">
                <a:latin typeface="Crimson Text" panose="02000503000000000000" pitchFamily="2" charset="0"/>
                <a:ea typeface="CMU Sans Serif" panose="02000603000000000000" pitchFamily="2" charset="0"/>
                <a:cs typeface="CMU Sans Serif" panose="02000603000000000000" pitchFamily="2" charset="0"/>
              </a:rPr>
              <a:t> : M.Sc. Statistics, Semester 4</a:t>
            </a:r>
            <a:endParaRPr lang="en-US" sz="2400" dirty="0">
              <a:latin typeface="Crimson Text" panose="02000503000000000000" pitchFamily="2" charset="0"/>
              <a:ea typeface="CMU Sans Serif" panose="02000603000000000000" pitchFamily="2" charset="0"/>
              <a:cs typeface="CMU Sans Serif" panose="02000603000000000000" pitchFamily="2" charset="0"/>
            </a:endParaRPr>
          </a:p>
          <a:p>
            <a:r>
              <a:rPr lang="en-US" altLang="zh-CN" sz="2400" b="1" dirty="0">
                <a:latin typeface="Crimson Text" panose="02000503000000000000" pitchFamily="2" charset="0"/>
                <a:ea typeface="CMU Sans Serif" panose="02000603000000000000" pitchFamily="2" charset="0"/>
                <a:cs typeface="CMU Sans Serif" panose="02000603000000000000" pitchFamily="2" charset="0"/>
              </a:rPr>
              <a:t>Under the Guidance of</a:t>
            </a:r>
            <a:r>
              <a:rPr lang="en-US" altLang="zh-CN" sz="2400" dirty="0">
                <a:latin typeface="Crimson Text" panose="02000503000000000000" pitchFamily="2" charset="0"/>
                <a:ea typeface="CMU Sans Serif" panose="02000603000000000000" pitchFamily="2" charset="0"/>
                <a:cs typeface="CMU Sans Serif" panose="02000603000000000000" pitchFamily="2" charset="0"/>
              </a:rPr>
              <a:t> : Prof. Narinder Kumar</a:t>
            </a:r>
            <a:endParaRPr lang="en-US" sz="2400" dirty="0">
              <a:latin typeface="Crimson Text" panose="02000503000000000000" pitchFamily="2" charset="0"/>
              <a:ea typeface="CMU Sans Serif" panose="02000603000000000000" pitchFamily="2" charset="0"/>
              <a:cs typeface="CMU Sans Serif" panose="02000603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2"/>
          <a:srcRect t="46742" b="46742"/>
          <a:stretch>
            <a:fillRect/>
          </a:stretch>
        </p:blipFill>
        <p:spPr>
          <a:xfrm>
            <a:off x="-24130" y="-33884"/>
            <a:ext cx="12240260" cy="598170"/>
          </a:xfrm>
          <a:prstGeom prst="rect">
            <a:avLst/>
          </a:prstGeom>
        </p:spPr>
      </p:pic>
      <p:sp>
        <p:nvSpPr>
          <p:cNvPr id="1048593" name="圆角矩形 6"/>
          <p:cNvSpPr/>
          <p:nvPr/>
        </p:nvSpPr>
        <p:spPr>
          <a:xfrm>
            <a:off x="1068512" y="195937"/>
            <a:ext cx="5887092"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580389" y="152957"/>
            <a:ext cx="6863337" cy="388898"/>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Crimes </a:t>
            </a:r>
            <a:r>
              <a:rPr lang="en-US" altLang="zh-CN" b="1" u="sng" dirty="0">
                <a:latin typeface="Trebuchet MS" panose="020B0603020202020204"/>
                <a:ea typeface="杨任东竹石体-Heavy" panose="02000000000000000000" charset="-122"/>
                <a:cs typeface="Poppins Medium" panose="02000000000000000000"/>
                <a:sym typeface="+mn-ea"/>
              </a:rPr>
              <a:t>U.T.</a:t>
            </a: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 Wise - 2021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2"/>
          <a:srcRect t="46742" b="46742"/>
          <a:stretch>
            <a:fillRect/>
          </a:stretch>
        </p:blipFill>
        <p:spPr>
          <a:xfrm>
            <a:off x="0" y="6259829"/>
            <a:ext cx="12240260" cy="598170"/>
          </a:xfrm>
          <a:prstGeom prst="rect">
            <a:avLst/>
          </a:prstGeom>
        </p:spPr>
      </p:pic>
      <p:graphicFrame>
        <p:nvGraphicFramePr>
          <p:cNvPr id="4" name="Chart 3"/>
          <p:cNvGraphicFramePr/>
          <p:nvPr/>
        </p:nvGraphicFramePr>
        <p:xfrm>
          <a:off x="328773" y="904126"/>
          <a:ext cx="11517330" cy="535570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2"/>
          <a:srcRect t="46742" b="46742"/>
          <a:stretch>
            <a:fillRect/>
          </a:stretch>
        </p:blipFill>
        <p:spPr>
          <a:xfrm>
            <a:off x="-24130" y="-13335"/>
            <a:ext cx="12240260" cy="598170"/>
          </a:xfrm>
          <a:prstGeom prst="rect">
            <a:avLst/>
          </a:prstGeom>
        </p:spPr>
      </p:pic>
      <p:sp>
        <p:nvSpPr>
          <p:cNvPr id="1048593" name="圆角矩形 6"/>
          <p:cNvSpPr/>
          <p:nvPr/>
        </p:nvSpPr>
        <p:spPr>
          <a:xfrm>
            <a:off x="1068512" y="195937"/>
            <a:ext cx="6513816"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927192" y="175309"/>
            <a:ext cx="6796456" cy="621444"/>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 </a:t>
            </a:r>
            <a:r>
              <a:rPr lang="en-US" altLang="zh-CN" b="1" u="sng" dirty="0">
                <a:solidFill>
                  <a:srgbClr val="FF0000"/>
                </a:solidFill>
                <a:effectLst/>
                <a:latin typeface="Trebuchet MS" panose="020B0603020202020204"/>
                <a:ea typeface="杨任东竹石体-Heavy" panose="02000000000000000000" charset="-122"/>
                <a:cs typeface="Poppins Medium" panose="02000000000000000000"/>
                <a:sym typeface="+mn-ea"/>
              </a:rPr>
              <a:t>Rates</a:t>
            </a: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 U.T. Wise - 2020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2"/>
          <a:srcRect t="46742" b="46742"/>
          <a:stretch>
            <a:fillRect/>
          </a:stretch>
        </p:blipFill>
        <p:spPr>
          <a:xfrm>
            <a:off x="0" y="6259829"/>
            <a:ext cx="12240260" cy="598170"/>
          </a:xfrm>
          <a:prstGeom prst="rect">
            <a:avLst/>
          </a:prstGeom>
        </p:spPr>
      </p:pic>
      <p:graphicFrame>
        <p:nvGraphicFramePr>
          <p:cNvPr id="5" name="Chart 4"/>
          <p:cNvGraphicFramePr/>
          <p:nvPr/>
        </p:nvGraphicFramePr>
        <p:xfrm>
          <a:off x="575353" y="1109609"/>
          <a:ext cx="10952251" cy="493830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2"/>
          <a:srcRect t="46742" b="46742"/>
          <a:stretch>
            <a:fillRect/>
          </a:stretch>
        </p:blipFill>
        <p:spPr>
          <a:xfrm>
            <a:off x="-24130" y="-13335"/>
            <a:ext cx="12240260" cy="598170"/>
          </a:xfrm>
          <a:prstGeom prst="rect">
            <a:avLst/>
          </a:prstGeom>
        </p:spPr>
      </p:pic>
      <p:sp>
        <p:nvSpPr>
          <p:cNvPr id="1048593" name="圆角矩形 6"/>
          <p:cNvSpPr/>
          <p:nvPr/>
        </p:nvSpPr>
        <p:spPr>
          <a:xfrm>
            <a:off x="1068512" y="195937"/>
            <a:ext cx="6513816"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927192" y="175309"/>
            <a:ext cx="6796456" cy="621444"/>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 </a:t>
            </a:r>
            <a:r>
              <a:rPr lang="en-US" altLang="zh-CN" b="1" u="sng" dirty="0">
                <a:solidFill>
                  <a:srgbClr val="FF0000"/>
                </a:solidFill>
                <a:effectLst/>
                <a:latin typeface="Trebuchet MS" panose="020B0603020202020204"/>
                <a:ea typeface="杨任东竹石体-Heavy" panose="02000000000000000000" charset="-122"/>
                <a:cs typeface="Poppins Medium" panose="02000000000000000000"/>
                <a:sym typeface="+mn-ea"/>
              </a:rPr>
              <a:t>Rates</a:t>
            </a: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 U.T. Wise - 2021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2"/>
          <a:srcRect t="46742" b="46742"/>
          <a:stretch>
            <a:fillRect/>
          </a:stretch>
        </p:blipFill>
        <p:spPr>
          <a:xfrm>
            <a:off x="0" y="6259829"/>
            <a:ext cx="12240260" cy="598170"/>
          </a:xfrm>
          <a:prstGeom prst="rect">
            <a:avLst/>
          </a:prstGeom>
        </p:spPr>
      </p:pic>
      <p:graphicFrame>
        <p:nvGraphicFramePr>
          <p:cNvPr id="2" name="Chart 1"/>
          <p:cNvGraphicFramePr/>
          <p:nvPr/>
        </p:nvGraphicFramePr>
        <p:xfrm>
          <a:off x="482885" y="985397"/>
          <a:ext cx="11116639" cy="506251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2"/>
          <a:srcRect t="46742" b="46742"/>
          <a:stretch>
            <a:fillRect/>
          </a:stretch>
        </p:blipFill>
        <p:spPr>
          <a:xfrm>
            <a:off x="-24130" y="-13335"/>
            <a:ext cx="12240260" cy="598170"/>
          </a:xfrm>
          <a:prstGeom prst="rect">
            <a:avLst/>
          </a:prstGeom>
        </p:spPr>
      </p:pic>
      <p:sp>
        <p:nvSpPr>
          <p:cNvPr id="1048593" name="圆角矩形 6"/>
          <p:cNvSpPr/>
          <p:nvPr/>
        </p:nvSpPr>
        <p:spPr>
          <a:xfrm>
            <a:off x="1068512" y="195937"/>
            <a:ext cx="6513816"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927192" y="175309"/>
            <a:ext cx="6796456" cy="621444"/>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Crimes Trend India 2002-2021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2"/>
          <a:srcRect t="46742" b="46742"/>
          <a:stretch>
            <a:fillRect/>
          </a:stretch>
        </p:blipFill>
        <p:spPr>
          <a:xfrm>
            <a:off x="0" y="6259829"/>
            <a:ext cx="12240260" cy="598170"/>
          </a:xfrm>
          <a:prstGeom prst="rect">
            <a:avLst/>
          </a:prstGeom>
        </p:spPr>
      </p:pic>
      <p:graphicFrame>
        <p:nvGraphicFramePr>
          <p:cNvPr id="2" name="Chart 1"/>
          <p:cNvGraphicFramePr/>
          <p:nvPr/>
        </p:nvGraphicFramePr>
        <p:xfrm>
          <a:off x="431515" y="997883"/>
          <a:ext cx="11342669" cy="5261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2"/>
          <a:srcRect t="46742" b="46742"/>
          <a:stretch>
            <a:fillRect/>
          </a:stretch>
        </p:blipFill>
        <p:spPr>
          <a:xfrm>
            <a:off x="-24130" y="-13335"/>
            <a:ext cx="12240260" cy="598170"/>
          </a:xfrm>
          <a:prstGeom prst="rect">
            <a:avLst/>
          </a:prstGeom>
        </p:spPr>
      </p:pic>
      <p:sp>
        <p:nvSpPr>
          <p:cNvPr id="1048593" name="圆角矩形 6"/>
          <p:cNvSpPr/>
          <p:nvPr/>
        </p:nvSpPr>
        <p:spPr>
          <a:xfrm>
            <a:off x="1068512" y="195937"/>
            <a:ext cx="6513816"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927192" y="175309"/>
            <a:ext cx="6796456" cy="621444"/>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Crimes Trend India 2002-2021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2"/>
          <a:srcRect t="46742" b="46742"/>
          <a:stretch>
            <a:fillRect/>
          </a:stretch>
        </p:blipFill>
        <p:spPr>
          <a:xfrm>
            <a:off x="0" y="6259829"/>
            <a:ext cx="12240260" cy="598170"/>
          </a:xfrm>
          <a:prstGeom prst="rect">
            <a:avLst/>
          </a:prstGeom>
        </p:spPr>
      </p:pic>
      <p:graphicFrame>
        <p:nvGraphicFramePr>
          <p:cNvPr id="3" name="Chart 2"/>
          <p:cNvGraphicFramePr/>
          <p:nvPr/>
        </p:nvGraphicFramePr>
        <p:xfrm>
          <a:off x="688369" y="1160981"/>
          <a:ext cx="10531011" cy="47877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3" name="图片 5"/>
          <p:cNvPicPr>
            <a:picLocks noChangeAspect="1"/>
          </p:cNvPicPr>
          <p:nvPr/>
        </p:nvPicPr>
        <p:blipFill>
          <a:blip r:embed="rId1"/>
          <a:srcRect t="46742" b="46742"/>
          <a:stretch>
            <a:fillRect/>
          </a:stretch>
        </p:blipFill>
        <p:spPr>
          <a:xfrm>
            <a:off x="-24130" y="-13335"/>
            <a:ext cx="12240260" cy="598170"/>
          </a:xfrm>
          <a:prstGeom prst="rect">
            <a:avLst/>
          </a:prstGeom>
        </p:spPr>
      </p:pic>
      <p:sp>
        <p:nvSpPr>
          <p:cNvPr id="1048643" name="圆角矩形 6"/>
          <p:cNvSpPr/>
          <p:nvPr/>
        </p:nvSpPr>
        <p:spPr>
          <a:xfrm>
            <a:off x="756285" y="278130"/>
            <a:ext cx="2880000" cy="540000"/>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44" name="内容占位符 2"/>
          <p:cNvSpPr>
            <a:spLocks noGrp="1"/>
          </p:cNvSpPr>
          <p:nvPr>
            <p:ph idx="1"/>
          </p:nvPr>
        </p:nvSpPr>
        <p:spPr>
          <a:xfrm>
            <a:off x="572719" y="219960"/>
            <a:ext cx="2880001" cy="598170"/>
          </a:xfrm>
        </p:spPr>
        <p:txBody>
          <a:bodyPr>
            <a:noAutofit/>
          </a:bodyPr>
          <a:lstStyle/>
          <a:p>
            <a:pPr marL="0" indent="0" algn="ctr" fontAlgn="auto">
              <a:lnSpc>
                <a:spcPts val="3900"/>
              </a:lnSpc>
              <a:spcBef>
                <a:spcPts val="0"/>
              </a:spcBef>
              <a:buNone/>
            </a:pPr>
            <a:r>
              <a:rPr lang="en-US" altLang="zh-CN" b="1" i="0" u="sng" dirty="0">
                <a:solidFill>
                  <a:schemeClr val="tx1"/>
                </a:solidFill>
                <a:effectLst/>
                <a:latin typeface="Trebuchet MS" panose="020B0603020202020204"/>
                <a:ea typeface="杨任东竹石体-Heavy" panose="02000000000000000000" charset="-122"/>
                <a:cs typeface="Poppins Medium" panose="02000000000000000000"/>
                <a:sym typeface="+mn-ea"/>
              </a:rPr>
              <a:t>The</a:t>
            </a:r>
            <a:r>
              <a:rPr lang="zh-CN" altLang="en-US" b="1" i="0"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r>
              <a:rPr lang="en-US" altLang="zh-CN" b="1" i="0" u="sng" dirty="0">
                <a:solidFill>
                  <a:schemeClr val="tx1"/>
                </a:solidFill>
                <a:effectLst/>
                <a:latin typeface="Trebuchet MS" panose="020B0603020202020204"/>
                <a:ea typeface="杨任东竹石体-Heavy" panose="02000000000000000000" charset="-122"/>
                <a:cs typeface="Poppins Medium" panose="02000000000000000000"/>
                <a:sym typeface="+mn-ea"/>
              </a:rPr>
              <a:t>End</a:t>
            </a:r>
            <a:r>
              <a:rPr lang="zh-CN" altLang="en-US" b="1" i="0"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i="0"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204" name="图片 5"/>
          <p:cNvPicPr>
            <a:picLocks noChangeAspect="1"/>
          </p:cNvPicPr>
          <p:nvPr/>
        </p:nvPicPr>
        <p:blipFill>
          <a:blip r:embed="rId1"/>
          <a:srcRect t="46742" b="46742"/>
          <a:stretch>
            <a:fillRect/>
          </a:stretch>
        </p:blipFill>
        <p:spPr>
          <a:xfrm>
            <a:off x="0" y="6259829"/>
            <a:ext cx="12240260" cy="598170"/>
          </a:xfrm>
          <a:prstGeom prst="rect">
            <a:avLst/>
          </a:prstGeom>
        </p:spPr>
      </p:pic>
      <p:sp>
        <p:nvSpPr>
          <p:cNvPr id="1048645" name="TextBox 1048644"/>
          <p:cNvSpPr txBox="1"/>
          <p:nvPr/>
        </p:nvSpPr>
        <p:spPr>
          <a:xfrm>
            <a:off x="5169978" y="2576511"/>
            <a:ext cx="7022022" cy="1691640"/>
          </a:xfrm>
          <a:prstGeom prst="rect">
            <a:avLst/>
          </a:prstGeom>
        </p:spPr>
        <p:txBody>
          <a:bodyPr wrap="square" rtlCol="0">
            <a:spAutoFit/>
          </a:bodyPr>
          <a:lstStyle/>
          <a:p>
            <a:r>
              <a:rPr lang="en-US" altLang="zh-CN" sz="9600" b="1" dirty="0">
                <a:solidFill>
                  <a:srgbClr val="02A5E3"/>
                </a:solidFill>
                <a:latin typeface="Monotype Corsiva" panose="03010101010201010101"/>
              </a:rPr>
              <a:t>Thank You...!</a:t>
            </a:r>
            <a:r>
              <a:rPr lang="en-US" altLang="zh-CN" sz="9600" dirty="0">
                <a:solidFill>
                  <a:srgbClr val="000000"/>
                </a:solidFill>
              </a:rPr>
              <a:t> </a:t>
            </a:r>
            <a:endParaRPr lang="en-US" sz="9600" dirty="0">
              <a:solidFill>
                <a:srgbClr val="000000"/>
              </a:solidFill>
            </a:endParaRPr>
          </a:p>
        </p:txBody>
      </p:sp>
      <p:pic>
        <p:nvPicPr>
          <p:cNvPr id="2097205" name="Picture 2097204"/>
          <p:cNvPicPr/>
          <p:nvPr/>
        </p:nvPicPr>
        <p:blipFill>
          <a:blip r:embed="rId2"/>
          <a:srcRect l="10265" t="7119" b="15728"/>
          <a:stretch>
            <a:fillRect/>
          </a:stretch>
        </p:blipFill>
        <p:spPr>
          <a:xfrm>
            <a:off x="-24130" y="1109595"/>
            <a:ext cx="5158239" cy="4434943"/>
          </a:xfrm>
          <a:prstGeom prst="rect">
            <a:avLst/>
          </a:prstGeom>
        </p:spPr>
      </p:pic>
      <p:sp>
        <p:nvSpPr>
          <p:cNvPr id="1048646" name="TextBox 1048645"/>
          <p:cNvSpPr txBox="1"/>
          <p:nvPr/>
        </p:nvSpPr>
        <p:spPr>
          <a:xfrm>
            <a:off x="363872" y="6334759"/>
            <a:ext cx="11215103" cy="523241"/>
          </a:xfrm>
          <a:prstGeom prst="rect">
            <a:avLst/>
          </a:prstGeom>
          <a:noFill/>
        </p:spPr>
        <p:txBody>
          <a:bodyPr wrap="square" rtlCol="0">
            <a:spAutoFit/>
          </a:bodyPr>
          <a:lstStyle/>
          <a:p>
            <a:r>
              <a:rPr lang="en-US" altLang="zh-CN" sz="2800" b="0" i="0" dirty="0">
                <a:solidFill>
                  <a:srgbClr val="FFFFFF"/>
                </a:solidFill>
                <a:effectLst>
                  <a:outerShdw blurRad="38100" dist="38100" dir="2700000" algn="tl">
                    <a:srgbClr val="000000">
                      <a:alpha val="43137"/>
                    </a:srgbClr>
                  </a:outerShdw>
                </a:effectLst>
                <a:latin typeface="Crimson Text SemiBold" panose="02000703000000000000"/>
                <a:cs typeface="CMU Serif" panose="02000603000000000000"/>
              </a:rPr>
              <a:t>Lest men suspect your tale untrue, keep probability in view. </a:t>
            </a:r>
            <a:endParaRPr lang="en-US" sz="2800" b="0" i="0" dirty="0">
              <a:solidFill>
                <a:srgbClr val="FFFFFF"/>
              </a:solidFill>
              <a:effectLst>
                <a:outerShdw blurRad="38100" dist="38100" dir="2700000" algn="tl">
                  <a:srgbClr val="000000">
                    <a:alpha val="43137"/>
                  </a:srgbClr>
                </a:outerShdw>
              </a:effectLst>
              <a:latin typeface="Crimson Text SemiBold" panose="02000703000000000000"/>
              <a:cs typeface="CMU Serif" panose="02000603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5"/>
          <p:cNvPicPr>
            <a:picLocks noChangeAspect="1"/>
          </p:cNvPicPr>
          <p:nvPr/>
        </p:nvPicPr>
        <p:blipFill>
          <a:blip r:embed="rId1"/>
          <a:srcRect t="46742" b="46742"/>
          <a:stretch>
            <a:fillRect/>
          </a:stretch>
        </p:blipFill>
        <p:spPr>
          <a:xfrm>
            <a:off x="-24130" y="-13335"/>
            <a:ext cx="12240260" cy="598170"/>
          </a:xfrm>
          <a:prstGeom prst="rect">
            <a:avLst/>
          </a:prstGeom>
        </p:spPr>
      </p:pic>
      <p:sp>
        <p:nvSpPr>
          <p:cNvPr id="1048590" name="圆角矩形 6"/>
          <p:cNvSpPr/>
          <p:nvPr/>
        </p:nvSpPr>
        <p:spPr>
          <a:xfrm>
            <a:off x="756285" y="278130"/>
            <a:ext cx="2880000" cy="540000"/>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1" name="内容占位符 2"/>
          <p:cNvSpPr>
            <a:spLocks noGrp="1"/>
          </p:cNvSpPr>
          <p:nvPr>
            <p:ph idx="1"/>
          </p:nvPr>
        </p:nvSpPr>
        <p:spPr>
          <a:xfrm>
            <a:off x="756284" y="219960"/>
            <a:ext cx="2766649" cy="598170"/>
          </a:xfrm>
        </p:spPr>
        <p:txBody>
          <a:bodyPr>
            <a:noAutofit/>
          </a:bodyPr>
          <a:lstStyle/>
          <a:p>
            <a:pPr marL="0" indent="0" algn="ctr" fontAlgn="auto">
              <a:lnSpc>
                <a:spcPts val="3900"/>
              </a:lnSpc>
              <a:spcBef>
                <a:spcPts val="0"/>
              </a:spcBef>
              <a:buNone/>
            </a:pPr>
            <a:r>
              <a:rPr lang="en-US" altLang="zh-CN" b="1" i="0" u="sng" dirty="0">
                <a:solidFill>
                  <a:schemeClr val="tx1"/>
                </a:solidFill>
                <a:effectLst/>
                <a:latin typeface="Trebuchet MS" panose="020B0603020202020204"/>
                <a:ea typeface="杨任东竹石体-Heavy" panose="02000000000000000000" charset="-122"/>
                <a:cs typeface="Verdana" panose="020B0604030504040204"/>
                <a:sym typeface="+mn-ea"/>
              </a:rPr>
              <a:t>Contents</a:t>
            </a:r>
            <a:endParaRPr lang="en-US" altLang="zh-CN" b="1" i="0" u="sng" dirty="0">
              <a:solidFill>
                <a:schemeClr val="tx1"/>
              </a:solidFill>
              <a:effectLst/>
              <a:latin typeface="Trebuchet MS" panose="020B0603020202020204"/>
              <a:ea typeface="杨任东竹石体-Heavy" panose="02000000000000000000" charset="-122"/>
              <a:cs typeface="Verdana" panose="020B0604030504040204"/>
              <a:sym typeface="+mn-ea"/>
            </a:endParaRPr>
          </a:p>
        </p:txBody>
      </p:sp>
      <p:pic>
        <p:nvPicPr>
          <p:cNvPr id="2097155" name="图片 5"/>
          <p:cNvPicPr>
            <a:picLocks noChangeAspect="1"/>
          </p:cNvPicPr>
          <p:nvPr/>
        </p:nvPicPr>
        <p:blipFill>
          <a:blip r:embed="rId1"/>
          <a:srcRect t="46742" b="46742"/>
          <a:stretch>
            <a:fillRect/>
          </a:stretch>
        </p:blipFill>
        <p:spPr>
          <a:xfrm>
            <a:off x="0" y="6259829"/>
            <a:ext cx="12240260" cy="598170"/>
          </a:xfrm>
          <a:prstGeom prst="rect">
            <a:avLst/>
          </a:prstGeom>
        </p:spPr>
      </p:pic>
      <p:sp>
        <p:nvSpPr>
          <p:cNvPr id="1048592" name="TextBox 1048611"/>
          <p:cNvSpPr txBox="1"/>
          <p:nvPr/>
        </p:nvSpPr>
        <p:spPr>
          <a:xfrm>
            <a:off x="264317" y="1534394"/>
            <a:ext cx="11663365" cy="2062103"/>
          </a:xfrm>
          <a:prstGeom prst="rect">
            <a:avLst/>
          </a:prstGeom>
        </p:spPr>
        <p:txBody>
          <a:bodyPr wrap="square" rtlCol="0">
            <a:spAutoFit/>
          </a:bodyPr>
          <a:lstStyle/>
          <a:p>
            <a:pPr marL="457200" indent="-457200">
              <a:buFont typeface="Arial" panose="020B0604020202020204"/>
              <a:buChar char="•"/>
            </a:pPr>
            <a:r>
              <a:rPr lang="en-US" sz="3200" dirty="0">
                <a:solidFill>
                  <a:srgbClr val="000000"/>
                </a:solidFill>
                <a:latin typeface="Crimson Text" panose="02000503000000000000" pitchFamily="2" charset="0"/>
                <a:ea typeface="CMU Sans Serif" panose="02000603000000000000" pitchFamily="2" charset="0"/>
                <a:cs typeface="CMU Sans Serif" panose="02000603000000000000" pitchFamily="2" charset="0"/>
              </a:rPr>
              <a:t>Introduction</a:t>
            </a:r>
            <a:endParaRPr lang="en-US" sz="3200" dirty="0">
              <a:solidFill>
                <a:srgbClr val="000000"/>
              </a:solidFill>
              <a:latin typeface="Crimson Text" panose="02000503000000000000" pitchFamily="2" charset="0"/>
              <a:ea typeface="CMU Sans Serif" panose="02000603000000000000" pitchFamily="2" charset="0"/>
              <a:cs typeface="CMU Sans Serif" panose="02000603000000000000" pitchFamily="2" charset="0"/>
            </a:endParaRPr>
          </a:p>
          <a:p>
            <a:pPr marL="457200" indent="-457200">
              <a:buFont typeface="Arial" panose="020B0604020202020204"/>
              <a:buChar char="•"/>
            </a:pPr>
            <a:r>
              <a:rPr lang="en-US" altLang="zh-CN" sz="3200" dirty="0">
                <a:solidFill>
                  <a:srgbClr val="000000"/>
                </a:solidFill>
                <a:latin typeface="Crimson Text" panose="02000503000000000000" pitchFamily="2" charset="0"/>
                <a:ea typeface="CMU Sans Serif" panose="02000603000000000000" pitchFamily="2" charset="0"/>
                <a:cs typeface="CMU Sans Serif" panose="02000603000000000000" pitchFamily="2" charset="0"/>
              </a:rPr>
              <a:t>Cyber Crimes State/UT Wise</a:t>
            </a:r>
            <a:endParaRPr lang="en-US" altLang="zh-CN" sz="3200" dirty="0">
              <a:solidFill>
                <a:srgbClr val="000000"/>
              </a:solidFill>
              <a:latin typeface="Crimson Text" panose="02000503000000000000" pitchFamily="2" charset="0"/>
              <a:ea typeface="CMU Sans Serif" panose="02000603000000000000" pitchFamily="2" charset="0"/>
              <a:cs typeface="CMU Sans Serif" panose="02000603000000000000" pitchFamily="2" charset="0"/>
            </a:endParaRPr>
          </a:p>
          <a:p>
            <a:pPr marL="457200" indent="-457200">
              <a:buFont typeface="Arial" panose="020B0604020202020204"/>
              <a:buChar char="•"/>
            </a:pPr>
            <a:r>
              <a:rPr lang="en-US" sz="3200" dirty="0">
                <a:solidFill>
                  <a:srgbClr val="000000"/>
                </a:solidFill>
                <a:latin typeface="Crimson Text" panose="02000503000000000000" pitchFamily="2" charset="0"/>
                <a:ea typeface="CMU Sans Serif" panose="02000603000000000000" pitchFamily="2" charset="0"/>
                <a:cs typeface="CMU Sans Serif" panose="02000603000000000000" pitchFamily="2" charset="0"/>
              </a:rPr>
              <a:t>Cyber Crime Rates State/UT Wise</a:t>
            </a:r>
            <a:endParaRPr lang="en-US" sz="3200" dirty="0">
              <a:solidFill>
                <a:srgbClr val="000000"/>
              </a:solidFill>
              <a:latin typeface="Crimson Text" panose="02000503000000000000" pitchFamily="2" charset="0"/>
              <a:ea typeface="CMU Sans Serif" panose="02000603000000000000" pitchFamily="2" charset="0"/>
              <a:cs typeface="CMU Sans Serif" panose="02000603000000000000" pitchFamily="2" charset="0"/>
            </a:endParaRPr>
          </a:p>
          <a:p>
            <a:pPr marL="457200" indent="-457200">
              <a:buFont typeface="Arial" panose="020B0604020202020204"/>
              <a:buChar char="•"/>
            </a:pPr>
            <a:r>
              <a:rPr lang="en-US" sz="3200" dirty="0">
                <a:solidFill>
                  <a:srgbClr val="000000"/>
                </a:solidFill>
                <a:latin typeface="Crimson Text" panose="02000503000000000000" pitchFamily="2" charset="0"/>
                <a:ea typeface="CMU Sans Serif" panose="02000603000000000000" pitchFamily="2" charset="0"/>
                <a:cs typeface="CMU Sans Serif" panose="02000603000000000000" pitchFamily="2" charset="0"/>
              </a:rPr>
              <a:t>Year wise Analysis of Major States and U.T.’s </a:t>
            </a:r>
            <a:endParaRPr lang="en-US" sz="3200" dirty="0">
              <a:solidFill>
                <a:srgbClr val="000000"/>
              </a:solidFill>
              <a:latin typeface="Crimson Text" panose="02000503000000000000" pitchFamily="2" charset="0"/>
              <a:ea typeface="CMU Sans Serif" panose="02000603000000000000" pitchFamily="2" charset="0"/>
              <a:cs typeface="CMU Sans Serif" panose="02000603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5"/>
          <p:cNvPicPr>
            <a:picLocks noChangeAspect="1"/>
          </p:cNvPicPr>
          <p:nvPr/>
        </p:nvPicPr>
        <p:blipFill>
          <a:blip r:embed="rId1"/>
          <a:srcRect t="46742" b="46742"/>
          <a:stretch>
            <a:fillRect/>
          </a:stretch>
        </p:blipFill>
        <p:spPr>
          <a:xfrm>
            <a:off x="-24130" y="-13335"/>
            <a:ext cx="12240260" cy="598170"/>
          </a:xfrm>
          <a:prstGeom prst="rect">
            <a:avLst/>
          </a:prstGeom>
        </p:spPr>
      </p:pic>
      <p:sp>
        <p:nvSpPr>
          <p:cNvPr id="1048612" name="圆角矩形 6"/>
          <p:cNvSpPr/>
          <p:nvPr/>
        </p:nvSpPr>
        <p:spPr>
          <a:xfrm>
            <a:off x="756285" y="278130"/>
            <a:ext cx="4161403" cy="51636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3" name="内容占位符 2"/>
          <p:cNvSpPr>
            <a:spLocks noGrp="1"/>
          </p:cNvSpPr>
          <p:nvPr>
            <p:ph idx="1"/>
          </p:nvPr>
        </p:nvSpPr>
        <p:spPr>
          <a:xfrm>
            <a:off x="756285" y="189571"/>
            <a:ext cx="4161402" cy="780464"/>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Introduction</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71" name="图片 5"/>
          <p:cNvPicPr>
            <a:picLocks noChangeAspect="1"/>
          </p:cNvPicPr>
          <p:nvPr/>
        </p:nvPicPr>
        <p:blipFill>
          <a:blip r:embed="rId1"/>
          <a:srcRect t="46742" b="46742"/>
          <a:stretch>
            <a:fillRect/>
          </a:stretch>
        </p:blipFill>
        <p:spPr>
          <a:xfrm>
            <a:off x="0" y="6259829"/>
            <a:ext cx="12240260" cy="598170"/>
          </a:xfrm>
          <a:prstGeom prst="rect">
            <a:avLst/>
          </a:prstGeom>
        </p:spPr>
      </p:pic>
      <p:sp>
        <p:nvSpPr>
          <p:cNvPr id="1048614" name="TextBox 1048587"/>
          <p:cNvSpPr txBox="1"/>
          <p:nvPr/>
        </p:nvSpPr>
        <p:spPr>
          <a:xfrm>
            <a:off x="308457" y="1261500"/>
            <a:ext cx="11575086" cy="4801314"/>
          </a:xfrm>
          <a:prstGeom prst="rect">
            <a:avLst/>
          </a:prstGeom>
        </p:spPr>
        <p:txBody>
          <a:bodyPr wrap="square" rtlCol="0">
            <a:spAutoFit/>
          </a:bodyPr>
          <a:lstStyle/>
          <a:p>
            <a:pPr marL="0" indent="0">
              <a:buNone/>
            </a:pPr>
            <a:r>
              <a:rPr lang="zh-CN" altLang="zh-CN" sz="2400" b="1" dirty="0">
                <a:solidFill>
                  <a:srgbClr val="000000"/>
                </a:solidFill>
                <a:latin typeface="Crimson Text" panose="02000503000000000000" pitchFamily="2" charset="0"/>
                <a:cs typeface="CMU Bright" panose="02000603000000000000"/>
              </a:rPr>
              <a:t>•</a:t>
            </a:r>
            <a:r>
              <a:rPr lang="en-US" altLang="zh-CN" sz="2400" b="1" dirty="0">
                <a:solidFill>
                  <a:srgbClr val="000000"/>
                </a:solidFill>
                <a:latin typeface="Crimson Text" panose="02000503000000000000" pitchFamily="2" charset="0"/>
                <a:cs typeface="CMU Bright" panose="02000603000000000000"/>
              </a:rPr>
              <a:t> Cyber Security :</a:t>
            </a:r>
            <a:endParaRPr lang="en-US" altLang="zh-CN" sz="2400" b="1" dirty="0">
              <a:solidFill>
                <a:srgbClr val="000000"/>
              </a:solidFill>
              <a:latin typeface="Crimson Text" panose="02000503000000000000" pitchFamily="2" charset="0"/>
              <a:cs typeface="CMU Bright" panose="02000603000000000000"/>
            </a:endParaRPr>
          </a:p>
          <a:p>
            <a:pPr marL="0" indent="0">
              <a:buNone/>
            </a:pPr>
            <a:r>
              <a:rPr lang="en-US" b="0" i="0" dirty="0">
                <a:effectLst/>
                <a:latin typeface="Crimson Text" panose="02000503000000000000" pitchFamily="2" charset="0"/>
              </a:rPr>
              <a:t>	</a:t>
            </a:r>
            <a:r>
              <a:rPr lang="en-US" sz="2400" b="0" i="0" dirty="0">
                <a:effectLst/>
                <a:latin typeface="Crimson Text" panose="02000503000000000000" pitchFamily="2" charset="0"/>
              </a:rPr>
              <a:t>Cybersecurity refers to the practices and technologies used to protect computers, networks, and electronic data from unauthorized access, use, disclosure, disruption, modification, or destruction. It includes a range of security measures such as firewalls, encryption, intrusion detection and prevention systems, and incident response plans. The goal of cybersecurity is to secure and protect sensitive information, maintain the availability of critical systems, and ensure the integrity of data and communications. It also includes educating employees and users on safe practices to minimize human error.</a:t>
            </a:r>
            <a:endParaRPr lang="zh-CN" altLang="en-US" sz="2400" dirty="0">
              <a:latin typeface="Crimson Text" panose="02000503000000000000" pitchFamily="2" charset="0"/>
            </a:endParaRPr>
          </a:p>
          <a:p>
            <a:endParaRPr lang="zh-CN" altLang="en-US" dirty="0">
              <a:latin typeface="Crimson Text" panose="02000503000000000000" pitchFamily="2" charset="0"/>
            </a:endParaRPr>
          </a:p>
          <a:p>
            <a:r>
              <a:rPr lang="zh-CN" sz="2400" b="0" dirty="0">
                <a:solidFill>
                  <a:srgbClr val="000000"/>
                </a:solidFill>
                <a:latin typeface="Crimson Text" panose="02000503000000000000" pitchFamily="2" charset="0"/>
                <a:cs typeface="CMU Bright" panose="02000603000000000000"/>
              </a:rPr>
              <a:t>•</a:t>
            </a:r>
            <a:r>
              <a:rPr lang="en-US" altLang="zh-CN" sz="2400" b="0" dirty="0">
                <a:solidFill>
                  <a:srgbClr val="000000"/>
                </a:solidFill>
                <a:latin typeface="Crimson Text" panose="02000503000000000000" pitchFamily="2" charset="0"/>
                <a:cs typeface="CMU Bright" panose="02000603000000000000"/>
              </a:rPr>
              <a:t> </a:t>
            </a:r>
            <a:r>
              <a:rPr lang="en-US" altLang="zh-CN" sz="2400" b="1" dirty="0">
                <a:solidFill>
                  <a:srgbClr val="000000"/>
                </a:solidFill>
                <a:latin typeface="Crimson Text" panose="02000503000000000000" pitchFamily="2" charset="0"/>
                <a:cs typeface="CMU Bright" panose="02000603000000000000"/>
              </a:rPr>
              <a:t>Cyber Crime : </a:t>
            </a:r>
            <a:endParaRPr b="1" dirty="0">
              <a:latin typeface="Crimson Text" panose="02000503000000000000" pitchFamily="2" charset="0"/>
            </a:endParaRPr>
          </a:p>
          <a:p>
            <a:r>
              <a:rPr lang="en-US" altLang="zh-CN" sz="2400" b="0" dirty="0">
                <a:solidFill>
                  <a:srgbClr val="000000"/>
                </a:solidFill>
                <a:latin typeface="Crimson Text" panose="02000503000000000000" pitchFamily="2" charset="0"/>
                <a:cs typeface="CMU Bright" panose="02000603000000000000"/>
              </a:rPr>
              <a:t>    </a:t>
            </a:r>
            <a:r>
              <a:rPr lang="en-US" sz="2400" b="0" i="0" dirty="0">
                <a:effectLst/>
                <a:latin typeface="Crimson Text" panose="02000503000000000000" pitchFamily="2" charset="0"/>
              </a:rPr>
              <a:t>Cybercrime refers to any criminal activity that involves the use of computers, networks, or the internet. Examples include hacking, identity theft, phishing scams, and distributing malware.</a:t>
            </a:r>
            <a:endParaRPr b="0" i="1" dirty="0">
              <a:latin typeface="Crimson Text" panose="02000503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5"/>
          <p:cNvPicPr>
            <a:picLocks noChangeAspect="1"/>
          </p:cNvPicPr>
          <p:nvPr/>
        </p:nvPicPr>
        <p:blipFill>
          <a:blip r:embed="rId1"/>
          <a:srcRect t="46742" b="46742"/>
          <a:stretch>
            <a:fillRect/>
          </a:stretch>
        </p:blipFill>
        <p:spPr>
          <a:xfrm>
            <a:off x="-24130" y="-33883"/>
            <a:ext cx="12240260" cy="598170"/>
          </a:xfrm>
          <a:prstGeom prst="rect">
            <a:avLst/>
          </a:prstGeom>
        </p:spPr>
      </p:pic>
      <p:sp>
        <p:nvSpPr>
          <p:cNvPr id="1048612" name="圆角矩形 6"/>
          <p:cNvSpPr/>
          <p:nvPr/>
        </p:nvSpPr>
        <p:spPr>
          <a:xfrm>
            <a:off x="863029" y="278130"/>
            <a:ext cx="5232972" cy="51636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13" name="内容占位符 2"/>
          <p:cNvSpPr>
            <a:spLocks noGrp="1"/>
          </p:cNvSpPr>
          <p:nvPr>
            <p:ph idx="1"/>
          </p:nvPr>
        </p:nvSpPr>
        <p:spPr>
          <a:xfrm>
            <a:off x="756285" y="189571"/>
            <a:ext cx="5459580" cy="780464"/>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Major Cyber Crimes in India</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71" name="图片 5"/>
          <p:cNvPicPr>
            <a:picLocks noChangeAspect="1"/>
          </p:cNvPicPr>
          <p:nvPr/>
        </p:nvPicPr>
        <p:blipFill>
          <a:blip r:embed="rId1"/>
          <a:srcRect t="46742" b="46742"/>
          <a:stretch>
            <a:fillRect/>
          </a:stretch>
        </p:blipFill>
        <p:spPr>
          <a:xfrm>
            <a:off x="0" y="6259829"/>
            <a:ext cx="12240260" cy="598170"/>
          </a:xfrm>
          <a:prstGeom prst="rect">
            <a:avLst/>
          </a:prstGeom>
        </p:spPr>
      </p:pic>
      <p:sp>
        <p:nvSpPr>
          <p:cNvPr id="1048614" name="TextBox 1048587"/>
          <p:cNvSpPr txBox="1"/>
          <p:nvPr/>
        </p:nvSpPr>
        <p:spPr>
          <a:xfrm>
            <a:off x="185167" y="950325"/>
            <a:ext cx="11575086" cy="5692775"/>
          </a:xfrm>
          <a:prstGeom prst="rect">
            <a:avLst/>
          </a:prstGeom>
        </p:spPr>
        <p:txBody>
          <a:bodyPr wrap="square" rtlCol="0">
            <a:spAutoFit/>
          </a:bodyPr>
          <a:lstStyle/>
          <a:p>
            <a:pPr marL="0" indent="0">
              <a:buNone/>
            </a:pPr>
            <a:r>
              <a:rPr lang="zh-CN" altLang="zh-CN" sz="2400" b="1" u="sng" dirty="0">
                <a:latin typeface="Crimson Text" panose="02000503000000000000" pitchFamily="2" charset="0"/>
                <a:cs typeface="CMU Bright" panose="02000603000000000000"/>
              </a:rPr>
              <a:t>•</a:t>
            </a:r>
            <a:r>
              <a:rPr lang="en-US" altLang="zh-CN" sz="2400" b="1" u="sng" dirty="0">
                <a:latin typeface="Crimson Text" panose="02000503000000000000" pitchFamily="2" charset="0"/>
                <a:cs typeface="CMU Bright" panose="02000603000000000000"/>
              </a:rPr>
              <a:t> </a:t>
            </a:r>
            <a:r>
              <a:rPr lang="en-US" sz="2400" b="1" u="sng" dirty="0">
                <a:effectLst/>
                <a:latin typeface="Crimson Text" panose="02000503000000000000" pitchFamily="2" charset="0"/>
              </a:rPr>
              <a:t>Some of the major cyber crimes in India include :</a:t>
            </a:r>
            <a:endParaRPr lang="en-US" sz="2400" b="1" u="sng" dirty="0">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effectLst/>
                <a:latin typeface="Crimson Text" panose="02000503000000000000" pitchFamily="2" charset="0"/>
              </a:rPr>
              <a:t> Hacking: </a:t>
            </a:r>
            <a:r>
              <a:rPr kumimoji="0" lang="en-US" altLang="en-US" sz="2000" b="0" i="0" u="none" strike="noStrike" cap="none" normalizeH="0" baseline="0" dirty="0">
                <a:ln>
                  <a:noFill/>
                </a:ln>
                <a:effectLst/>
                <a:latin typeface="Crimson Text" panose="02000503000000000000" pitchFamily="2" charset="0"/>
              </a:rPr>
              <a:t>Unauthorized access to computer systems, networks, or websites to steal sensitive information or disrupt operations.</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effectLst/>
                <a:latin typeface="Crimson Text" panose="02000503000000000000" pitchFamily="2" charset="0"/>
              </a:rPr>
              <a:t> Phishing: </a:t>
            </a:r>
            <a:r>
              <a:rPr kumimoji="0" lang="en-US" altLang="en-US" sz="2000" b="0" i="0" u="none" strike="noStrike" cap="none" normalizeH="0" baseline="0" dirty="0">
                <a:ln>
                  <a:noFill/>
                </a:ln>
                <a:effectLst/>
                <a:latin typeface="Crimson Text" panose="02000503000000000000" pitchFamily="2" charset="0"/>
              </a:rPr>
              <a:t>Attempts to trick individuals into providing personal or financial information through fake emails or websites.</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effectLst/>
                <a:latin typeface="Crimson Text" panose="02000503000000000000" pitchFamily="2" charset="0"/>
              </a:rPr>
              <a:t> Identity Theft: </a:t>
            </a:r>
            <a:r>
              <a:rPr kumimoji="0" lang="en-US" altLang="en-US" sz="2000" b="0" i="0" u="none" strike="noStrike" cap="none" normalizeH="0" baseline="0" dirty="0">
                <a:ln>
                  <a:noFill/>
                </a:ln>
                <a:effectLst/>
                <a:latin typeface="Crimson Text" panose="02000503000000000000" pitchFamily="2" charset="0"/>
              </a:rPr>
              <a:t>Using someone else's personal information to commit fraud or other crimes.</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effectLst/>
                <a:latin typeface="Crimson Text" panose="02000503000000000000" pitchFamily="2" charset="0"/>
              </a:rPr>
              <a:t> Fraud: </a:t>
            </a:r>
            <a:r>
              <a:rPr kumimoji="0" lang="en-US" altLang="en-US" sz="2000" b="0" i="0" u="none" strike="noStrike" cap="none" normalizeH="0" baseline="0" dirty="0">
                <a:ln>
                  <a:noFill/>
                </a:ln>
                <a:effectLst/>
                <a:latin typeface="Crimson Text" panose="02000503000000000000" pitchFamily="2" charset="0"/>
              </a:rPr>
              <a:t>Using the internet to scam people out of their money or personal information.</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effectLst/>
                <a:latin typeface="Crimson Text" panose="02000503000000000000" pitchFamily="2" charset="0"/>
              </a:rPr>
              <a:t> Cyberstalking: </a:t>
            </a:r>
            <a:r>
              <a:rPr kumimoji="0" lang="en-US" altLang="en-US" sz="2000" b="0" i="0" u="none" strike="noStrike" cap="none" normalizeH="0" baseline="0" dirty="0">
                <a:ln>
                  <a:noFill/>
                </a:ln>
                <a:effectLst/>
                <a:latin typeface="Crimson Text" panose="02000503000000000000" pitchFamily="2" charset="0"/>
              </a:rPr>
              <a:t>Harassment or bullying through electronic means.</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effectLst/>
                <a:latin typeface="Crimson Text" panose="02000503000000000000" pitchFamily="2" charset="0"/>
              </a:rPr>
              <a:t> Child pornography: </a:t>
            </a:r>
            <a:r>
              <a:rPr kumimoji="0" lang="en-US" altLang="en-US" sz="2000" b="0" i="0" u="none" strike="noStrike" cap="none" normalizeH="0" baseline="0" dirty="0">
                <a:ln>
                  <a:noFill/>
                </a:ln>
                <a:effectLst/>
                <a:latin typeface="Crimson Text" panose="02000503000000000000" pitchFamily="2" charset="0"/>
              </a:rPr>
              <a:t>Using the internet to distribute or view child pornography.</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en-US" altLang="en-US" sz="2000" b="1" i="0" u="none" strike="noStrike" cap="none" normalizeH="0" baseline="0" dirty="0">
                <a:ln>
                  <a:noFill/>
                </a:ln>
                <a:effectLst/>
                <a:latin typeface="Crimson Text" panose="02000503000000000000" pitchFamily="2" charset="0"/>
              </a:rPr>
              <a:t> Ransomware: </a:t>
            </a:r>
            <a:r>
              <a:rPr kumimoji="0" lang="en-US" altLang="en-US" sz="2000" b="0" i="0" u="none" strike="noStrike" cap="none" normalizeH="0" baseline="0" dirty="0">
                <a:ln>
                  <a:noFill/>
                </a:ln>
                <a:effectLst/>
                <a:latin typeface="Crimson Text" panose="02000503000000000000" pitchFamily="2" charset="0"/>
              </a:rPr>
              <a:t>A type of malware that encrypts a victim's files and demands payment to restore access.</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pPr>
            <a:r>
              <a:rPr kumimoji="0" lang="en-US" altLang="en-US" sz="2000" b="1" i="0" u="none" strike="noStrike" cap="none" normalizeH="0" baseline="0" dirty="0">
                <a:ln>
                  <a:noFill/>
                </a:ln>
                <a:effectLst/>
                <a:latin typeface="Crimson Text" panose="02000503000000000000" pitchFamily="2" charset="0"/>
              </a:rPr>
              <a:t> Crypto jacking: </a:t>
            </a:r>
            <a:r>
              <a:rPr kumimoji="0" lang="en-US" altLang="en-US" sz="2000" b="0" i="0" u="none" strike="noStrike" cap="none" normalizeH="0" baseline="0" dirty="0">
                <a:ln>
                  <a:noFill/>
                </a:ln>
                <a:effectLst/>
                <a:latin typeface="Crimson Text" panose="02000503000000000000" pitchFamily="2" charset="0"/>
              </a:rPr>
              <a:t>Unauthorized use of someone's computer or device to mine cryptocurrency.</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pPr>
            <a:r>
              <a:rPr kumimoji="0" lang="en-US" altLang="en-US" sz="2000" b="1" i="0" u="none" strike="noStrike" cap="none" normalizeH="0" baseline="0" dirty="0">
                <a:ln>
                  <a:noFill/>
                </a:ln>
                <a:effectLst/>
                <a:latin typeface="Crimson Text" panose="02000503000000000000" pitchFamily="2" charset="0"/>
              </a:rPr>
              <a:t> Distributed Denial of Service (DDoS) attacks: </a:t>
            </a:r>
            <a:r>
              <a:rPr kumimoji="0" lang="en-US" altLang="en-US" sz="2000" b="0" i="0" u="none" strike="noStrike" cap="none" normalizeH="0" baseline="0" dirty="0">
                <a:ln>
                  <a:noFill/>
                </a:ln>
                <a:effectLst/>
                <a:latin typeface="Crimson Text" panose="02000503000000000000" pitchFamily="2" charset="0"/>
              </a:rPr>
              <a:t>Overwhelming a website or network with traffic to make it unavailable.</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0"/>
            </a:pPr>
            <a:r>
              <a:rPr kumimoji="0" lang="en-US" altLang="en-US" sz="2000" b="1" i="0" u="none" strike="noStrike" cap="none" normalizeH="0" baseline="0" dirty="0">
                <a:ln>
                  <a:noFill/>
                </a:ln>
                <a:effectLst/>
                <a:latin typeface="Crimson Text" panose="02000503000000000000" pitchFamily="2" charset="0"/>
              </a:rPr>
              <a:t> Spamming: </a:t>
            </a:r>
            <a:r>
              <a:rPr kumimoji="0" lang="en-US" altLang="en-US" sz="2000" b="0" i="0" u="none" strike="noStrike" cap="none" normalizeH="0" baseline="0" dirty="0">
                <a:ln>
                  <a:noFill/>
                </a:ln>
                <a:effectLst/>
                <a:latin typeface="Crimson Text" panose="02000503000000000000" pitchFamily="2" charset="0"/>
              </a:rPr>
              <a:t>Sending unsolicited messages through email or other means.</a:t>
            </a:r>
            <a:endParaRPr kumimoji="0" lang="en-US" altLang="en-US" sz="2000" b="0" i="0" u="none" strike="noStrike" cap="none" normalizeH="0" baseline="0" dirty="0">
              <a:ln>
                <a:noFill/>
              </a:ln>
              <a:effectLst/>
              <a:latin typeface="Crimson Text" panose="02000503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effectLst/>
                <a:latin typeface="Crimson Text" panose="02000503000000000000" pitchFamily="2" charset="0"/>
              </a:rPr>
              <a:t>These are some major cyber crimes reported in India, but there can be various other types of cyber-attacks that are emerging with technology advancements.</a:t>
            </a:r>
            <a:endParaRPr kumimoji="0" lang="en-US" altLang="en-US" sz="2000" b="0" i="0" u="none" strike="noStrike" cap="none" normalizeH="0" baseline="0" dirty="0">
              <a:ln>
                <a:noFill/>
              </a:ln>
              <a:effectLst/>
              <a:latin typeface="Crimson Text" panose="02000503000000000000" pitchFamily="2" charset="0"/>
            </a:endParaRPr>
          </a:p>
          <a:p>
            <a:pPr marL="0" indent="0">
              <a:buNone/>
            </a:pPr>
            <a:endParaRPr lang="en-US" altLang="zh-CN" sz="2000" b="1" dirty="0">
              <a:latin typeface="Crimson Text" panose="02000503000000000000" pitchFamily="2" charset="0"/>
              <a:cs typeface="CMU Bright" panose="02000603000000000000"/>
            </a:endParaRPr>
          </a:p>
          <a:p>
            <a:pPr marL="0" indent="0">
              <a:buNone/>
            </a:pPr>
            <a:endParaRPr lang="en-US" altLang="zh-CN" sz="2000" b="1" dirty="0">
              <a:solidFill>
                <a:srgbClr val="000000"/>
              </a:solidFill>
              <a:latin typeface="Crimson Text" panose="02000503000000000000" pitchFamily="2" charset="0"/>
              <a:cs typeface="CMU Bright" panose="02000603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2"/>
          <a:srcRect t="46742" b="46742"/>
          <a:stretch>
            <a:fillRect/>
          </a:stretch>
        </p:blipFill>
        <p:spPr>
          <a:xfrm>
            <a:off x="-24130" y="-13335"/>
            <a:ext cx="12240260" cy="598170"/>
          </a:xfrm>
          <a:prstGeom prst="rect">
            <a:avLst/>
          </a:prstGeom>
        </p:spPr>
      </p:pic>
      <p:sp>
        <p:nvSpPr>
          <p:cNvPr id="1048593" name="圆角矩形 6"/>
          <p:cNvSpPr/>
          <p:nvPr/>
        </p:nvSpPr>
        <p:spPr>
          <a:xfrm>
            <a:off x="1068512" y="195937"/>
            <a:ext cx="5887092"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580389" y="152957"/>
            <a:ext cx="6863337" cy="388898"/>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Crimes State Wise - 2020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2"/>
          <a:srcRect t="46742" b="46742"/>
          <a:stretch>
            <a:fillRect/>
          </a:stretch>
        </p:blipFill>
        <p:spPr>
          <a:xfrm>
            <a:off x="0" y="6259829"/>
            <a:ext cx="12240260" cy="598170"/>
          </a:xfrm>
          <a:prstGeom prst="rect">
            <a:avLst/>
          </a:prstGeom>
        </p:spPr>
      </p:pic>
      <p:graphicFrame>
        <p:nvGraphicFramePr>
          <p:cNvPr id="3" name="Chart 2"/>
          <p:cNvGraphicFramePr/>
          <p:nvPr/>
        </p:nvGraphicFramePr>
        <p:xfrm>
          <a:off x="460624" y="1003036"/>
          <a:ext cx="11270751" cy="5256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3"/>
          <a:srcRect t="46742" b="46742"/>
          <a:stretch>
            <a:fillRect/>
          </a:stretch>
        </p:blipFill>
        <p:spPr>
          <a:xfrm>
            <a:off x="-24130" y="-13335"/>
            <a:ext cx="12240260" cy="598170"/>
          </a:xfrm>
          <a:prstGeom prst="rect">
            <a:avLst/>
          </a:prstGeom>
        </p:spPr>
      </p:pic>
      <p:sp>
        <p:nvSpPr>
          <p:cNvPr id="1048593" name="圆角矩形 6"/>
          <p:cNvSpPr/>
          <p:nvPr/>
        </p:nvSpPr>
        <p:spPr>
          <a:xfrm>
            <a:off x="1068512" y="195937"/>
            <a:ext cx="5887092"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580389" y="152957"/>
            <a:ext cx="6863337" cy="388898"/>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Crimes State Wise - 2021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3"/>
          <a:srcRect t="46742" b="46742"/>
          <a:stretch>
            <a:fillRect/>
          </a:stretch>
        </p:blipFill>
        <p:spPr>
          <a:xfrm>
            <a:off x="0" y="6259829"/>
            <a:ext cx="12240260" cy="598170"/>
          </a:xfrm>
          <a:prstGeom prst="rect">
            <a:avLst/>
          </a:prstGeom>
        </p:spPr>
      </p:pic>
      <p:graphicFrame>
        <p:nvGraphicFramePr>
          <p:cNvPr id="3" name="Chart 2"/>
          <p:cNvGraphicFramePr/>
          <p:nvPr/>
        </p:nvGraphicFramePr>
        <p:xfrm>
          <a:off x="410965" y="965771"/>
          <a:ext cx="11270751" cy="5256793"/>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 name="Chart 1"/>
          <p:cNvGraphicFramePr/>
          <p:nvPr/>
        </p:nvGraphicFramePr>
        <p:xfrm>
          <a:off x="410965" y="995809"/>
          <a:ext cx="11270750" cy="525679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2"/>
          <a:srcRect t="46742" b="46742"/>
          <a:stretch>
            <a:fillRect/>
          </a:stretch>
        </p:blipFill>
        <p:spPr>
          <a:xfrm>
            <a:off x="-24130" y="-13335"/>
            <a:ext cx="12240260" cy="598170"/>
          </a:xfrm>
          <a:prstGeom prst="rect">
            <a:avLst/>
          </a:prstGeom>
        </p:spPr>
      </p:pic>
      <p:sp>
        <p:nvSpPr>
          <p:cNvPr id="1048593" name="圆角矩形 6"/>
          <p:cNvSpPr/>
          <p:nvPr/>
        </p:nvSpPr>
        <p:spPr>
          <a:xfrm>
            <a:off x="1068512" y="195937"/>
            <a:ext cx="6513816"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927192" y="175309"/>
            <a:ext cx="6796456" cy="621444"/>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 </a:t>
            </a:r>
            <a:r>
              <a:rPr lang="en-US" altLang="zh-CN" b="1" u="sng" dirty="0">
                <a:solidFill>
                  <a:srgbClr val="FF0000"/>
                </a:solidFill>
                <a:effectLst/>
                <a:latin typeface="Trebuchet MS" panose="020B0603020202020204"/>
                <a:ea typeface="杨任东竹石体-Heavy" panose="02000000000000000000" charset="-122"/>
                <a:cs typeface="Poppins Medium" panose="02000000000000000000"/>
                <a:sym typeface="+mn-ea"/>
              </a:rPr>
              <a:t>Rates</a:t>
            </a: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 State Wise - 2020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2"/>
          <a:srcRect t="46742" b="46742"/>
          <a:stretch>
            <a:fillRect/>
          </a:stretch>
        </p:blipFill>
        <p:spPr>
          <a:xfrm>
            <a:off x="0" y="6259829"/>
            <a:ext cx="12240260" cy="598170"/>
          </a:xfrm>
          <a:prstGeom prst="rect">
            <a:avLst/>
          </a:prstGeom>
        </p:spPr>
      </p:pic>
      <p:graphicFrame>
        <p:nvGraphicFramePr>
          <p:cNvPr id="5" name="Chart 4"/>
          <p:cNvGraphicFramePr/>
          <p:nvPr/>
        </p:nvGraphicFramePr>
        <p:xfrm>
          <a:off x="256855" y="985397"/>
          <a:ext cx="11527604" cy="527443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3"/>
          <a:srcRect t="46742" b="46742"/>
          <a:stretch>
            <a:fillRect/>
          </a:stretch>
        </p:blipFill>
        <p:spPr>
          <a:xfrm>
            <a:off x="-24130" y="-13335"/>
            <a:ext cx="12240260" cy="598170"/>
          </a:xfrm>
          <a:prstGeom prst="rect">
            <a:avLst/>
          </a:prstGeom>
        </p:spPr>
      </p:pic>
      <p:sp>
        <p:nvSpPr>
          <p:cNvPr id="1048593" name="圆角矩形 6"/>
          <p:cNvSpPr/>
          <p:nvPr/>
        </p:nvSpPr>
        <p:spPr>
          <a:xfrm>
            <a:off x="1068512" y="195937"/>
            <a:ext cx="6513816"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927192" y="175309"/>
            <a:ext cx="6796456" cy="621444"/>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 </a:t>
            </a:r>
            <a:r>
              <a:rPr lang="en-US" altLang="zh-CN" b="1" u="sng" dirty="0">
                <a:solidFill>
                  <a:srgbClr val="FF0000"/>
                </a:solidFill>
                <a:effectLst/>
                <a:latin typeface="Trebuchet MS" panose="020B0603020202020204"/>
                <a:ea typeface="杨任东竹石体-Heavy" panose="02000000000000000000" charset="-122"/>
                <a:cs typeface="Poppins Medium" panose="02000000000000000000"/>
                <a:sym typeface="+mn-ea"/>
              </a:rPr>
              <a:t>Rates</a:t>
            </a: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 State Wise - 2021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3"/>
          <a:srcRect t="46742" b="46742"/>
          <a:stretch>
            <a:fillRect/>
          </a:stretch>
        </p:blipFill>
        <p:spPr>
          <a:xfrm>
            <a:off x="0" y="6259829"/>
            <a:ext cx="12240260" cy="598170"/>
          </a:xfrm>
          <a:prstGeom prst="rect">
            <a:avLst/>
          </a:prstGeom>
        </p:spPr>
      </p:pic>
      <p:graphicFrame>
        <p:nvGraphicFramePr>
          <p:cNvPr id="3" name="Chart 2"/>
          <p:cNvGraphicFramePr/>
          <p:nvPr/>
        </p:nvGraphicFramePr>
        <p:xfrm>
          <a:off x="410965" y="965771"/>
          <a:ext cx="11270751" cy="5256793"/>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 name="Chart 3"/>
          <p:cNvGraphicFramePr/>
          <p:nvPr/>
        </p:nvGraphicFramePr>
        <p:xfrm>
          <a:off x="308224" y="965771"/>
          <a:ext cx="11373491" cy="529405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5"/>
          <p:cNvPicPr>
            <a:picLocks noChangeAspect="1"/>
          </p:cNvPicPr>
          <p:nvPr/>
        </p:nvPicPr>
        <p:blipFill>
          <a:blip r:embed="rId2"/>
          <a:srcRect t="46742" b="46742"/>
          <a:stretch>
            <a:fillRect/>
          </a:stretch>
        </p:blipFill>
        <p:spPr>
          <a:xfrm>
            <a:off x="-24130" y="-33884"/>
            <a:ext cx="12240260" cy="598170"/>
          </a:xfrm>
          <a:prstGeom prst="rect">
            <a:avLst/>
          </a:prstGeom>
        </p:spPr>
      </p:pic>
      <p:sp>
        <p:nvSpPr>
          <p:cNvPr id="1048593" name="圆角矩形 6"/>
          <p:cNvSpPr/>
          <p:nvPr/>
        </p:nvSpPr>
        <p:spPr>
          <a:xfrm>
            <a:off x="1068512" y="195937"/>
            <a:ext cx="5887092" cy="557916"/>
          </a:xfrm>
          <a:prstGeom prst="roundRect">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内容占位符 2"/>
          <p:cNvSpPr>
            <a:spLocks noGrp="1"/>
          </p:cNvSpPr>
          <p:nvPr>
            <p:ph idx="1"/>
          </p:nvPr>
        </p:nvSpPr>
        <p:spPr>
          <a:xfrm>
            <a:off x="580389" y="152957"/>
            <a:ext cx="6863337" cy="388898"/>
          </a:xfrm>
        </p:spPr>
        <p:txBody>
          <a:bodyPr>
            <a:noAutofit/>
          </a:bodyPr>
          <a:lstStyle/>
          <a:p>
            <a:pPr marL="0" indent="0" algn="ctr" fontAlgn="auto">
              <a:lnSpc>
                <a:spcPts val="3900"/>
              </a:lnSpc>
              <a:spcBef>
                <a:spcPts val="0"/>
              </a:spcBef>
              <a:buNone/>
            </a:pP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Cyber Crimes </a:t>
            </a:r>
            <a:r>
              <a:rPr lang="en-US" altLang="zh-CN" b="1" u="sng" dirty="0">
                <a:latin typeface="Trebuchet MS" panose="020B0603020202020204"/>
                <a:ea typeface="杨任东竹石体-Heavy" panose="02000000000000000000" charset="-122"/>
                <a:cs typeface="Poppins Medium" panose="02000000000000000000"/>
                <a:sym typeface="+mn-ea"/>
              </a:rPr>
              <a:t>U.T.</a:t>
            </a:r>
            <a:r>
              <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rPr>
              <a:t> Wise - 2020 </a:t>
            </a:r>
            <a:r>
              <a:rPr lang="zh-CN" altLang="en-US" b="1" u="sng" dirty="0">
                <a:solidFill>
                  <a:schemeClr val="tx1"/>
                </a:solidFill>
                <a:effectLst/>
                <a:latin typeface="Trebuchet MS" panose="020B0603020202020204"/>
                <a:ea typeface="杨任东竹石体-Heavy" panose="02000000000000000000" charset="-122"/>
                <a:cs typeface="Poppins Medium" panose="02000000000000000000"/>
                <a:sym typeface="+mn-ea"/>
              </a:rPr>
              <a:t>  </a:t>
            </a: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a:p>
            <a:pPr marL="0" indent="0" algn="ctr" fontAlgn="auto">
              <a:lnSpc>
                <a:spcPts val="5000"/>
              </a:lnSpc>
              <a:spcBef>
                <a:spcPts val="0"/>
              </a:spcBef>
              <a:buNone/>
            </a:pPr>
            <a:endParaRPr lang="en-US" altLang="zh-CN" b="1" u="sng" dirty="0">
              <a:solidFill>
                <a:schemeClr val="tx1"/>
              </a:solidFill>
              <a:effectLst/>
              <a:latin typeface="Trebuchet MS" panose="020B0603020202020204"/>
              <a:ea typeface="杨任东竹石体-Heavy" panose="02000000000000000000" charset="-122"/>
              <a:cs typeface="Poppins Medium" panose="02000000000000000000"/>
              <a:sym typeface="+mn-ea"/>
            </a:endParaRPr>
          </a:p>
        </p:txBody>
      </p:sp>
      <p:pic>
        <p:nvPicPr>
          <p:cNvPr id="2097157" name="图片 5"/>
          <p:cNvPicPr>
            <a:picLocks noChangeAspect="1"/>
          </p:cNvPicPr>
          <p:nvPr/>
        </p:nvPicPr>
        <p:blipFill>
          <a:blip r:embed="rId2"/>
          <a:srcRect t="46742" b="46742"/>
          <a:stretch>
            <a:fillRect/>
          </a:stretch>
        </p:blipFill>
        <p:spPr>
          <a:xfrm>
            <a:off x="0" y="6259829"/>
            <a:ext cx="12240260" cy="598170"/>
          </a:xfrm>
          <a:prstGeom prst="rect">
            <a:avLst/>
          </a:prstGeom>
        </p:spPr>
      </p:pic>
      <p:graphicFrame>
        <p:nvGraphicFramePr>
          <p:cNvPr id="2" name="Chart 1"/>
          <p:cNvGraphicFramePr/>
          <p:nvPr/>
        </p:nvGraphicFramePr>
        <p:xfrm>
          <a:off x="368157" y="904126"/>
          <a:ext cx="11455685" cy="535570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2751</Words>
  <Application>WPS Presentation</Application>
  <PresentationFormat>Widescreen</PresentationFormat>
  <Paragraphs>79</Paragraphs>
  <Slides>15</Slides>
  <Notes>3</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15</vt:i4>
      </vt:variant>
    </vt:vector>
  </HeadingPairs>
  <TitlesOfParts>
    <vt:vector size="37" baseType="lpstr">
      <vt:lpstr>Arial</vt:lpstr>
      <vt:lpstr>SimSun</vt:lpstr>
      <vt:lpstr>Wingdings</vt:lpstr>
      <vt:lpstr>Trebuchet MS</vt:lpstr>
      <vt:lpstr>杨任东竹石体-Heavy</vt:lpstr>
      <vt:lpstr>Noto Serif CJK HK ExtraLight</vt:lpstr>
      <vt:lpstr>Verdana</vt:lpstr>
      <vt:lpstr>Calibri</vt:lpstr>
      <vt:lpstr>Crimson Text</vt:lpstr>
      <vt:lpstr>CMU Sans Serif</vt:lpstr>
      <vt:lpstr>Arial</vt:lpstr>
      <vt:lpstr>Poppins Medium</vt:lpstr>
      <vt:lpstr>CMU Bright</vt:lpstr>
      <vt:lpstr>微软雅黑</vt:lpstr>
      <vt:lpstr>Arial Unicode MS</vt:lpstr>
      <vt:lpstr>宋体</vt:lpstr>
      <vt:lpstr>Calibri Light</vt:lpstr>
      <vt:lpstr>Monotype Corsiva</vt:lpstr>
      <vt:lpstr>Crimson Text SemiBold</vt:lpstr>
      <vt:lpstr>CMU Serif</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dc:creator>
  <cp:lastModifiedBy>jaswinder</cp:lastModifiedBy>
  <cp:revision>73</cp:revision>
  <dcterms:created xsi:type="dcterms:W3CDTF">2023-03-23T15:12:05Z</dcterms:created>
  <dcterms:modified xsi:type="dcterms:W3CDTF">2023-03-23T15:12:05Z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1033-11.1.0.11691</vt:lpwstr>
  </property>
  <property fmtid="{D5CDD505-2E9C-101B-9397-08002B2CF9AE}" pid="3" name="ICV">
    <vt:lpwstr/>
  </property>
</Properties>
</file>