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63"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33" d="100"/>
          <a:sy n="33" d="100"/>
        </p:scale>
        <p:origin x="-1062" y="-7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xmlns=""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xmlns=""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xmlns=""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xmlns=""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xmlns=""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xmlns=""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xmlns=""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xmlns=""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xmlns=""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xmlns=""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xmlns=""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xmlns=""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xmlns=""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xmlns=""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xmlns=""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xmlns=""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xmlns=""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xmlns=""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xmlns=""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xmlns=""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xmlns=""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xmlns=""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xmlns=""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xmlns=""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xmlns=""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xmlns=""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xmlns=""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xmlns=""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xmlns=""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xmlns=""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xmlns=""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xmlns=""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xmlns=""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xmlns=""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xmlns=""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xmlns=""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xmlns=""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xmlns=""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xmlns=""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xmlns=""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xmlns=""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xmlns=""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xmlns=""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xmlns=""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xmlns="" id="{28DD590F-761F-34F1-DE44-8F578D98F820}"/>
              </a:ext>
            </a:extLst>
          </p:cNvPr>
          <p:cNvGrpSpPr/>
          <p:nvPr/>
        </p:nvGrpSpPr>
        <p:grpSpPr>
          <a:xfrm>
            <a:off x="-98877" y="1187450"/>
            <a:ext cx="32004000" cy="36480748"/>
            <a:chOff x="0" y="1"/>
            <a:chExt cx="32004000" cy="36360098"/>
          </a:xfrm>
        </p:grpSpPr>
        <p:sp>
          <p:nvSpPr>
            <p:cNvPr id="12" name="Rectangle 11">
              <a:extLst>
                <a:ext uri="{FF2B5EF4-FFF2-40B4-BE49-F238E27FC236}">
                  <a16:creationId xmlns:a16="http://schemas.microsoft.com/office/drawing/2014/main" xmlns="" id="{FD4A362A-FBD5-E7E4-F5BF-7C1838844648}"/>
                </a:ext>
              </a:extLst>
            </p:cNvPr>
            <p:cNvSpPr/>
            <p:nvPr/>
          </p:nvSpPr>
          <p:spPr>
            <a:xfrm>
              <a:off x="0" y="2842026"/>
              <a:ext cx="32004000" cy="33518073"/>
            </a:xfrm>
            <a:prstGeom prst="rect">
              <a:avLst/>
            </a:prstGeom>
            <a:solidFill>
              <a:srgbClr val="FFF7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xmlns="" id="{FA4C99A5-2D2A-0664-FDD2-FFD52F55F8C4}"/>
                </a:ext>
              </a:extLst>
            </p:cNvPr>
            <p:cNvSpPr/>
            <p:nvPr/>
          </p:nvSpPr>
          <p:spPr>
            <a:xfrm>
              <a:off x="0" y="1"/>
              <a:ext cx="32004000" cy="2842026"/>
            </a:xfrm>
            <a:prstGeom prst="rect">
              <a:avLst/>
            </a:prstGeom>
            <a:solidFill>
              <a:srgbClr val="DACD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xmlns="" id="{6A33F464-D1AA-71BD-E8E8-9E623AA4F989}"/>
                </a:ext>
              </a:extLst>
            </p:cNvPr>
            <p:cNvSpPr txBox="1">
              <a:spLocks noChangeArrowheads="1"/>
            </p:cNvSpPr>
            <p:nvPr/>
          </p:nvSpPr>
          <p:spPr bwMode="auto">
            <a:xfrm>
              <a:off x="8911870" y="980984"/>
              <a:ext cx="12996667" cy="1162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3600" baseline="0" dirty="0">
                  <a:latin typeface="Poppins" panose="00000500000000000000" pitchFamily="2" charset="0"/>
                  <a:ea typeface="SimSun" pitchFamily="2" charset="-122"/>
                  <a:cs typeface="Poppins" panose="00000500000000000000" pitchFamily="2" charset="0"/>
                </a:rPr>
                <a:t>DESIGN OF MICRO STRIP PATCH ANTENNA FOR 5G APPLICATION</a:t>
              </a:r>
            </a:p>
          </p:txBody>
        </p:sp>
        <p:sp>
          <p:nvSpPr>
            <p:cNvPr id="3" name="Text Box 18">
              <a:extLst>
                <a:ext uri="{FF2B5EF4-FFF2-40B4-BE49-F238E27FC236}">
                  <a16:creationId xmlns:a16="http://schemas.microsoft.com/office/drawing/2014/main" xmlns=""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xmlns="" id="{2B204EB5-8496-83FD-C136-E3683E982639}"/>
                </a:ext>
              </a:extLst>
            </p:cNvPr>
            <p:cNvSpPr txBox="1">
              <a:spLocks noChangeArrowheads="1"/>
            </p:cNvSpPr>
            <p:nvPr/>
          </p:nvSpPr>
          <p:spPr bwMode="auto">
            <a:xfrm>
              <a:off x="3558126" y="4047623"/>
              <a:ext cx="23698200" cy="4727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600" baseline="0" dirty="0">
                  <a:latin typeface="Poppins" panose="00000500000000000000" pitchFamily="2" charset="0"/>
                  <a:ea typeface="SimSun" pitchFamily="2" charset="-122"/>
                  <a:cs typeface="Poppins" panose="00000500000000000000" pitchFamily="2" charset="0"/>
                </a:rPr>
                <a:t>Supervisor </a:t>
              </a:r>
              <a:r>
                <a:rPr lang="en-US" altLang="zh-CN" sz="4500" baseline="0" dirty="0">
                  <a:latin typeface="Poppins" panose="00000500000000000000" pitchFamily="2" charset="0"/>
                  <a:ea typeface="SimSun" pitchFamily="2" charset="-122"/>
                  <a:cs typeface="Poppins" panose="00000500000000000000" pitchFamily="2" charset="0"/>
                </a:rPr>
                <a:t>: </a:t>
              </a:r>
              <a:r>
                <a:rPr lang="en-US" altLang="zh-CN" sz="3200" baseline="0" dirty="0" smtClean="0">
                  <a:latin typeface="Poppins" panose="00000500000000000000" pitchFamily="2" charset="0"/>
                  <a:ea typeface="SimSun" pitchFamily="2" charset="-122"/>
                  <a:cs typeface="Poppins" panose="00000500000000000000" pitchFamily="2" charset="0"/>
                </a:rPr>
                <a:t>&lt;&lt;Dr. </a:t>
              </a:r>
              <a:r>
                <a:rPr lang="en-US" altLang="zh-CN" sz="3200" baseline="0" dirty="0">
                  <a:latin typeface="Poppins" panose="00000500000000000000" pitchFamily="2" charset="0"/>
                  <a:ea typeface="SimSun" pitchFamily="2" charset="-122"/>
                  <a:cs typeface="Poppins" panose="00000500000000000000" pitchFamily="2" charset="0"/>
                </a:rPr>
                <a:t>AKHILENDRA PRATAP SINGH</a:t>
              </a:r>
              <a:r>
                <a:rPr lang="en-US" altLang="zh-CN" sz="4500" baseline="0" dirty="0">
                  <a:latin typeface="Poppins" panose="00000500000000000000" pitchFamily="2" charset="0"/>
                  <a:ea typeface="SimSun" pitchFamily="2" charset="-122"/>
                  <a:cs typeface="Poppins" panose="00000500000000000000" pitchFamily="2" charset="0"/>
                </a:rPr>
                <a:t>&gt;&gt;</a:t>
              </a:r>
            </a:p>
          </p:txBody>
        </p:sp>
        <p:pic>
          <p:nvPicPr>
            <p:cNvPr id="9" name="Picture 8">
              <a:extLst>
                <a:ext uri="{FF2B5EF4-FFF2-40B4-BE49-F238E27FC236}">
                  <a16:creationId xmlns:a16="http://schemas.microsoft.com/office/drawing/2014/main" xmlns=""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xmlns="" id="{0F391B89-288B-55E3-59B4-96DD91436B8B}"/>
                </a:ext>
              </a:extLst>
            </p:cNvPr>
            <p:cNvSpPr/>
            <p:nvPr/>
          </p:nvSpPr>
          <p:spPr>
            <a:xfrm>
              <a:off x="200785" y="4489851"/>
              <a:ext cx="10391013" cy="13154693"/>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xmlns="" id="{F0006A55-82E5-5FDD-4A12-734471761870}"/>
                </a:ext>
              </a:extLst>
            </p:cNvPr>
            <p:cNvSpPr/>
            <p:nvPr/>
          </p:nvSpPr>
          <p:spPr>
            <a:xfrm>
              <a:off x="200785" y="17951449"/>
              <a:ext cx="10391013" cy="9560712"/>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xmlns="" id="{74C8347B-1787-16B7-F344-B2442882627C}"/>
                </a:ext>
              </a:extLst>
            </p:cNvPr>
            <p:cNvSpPr/>
            <p:nvPr/>
          </p:nvSpPr>
          <p:spPr>
            <a:xfrm>
              <a:off x="10896600" y="4639935"/>
              <a:ext cx="9857616" cy="20458999"/>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xmlns="" id="{84844E32-52C4-C98F-4E3C-FF1609C7EBC7}"/>
                </a:ext>
              </a:extLst>
            </p:cNvPr>
            <p:cNvSpPr/>
            <p:nvPr/>
          </p:nvSpPr>
          <p:spPr>
            <a:xfrm>
              <a:off x="21047271" y="3859757"/>
              <a:ext cx="10515597" cy="2046954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xmlns="" id="{51C7DBA8-B523-3CEF-F0A0-D21A8317C1B8}"/>
                </a:ext>
              </a:extLst>
            </p:cNvPr>
            <p:cNvSpPr/>
            <p:nvPr/>
          </p:nvSpPr>
          <p:spPr>
            <a:xfrm>
              <a:off x="10896600" y="31074838"/>
              <a:ext cx="20678015" cy="496491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xmlns="" id="{56456D07-662D-81A0-41A8-A827A4F743A7}"/>
                </a:ext>
              </a:extLst>
            </p:cNvPr>
            <p:cNvSpPr/>
            <p:nvPr/>
          </p:nvSpPr>
          <p:spPr>
            <a:xfrm>
              <a:off x="10896600" y="25448656"/>
              <a:ext cx="20678015" cy="5305839"/>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xmlns=""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xmlns=""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xmlns=""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xmlns=""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xmlns="" id="{D0171118-A452-8446-D338-2FD022614F7F}"/>
                </a:ext>
              </a:extLst>
            </p:cNvPr>
            <p:cNvSpPr txBox="1"/>
            <p:nvPr/>
          </p:nvSpPr>
          <p:spPr>
            <a:xfrm>
              <a:off x="21207158" y="4028275"/>
              <a:ext cx="8186857" cy="2092881"/>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a:p>
              <a:endParaRPr lang="en-IN" sz="6500" b="1" dirty="0">
                <a:latin typeface="Poppins" panose="00000500000000000000" pitchFamily="2" charset="0"/>
                <a:cs typeface="Poppins" panose="00000500000000000000" pitchFamily="2" charset="0"/>
              </a:endParaRPr>
            </a:p>
          </p:txBody>
        </p:sp>
        <p:sp>
          <p:nvSpPr>
            <p:cNvPr id="29" name="TextBox 28">
              <a:extLst>
                <a:ext uri="{FF2B5EF4-FFF2-40B4-BE49-F238E27FC236}">
                  <a16:creationId xmlns:a16="http://schemas.microsoft.com/office/drawing/2014/main" xmlns="" id="{BB29E532-5B27-AD52-1B28-26897E6CC31F}"/>
                </a:ext>
              </a:extLst>
            </p:cNvPr>
            <p:cNvSpPr txBox="1"/>
            <p:nvPr/>
          </p:nvSpPr>
          <p:spPr>
            <a:xfrm>
              <a:off x="11004499" y="25419279"/>
              <a:ext cx="8686993" cy="2092881"/>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a:p>
              <a:endParaRPr lang="en-IN" sz="6500" b="1" dirty="0">
                <a:latin typeface="Poppins" panose="00000500000000000000" pitchFamily="2" charset="0"/>
                <a:cs typeface="Poppins" panose="00000500000000000000" pitchFamily="2" charset="0"/>
              </a:endParaRPr>
            </a:p>
          </p:txBody>
        </p:sp>
        <p:sp>
          <p:nvSpPr>
            <p:cNvPr id="31" name="TextBox 30">
              <a:extLst>
                <a:ext uri="{FF2B5EF4-FFF2-40B4-BE49-F238E27FC236}">
                  <a16:creationId xmlns:a16="http://schemas.microsoft.com/office/drawing/2014/main" xmlns=""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pic>
        <p:nvPicPr>
          <p:cNvPr id="5" name="Picture 4">
            <a:extLst>
              <a:ext uri="{FF2B5EF4-FFF2-40B4-BE49-F238E27FC236}">
                <a16:creationId xmlns:a16="http://schemas.microsoft.com/office/drawing/2014/main" xmlns="" id="{297F50C4-CD93-7B3E-4BCF-A7D1A7AFC1A8}"/>
              </a:ext>
            </a:extLst>
          </p:cNvPr>
          <p:cNvPicPr>
            <a:picLocks noChangeAspect="1"/>
          </p:cNvPicPr>
          <p:nvPr/>
        </p:nvPicPr>
        <p:blipFill>
          <a:blip r:embed="rId3"/>
          <a:stretch>
            <a:fillRect/>
          </a:stretch>
        </p:blipFill>
        <p:spPr>
          <a:xfrm>
            <a:off x="26043680" y="1213230"/>
            <a:ext cx="5128674" cy="2238707"/>
          </a:xfrm>
          <a:prstGeom prst="rect">
            <a:avLst/>
          </a:prstGeom>
        </p:spPr>
      </p:pic>
      <p:sp>
        <p:nvSpPr>
          <p:cNvPr id="10" name="TextBox 9">
            <a:extLst>
              <a:ext uri="{FF2B5EF4-FFF2-40B4-BE49-F238E27FC236}">
                <a16:creationId xmlns:a16="http://schemas.microsoft.com/office/drawing/2014/main" xmlns="" id="{68A829BF-150C-1E1A-F6A1-168F21475341}"/>
              </a:ext>
            </a:extLst>
          </p:cNvPr>
          <p:cNvSpPr txBox="1"/>
          <p:nvPr/>
        </p:nvSpPr>
        <p:spPr>
          <a:xfrm>
            <a:off x="470630" y="4382838"/>
            <a:ext cx="31633359" cy="646331"/>
          </a:xfrm>
          <a:prstGeom prst="rect">
            <a:avLst/>
          </a:prstGeom>
          <a:noFill/>
        </p:spPr>
        <p:txBody>
          <a:bodyPr wrap="square">
            <a:spAutoFit/>
          </a:bodyPr>
          <a:lstStyle/>
          <a:p>
            <a:pPr algn="ctr"/>
            <a:r>
              <a:rPr lang="en-US" sz="3600" b="1" dirty="0">
                <a:latin typeface="Poppins" panose="00000500000000000000" pitchFamily="2" charset="0"/>
                <a:ea typeface="SimSun" pitchFamily="2" charset="-122"/>
                <a:cs typeface="Poppins" panose="00000500000000000000" pitchFamily="2" charset="0"/>
              </a:rPr>
              <a:t>V.DEEKSHITHA</a:t>
            </a:r>
            <a:r>
              <a:rPr lang="en-US" sz="3200" b="1" dirty="0">
                <a:latin typeface="Poppins" panose="00000500000000000000" pitchFamily="2" charset="0"/>
                <a:ea typeface="SimSun" pitchFamily="2" charset="-122"/>
                <a:cs typeface="Poppins" panose="00000500000000000000" pitchFamily="2" charset="0"/>
              </a:rPr>
              <a:t> [BU21EECE0100148]      </a:t>
            </a:r>
            <a:r>
              <a:rPr lang="en-US" sz="3600" b="1" dirty="0">
                <a:latin typeface="Poppins" panose="00000500000000000000" pitchFamily="2" charset="0"/>
                <a:ea typeface="SimSun" pitchFamily="2" charset="-122"/>
                <a:cs typeface="Poppins" panose="00000500000000000000" pitchFamily="2" charset="0"/>
              </a:rPr>
              <a:t>K.POOJITHA</a:t>
            </a:r>
            <a:r>
              <a:rPr lang="en-US" sz="3200" b="1" dirty="0">
                <a:latin typeface="Poppins" panose="00000500000000000000" pitchFamily="2" charset="0"/>
                <a:ea typeface="SimSun" pitchFamily="2" charset="-122"/>
                <a:cs typeface="Poppins" panose="00000500000000000000" pitchFamily="2" charset="0"/>
              </a:rPr>
              <a:t> [BU21EECE0100088]      </a:t>
            </a:r>
            <a:r>
              <a:rPr lang="en-US" sz="3600" b="1" dirty="0">
                <a:latin typeface="Poppins" panose="00000500000000000000" pitchFamily="2" charset="0"/>
                <a:ea typeface="SimSun" pitchFamily="2" charset="-122"/>
                <a:cs typeface="Poppins" panose="00000500000000000000" pitchFamily="2" charset="0"/>
              </a:rPr>
              <a:t>P.HARIPRIYA</a:t>
            </a:r>
            <a:r>
              <a:rPr lang="en-US" sz="3200" b="1" dirty="0">
                <a:latin typeface="Poppins" panose="00000500000000000000" pitchFamily="2" charset="0"/>
                <a:ea typeface="SimSun" pitchFamily="2" charset="-122"/>
                <a:cs typeface="Poppins" panose="00000500000000000000" pitchFamily="2" charset="0"/>
              </a:rPr>
              <a:t> [BU21EECE0100389] </a:t>
            </a:r>
          </a:p>
        </p:txBody>
      </p:sp>
      <p:pic>
        <p:nvPicPr>
          <p:cNvPr id="8" name="Picture 7">
            <a:extLst>
              <a:ext uri="{FF2B5EF4-FFF2-40B4-BE49-F238E27FC236}">
                <a16:creationId xmlns:a16="http://schemas.microsoft.com/office/drawing/2014/main" xmlns="" id="{D0B7CEF0-1536-F402-6A74-158831182267}"/>
              </a:ext>
            </a:extLst>
          </p:cNvPr>
          <p:cNvPicPr>
            <a:picLocks noChangeAspect="1"/>
          </p:cNvPicPr>
          <p:nvPr/>
        </p:nvPicPr>
        <p:blipFill>
          <a:blip r:embed="rId4"/>
          <a:stretch>
            <a:fillRect/>
          </a:stretch>
        </p:blipFill>
        <p:spPr>
          <a:xfrm>
            <a:off x="21285530" y="1462957"/>
            <a:ext cx="4541217" cy="1959894"/>
          </a:xfrm>
          <a:prstGeom prst="rect">
            <a:avLst/>
          </a:prstGeom>
        </p:spPr>
      </p:pic>
      <p:pic>
        <p:nvPicPr>
          <p:cNvPr id="13" name="Picture 12">
            <a:extLst>
              <a:ext uri="{FF2B5EF4-FFF2-40B4-BE49-F238E27FC236}">
                <a16:creationId xmlns:a16="http://schemas.microsoft.com/office/drawing/2014/main" xmlns="" id="{AE3EA6B8-2312-2D8D-0D17-8EAB69225CFF}"/>
              </a:ext>
            </a:extLst>
          </p:cNvPr>
          <p:cNvPicPr>
            <a:picLocks noChangeAspect="1"/>
          </p:cNvPicPr>
          <p:nvPr/>
        </p:nvPicPr>
        <p:blipFill>
          <a:blip r:embed="rId5">
            <a:extLst>
              <a:ext uri="{BEBA8EAE-BF5A-486C-A8C5-ECC9F3942E4B}">
                <a14:imgProps xmlns:a14="http://schemas.microsoft.com/office/drawing/2010/main" xmlns="">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807776" y="1368685"/>
            <a:ext cx="3865337" cy="2113153"/>
          </a:xfrm>
          <a:prstGeom prst="rect">
            <a:avLst/>
          </a:prstGeom>
        </p:spPr>
      </p:pic>
      <p:sp>
        <p:nvSpPr>
          <p:cNvPr id="39" name="Rectangle 38"/>
          <p:cNvSpPr/>
          <p:nvPr/>
        </p:nvSpPr>
        <p:spPr>
          <a:xfrm>
            <a:off x="11175122" y="11839858"/>
            <a:ext cx="9477785" cy="769441"/>
          </a:xfrm>
          <a:prstGeom prst="rect">
            <a:avLst/>
          </a:prstGeom>
        </p:spPr>
        <p:txBody>
          <a:bodyPr wrap="square">
            <a:spAutoFit/>
          </a:bodyPr>
          <a:lstStyle/>
          <a:p>
            <a:endParaRPr lang="en-IN" sz="4400" dirty="0"/>
          </a:p>
        </p:txBody>
      </p:sp>
      <p:sp>
        <p:nvSpPr>
          <p:cNvPr id="38" name="TextBox 37"/>
          <p:cNvSpPr txBox="1"/>
          <p:nvPr/>
        </p:nvSpPr>
        <p:spPr>
          <a:xfrm flipV="1">
            <a:off x="944881" y="19653671"/>
            <a:ext cx="2951440" cy="45719"/>
          </a:xfrm>
          <a:prstGeom prst="rect">
            <a:avLst/>
          </a:prstGeom>
          <a:noFill/>
        </p:spPr>
        <p:txBody>
          <a:bodyPr wrap="square" rtlCol="0">
            <a:spAutoFit/>
          </a:bodyPr>
          <a:lstStyle/>
          <a:p>
            <a:endParaRPr lang="en-IN" dirty="0"/>
          </a:p>
        </p:txBody>
      </p:sp>
      <p:sp>
        <p:nvSpPr>
          <p:cNvPr id="41" name="Rectangle 2"/>
          <p:cNvSpPr>
            <a:spLocks noChangeArrowheads="1"/>
          </p:cNvSpPr>
          <p:nvPr/>
        </p:nvSpPr>
        <p:spPr bwMode="auto">
          <a:xfrm>
            <a:off x="841352" y="23462614"/>
            <a:ext cx="9598048"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3600" b="0" i="0" u="none" strike="noStrike" cap="none" normalizeH="0" baseline="0" dirty="0">
                <a:ln>
                  <a:noFill/>
                </a:ln>
                <a:solidFill>
                  <a:schemeClr val="tx1"/>
                </a:solidFill>
                <a:effectLst/>
                <a:latin typeface="Arial" panose="020B0604020202020204" pitchFamily="34" charset="0"/>
              </a:rPr>
              <a:t> </a:t>
            </a:r>
          </a:p>
        </p:txBody>
      </p:sp>
      <p:sp>
        <p:nvSpPr>
          <p:cNvPr id="47" name="TextBox 46"/>
          <p:cNvSpPr txBox="1"/>
          <p:nvPr/>
        </p:nvSpPr>
        <p:spPr>
          <a:xfrm>
            <a:off x="21169086" y="17785875"/>
            <a:ext cx="6213536" cy="1107996"/>
          </a:xfrm>
          <a:prstGeom prst="rect">
            <a:avLst/>
          </a:prstGeom>
          <a:noFill/>
        </p:spPr>
        <p:txBody>
          <a:bodyPr wrap="square" rtlCol="0">
            <a:spAutoFit/>
          </a:bodyPr>
          <a:lstStyle/>
          <a:p>
            <a:r>
              <a:rPr lang="en-IN" sz="6600" b="1" dirty="0">
                <a:latin typeface="Poppins" panose="00000500000000000000" pitchFamily="2" charset="0"/>
                <a:cs typeface="Poppins" panose="00000500000000000000" pitchFamily="2" charset="0"/>
              </a:rPr>
              <a:t>Conclusion</a:t>
            </a:r>
          </a:p>
        </p:txBody>
      </p:sp>
      <p:sp>
        <p:nvSpPr>
          <p:cNvPr id="36" name="Rectangle 1">
            <a:extLst>
              <a:ext uri="{FF2B5EF4-FFF2-40B4-BE49-F238E27FC236}">
                <a16:creationId xmlns:a16="http://schemas.microsoft.com/office/drawing/2014/main" xmlns="" id="{1300B05D-C9E1-13ED-1583-132992349952}"/>
              </a:ext>
            </a:extLst>
          </p:cNvPr>
          <p:cNvSpPr>
            <a:spLocks noChangeArrowheads="1"/>
          </p:cNvSpPr>
          <p:nvPr/>
        </p:nvSpPr>
        <p:spPr bwMode="auto">
          <a:xfrm>
            <a:off x="133273" y="6780339"/>
            <a:ext cx="8866145" cy="11141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project focuses on designing a compact and efficient microstrip patch antenna optimized for 5G applications. Key parameters such as substrate selection, patch dimensions, and feeding techniques will be carefully considered to ensure the antenna meets the demanding requirements of modern wireless communication. The design aims to facilitate seamless integration into devices like smartphones and IoT products, which require reliable connectivity in compact form factors.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Using advanced simulation software, the project will optimize the antenna for high gain, wide bandwidth, and excellent impedance matching, crucial for effective signal transmission in diverse environments. Additionally, the antenna's radiation pattern and overall performance will be assessed under various operational conditions to ensure reliability and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By addressing these critical aspects, the project aims to enhance connectivity and support the evolving landscape of next-generation wireless networks. Ultimately, this design seeks to contribute to the development of high-performance antennas that are vital for meeting the increasing demands of 5G technology across multiple applications and industries.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 name="TextBox 51">
            <a:extLst>
              <a:ext uri="{FF2B5EF4-FFF2-40B4-BE49-F238E27FC236}">
                <a16:creationId xmlns:a16="http://schemas.microsoft.com/office/drawing/2014/main" xmlns="" id="{0FBF7027-67EB-5621-F9BC-7EA70DEFC0AE}"/>
              </a:ext>
            </a:extLst>
          </p:cNvPr>
          <p:cNvSpPr txBox="1"/>
          <p:nvPr/>
        </p:nvSpPr>
        <p:spPr>
          <a:xfrm flipH="1">
            <a:off x="98877" y="20711571"/>
            <a:ext cx="8234141" cy="5570756"/>
          </a:xfrm>
          <a:prstGeom prst="rect">
            <a:avLst/>
          </a:prstGeom>
          <a:noFill/>
        </p:spPr>
        <p:txBody>
          <a:bodyPr wrap="square">
            <a:spAutoFit/>
          </a:bodyPr>
          <a:lstStyle/>
          <a:p>
            <a:r>
              <a:rPr lang="en-US" sz="2800" b="1" dirty="0">
                <a:solidFill>
                  <a:schemeClr val="tx1">
                    <a:lumMod val="85000"/>
                    <a:lumOff val="15000"/>
                  </a:schemeClr>
                </a:solidFill>
              </a:rPr>
              <a:t>ANSYS HFSS </a:t>
            </a:r>
            <a:r>
              <a:rPr lang="en-US" sz="3600" dirty="0"/>
              <a:t>facilitates the design and optimization of microstrip patch antennas for enhanced performance analysis. </a:t>
            </a:r>
          </a:p>
          <a:p>
            <a:r>
              <a:rPr lang="en-US" sz="2800" b="1" dirty="0"/>
              <a:t>EMTalk.com </a:t>
            </a:r>
            <a:r>
              <a:rPr lang="en-US" sz="3600" dirty="0"/>
              <a:t>is used for measuring and analyzing the performance of microstrip patch antennas, particularly in 5G applications.</a:t>
            </a:r>
          </a:p>
          <a:p>
            <a:r>
              <a:rPr lang="en-US" sz="2800" b="1" dirty="0"/>
              <a:t>Research Papers and Journals</a:t>
            </a:r>
            <a:r>
              <a:rPr lang="en-US" sz="2800" dirty="0"/>
              <a:t>:</a:t>
            </a:r>
          </a:p>
          <a:p>
            <a:r>
              <a:rPr lang="en-US" sz="3600" dirty="0"/>
              <a:t>IEEE Xplore</a:t>
            </a:r>
          </a:p>
          <a:p>
            <a:endParaRPr lang="en-IN" sz="3200" dirty="0"/>
          </a:p>
        </p:txBody>
      </p:sp>
      <p:pic>
        <p:nvPicPr>
          <p:cNvPr id="54" name="Picture 53">
            <a:extLst>
              <a:ext uri="{FF2B5EF4-FFF2-40B4-BE49-F238E27FC236}">
                <a16:creationId xmlns:a16="http://schemas.microsoft.com/office/drawing/2014/main" xmlns="" id="{8E66E81B-2F90-0630-44A9-14A33707970A}"/>
              </a:ext>
            </a:extLst>
          </p:cNvPr>
          <p:cNvPicPr>
            <a:picLocks noChangeAspect="1"/>
          </p:cNvPicPr>
          <p:nvPr/>
        </p:nvPicPr>
        <p:blipFill>
          <a:blip r:embed="rId7"/>
          <a:srcRect l="23915" t="15035" r="9364" b="7206"/>
          <a:stretch/>
        </p:blipFill>
        <p:spPr>
          <a:xfrm>
            <a:off x="226185" y="28941513"/>
            <a:ext cx="9507393" cy="6665827"/>
          </a:xfrm>
          <a:prstGeom prst="rect">
            <a:avLst/>
          </a:prstGeom>
        </p:spPr>
      </p:pic>
      <p:pic>
        <p:nvPicPr>
          <p:cNvPr id="58" name="Picture 57">
            <a:extLst>
              <a:ext uri="{FF2B5EF4-FFF2-40B4-BE49-F238E27FC236}">
                <a16:creationId xmlns:a16="http://schemas.microsoft.com/office/drawing/2014/main" xmlns="" id="{9E7C31D4-24CA-CEA2-D469-FFB6F6A27167}"/>
              </a:ext>
            </a:extLst>
          </p:cNvPr>
          <p:cNvPicPr>
            <a:picLocks noChangeAspect="1"/>
          </p:cNvPicPr>
          <p:nvPr/>
        </p:nvPicPr>
        <p:blipFill>
          <a:blip r:embed="rId8"/>
          <a:stretch>
            <a:fillRect/>
          </a:stretch>
        </p:blipFill>
        <p:spPr>
          <a:xfrm>
            <a:off x="10717726" y="6761968"/>
            <a:ext cx="9625134" cy="6280035"/>
          </a:xfrm>
          <a:prstGeom prst="rect">
            <a:avLst/>
          </a:prstGeom>
        </p:spPr>
      </p:pic>
      <p:pic>
        <p:nvPicPr>
          <p:cNvPr id="62" name="Picture 61">
            <a:extLst>
              <a:ext uri="{FF2B5EF4-FFF2-40B4-BE49-F238E27FC236}">
                <a16:creationId xmlns:a16="http://schemas.microsoft.com/office/drawing/2014/main" xmlns="" id="{7082C0C9-717E-544C-2F83-9FDC0A427249}"/>
              </a:ext>
            </a:extLst>
          </p:cNvPr>
          <p:cNvPicPr>
            <a:picLocks noChangeAspect="1"/>
          </p:cNvPicPr>
          <p:nvPr/>
        </p:nvPicPr>
        <p:blipFill>
          <a:blip r:embed="rId9"/>
          <a:stretch>
            <a:fillRect/>
          </a:stretch>
        </p:blipFill>
        <p:spPr>
          <a:xfrm>
            <a:off x="10701871" y="13198306"/>
            <a:ext cx="9733033" cy="6511312"/>
          </a:xfrm>
          <a:prstGeom prst="rect">
            <a:avLst/>
          </a:prstGeom>
        </p:spPr>
      </p:pic>
      <p:sp>
        <p:nvSpPr>
          <p:cNvPr id="66" name="Rectangle 9">
            <a:extLst>
              <a:ext uri="{FF2B5EF4-FFF2-40B4-BE49-F238E27FC236}">
                <a16:creationId xmlns:a16="http://schemas.microsoft.com/office/drawing/2014/main" xmlns="" id="{C1FDCE33-735A-ECB6-55DB-D7ECC48508B9}"/>
              </a:ext>
            </a:extLst>
          </p:cNvPr>
          <p:cNvSpPr>
            <a:spLocks noChangeArrowheads="1"/>
          </p:cNvSpPr>
          <p:nvPr/>
        </p:nvSpPr>
        <p:spPr bwMode="auto">
          <a:xfrm>
            <a:off x="10746629" y="34056208"/>
            <a:ext cx="19430319"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Enhanced Bandwidth</a:t>
            </a:r>
            <a:r>
              <a:rPr kumimoji="0" lang="en-US" altLang="en-US" sz="3200" b="0" i="0" u="none" strike="noStrike" cap="none" normalizeH="0" baseline="0" dirty="0">
                <a:ln>
                  <a:noFill/>
                </a:ln>
                <a:solidFill>
                  <a:schemeClr val="tx1"/>
                </a:solidFill>
                <a:effectLst/>
                <a:latin typeface="Arial" panose="020B0604020202020204" pitchFamily="34" charset="0"/>
              </a:rPr>
              <a:t>: Development of multi-band and wideband antennas to accommodate diverse 5G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frequencies.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Adaptive Designs</a:t>
            </a:r>
            <a:r>
              <a:rPr kumimoji="0" lang="en-US" altLang="en-US" sz="3200" b="0" i="0" u="none" strike="noStrike" cap="none" normalizeH="0" baseline="0" dirty="0">
                <a:ln>
                  <a:noFill/>
                </a:ln>
                <a:solidFill>
                  <a:schemeClr val="tx1"/>
                </a:solidFill>
                <a:effectLst/>
                <a:latin typeface="Arial" panose="020B0604020202020204" pitchFamily="34" charset="0"/>
              </a:rPr>
              <a:t>: Implementation of smart antennas with reconfigurable capabilities for dynamic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environments.</a:t>
            </a:r>
          </a:p>
        </p:txBody>
      </p:sp>
      <p:sp>
        <p:nvSpPr>
          <p:cNvPr id="67" name="Rectangle 10">
            <a:extLst>
              <a:ext uri="{FF2B5EF4-FFF2-40B4-BE49-F238E27FC236}">
                <a16:creationId xmlns:a16="http://schemas.microsoft.com/office/drawing/2014/main" xmlns="" id="{9D189F42-F5E5-22B8-1CCC-59218C86D931}"/>
              </a:ext>
            </a:extLst>
          </p:cNvPr>
          <p:cNvSpPr>
            <a:spLocks noChangeArrowheads="1"/>
          </p:cNvSpPr>
          <p:nvPr/>
        </p:nvSpPr>
        <p:spPr bwMode="auto">
          <a:xfrm>
            <a:off x="10817983" y="28265165"/>
            <a:ext cx="18441856"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a:t>
            </a:r>
            <a:r>
              <a:rPr kumimoji="0" lang="en-US" altLang="en-US" sz="3600" b="1" i="0" u="none" strike="noStrike" cap="none" normalizeH="0" baseline="0" dirty="0">
                <a:ln>
                  <a:noFill/>
                </a:ln>
                <a:solidFill>
                  <a:schemeClr val="tx1"/>
                </a:solidFill>
                <a:effectLst/>
                <a:latin typeface="Arial" panose="020B0604020202020204" pitchFamily="34" charset="0"/>
              </a:rPr>
              <a:t>Enhanced Connectivity</a:t>
            </a:r>
            <a:r>
              <a:rPr kumimoji="0" lang="en-US" altLang="en-US" sz="3600" b="0" i="0" u="none" strike="noStrike" cap="none" normalizeH="0" baseline="0" dirty="0">
                <a:ln>
                  <a:noFill/>
                </a:ln>
                <a:solidFill>
                  <a:schemeClr val="tx1"/>
                </a:solidFill>
                <a:effectLst/>
                <a:latin typeface="Arial" panose="020B0604020202020204" pitchFamily="34" charset="0"/>
              </a:rPr>
              <a:t>: Supports high-frequency bands for faster data transfer in 5G..</a:t>
            </a:r>
          </a:p>
          <a:p>
            <a:pPr marL="0" marR="0" lvl="0" indent="0" algn="l" defTabSz="914400" rtl="0" eaLnBrk="0" fontAlgn="base" latinLnBrk="0" hangingPunct="0">
              <a:lnSpc>
                <a:spcPct val="100000"/>
              </a:lnSpc>
              <a:spcBef>
                <a:spcPct val="0"/>
              </a:spcBef>
              <a:spcAft>
                <a:spcPct val="0"/>
              </a:spcAft>
              <a:buClrTx/>
              <a:buSzTx/>
              <a:buFontTx/>
              <a:buNone/>
              <a:tabLst/>
            </a:pPr>
            <a:r>
              <a:rPr lang="en-US" sz="3600" b="1" dirty="0"/>
              <a:t> Space Efficiency</a:t>
            </a:r>
            <a:r>
              <a:rPr lang="en-US" sz="3600" dirty="0"/>
              <a:t>: Compact design integrates easily into devices, promoting sleek technology.</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none" strike="noStrike" cap="none" normalizeH="0" baseline="0" dirty="0">
                <a:ln>
                  <a:noFill/>
                </a:ln>
                <a:solidFill>
                  <a:schemeClr val="tx1"/>
                </a:solidFill>
                <a:effectLst/>
                <a:latin typeface="Arial" panose="020B0604020202020204" pitchFamily="34" charset="0"/>
              </a:rPr>
              <a:t>Cost-Effective Manufacturing</a:t>
            </a:r>
            <a:r>
              <a:rPr kumimoji="0" lang="en-US" altLang="en-US" sz="3600" b="0" i="0" u="none" strike="noStrike" cap="none" normalizeH="0" baseline="0" dirty="0">
                <a:ln>
                  <a:noFill/>
                </a:ln>
                <a:solidFill>
                  <a:schemeClr val="tx1"/>
                </a:solidFill>
                <a:effectLst/>
                <a:latin typeface="Arial" panose="020B0604020202020204" pitchFamily="34" charset="0"/>
              </a:rPr>
              <a:t>: Simple design allows for mass production, reducing costs and increasing accessibility.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xmlns="" id="{74438C60-92C5-08D6-80BA-0C0DF4D06D0B}"/>
              </a:ext>
            </a:extLst>
          </p:cNvPr>
          <p:cNvSpPr txBox="1"/>
          <p:nvPr/>
        </p:nvSpPr>
        <p:spPr>
          <a:xfrm>
            <a:off x="21135928" y="19058792"/>
            <a:ext cx="10486875" cy="3970318"/>
          </a:xfrm>
          <a:prstGeom prst="rect">
            <a:avLst/>
          </a:prstGeom>
          <a:noFill/>
        </p:spPr>
        <p:txBody>
          <a:bodyPr wrap="square">
            <a:spAutoFit/>
          </a:bodyPr>
          <a:lstStyle/>
          <a:p>
            <a:r>
              <a:rPr lang="en-US" sz="2800" dirty="0"/>
              <a:t>microstrip patch antennas play a crucial role in enabling the fast speeds and low latency that 5G technology promises. Their compact design allows for seamless integration into various devices, enhancing the overall aesthetics and functionality. Additionally, these antennas are cost-effective to manufacture, making advanced 5G technology more accessible to a wider audience. As innovations continue, the development of microstrip patch antennas will support the growth of emerging technologies like IoT and smart cities, driving significant progress in society</a:t>
            </a:r>
            <a:endParaRPr lang="en-IN" sz="2800" dirty="0"/>
          </a:p>
        </p:txBody>
      </p:sp>
      <p:sp>
        <p:nvSpPr>
          <p:cNvPr id="71" name="TextBox 70">
            <a:extLst>
              <a:ext uri="{FF2B5EF4-FFF2-40B4-BE49-F238E27FC236}">
                <a16:creationId xmlns:a16="http://schemas.microsoft.com/office/drawing/2014/main" xmlns="" id="{2AA94B56-1EAF-3C2F-265A-6ED1AC42C74D}"/>
              </a:ext>
            </a:extLst>
          </p:cNvPr>
          <p:cNvSpPr txBox="1"/>
          <p:nvPr/>
        </p:nvSpPr>
        <p:spPr>
          <a:xfrm rot="10800000" flipV="1">
            <a:off x="10781799" y="20365522"/>
            <a:ext cx="8789713" cy="3970318"/>
          </a:xfrm>
          <a:prstGeom prst="rect">
            <a:avLst/>
          </a:prstGeom>
          <a:noFill/>
        </p:spPr>
        <p:txBody>
          <a:bodyPr wrap="square">
            <a:spAutoFit/>
          </a:bodyPr>
          <a:lstStyle/>
          <a:p>
            <a:r>
              <a:rPr lang="en-US" sz="2800" dirty="0"/>
              <a:t>patch shapes (rectangular, circular, or </a:t>
            </a:r>
            <a:r>
              <a:rPr lang="en-US" sz="2800" dirty="0" err="1"/>
              <a:t>tria</a:t>
            </a:r>
            <a:r>
              <a:rPr lang="en-US" sz="2800" b="1" dirty="0" err="1"/>
              <a:t>Patch</a:t>
            </a:r>
            <a:r>
              <a:rPr lang="en-US" sz="2800" b="1" dirty="0"/>
              <a:t> Design Optimization</a:t>
            </a:r>
            <a:r>
              <a:rPr lang="en-US" sz="2800" dirty="0"/>
              <a:t>: Experiment with different </a:t>
            </a:r>
            <a:r>
              <a:rPr lang="en-US" sz="2800" dirty="0" err="1"/>
              <a:t>ngular</a:t>
            </a:r>
            <a:r>
              <a:rPr lang="en-US" sz="2800" dirty="0"/>
              <a:t>) and sizes to improve parameters like bandwidth and directivity.</a:t>
            </a:r>
            <a:r>
              <a:rPr lang="en-US" sz="2800" b="1" dirty="0"/>
              <a:t> </a:t>
            </a:r>
          </a:p>
          <a:p>
            <a:r>
              <a:rPr lang="en-US" sz="2800" b="1" dirty="0"/>
              <a:t>Ground Plane Design</a:t>
            </a:r>
            <a:r>
              <a:rPr lang="en-US" sz="2800" dirty="0"/>
              <a:t>: Optimize the ground plane size and configuration to ensure effective radiation and minimize interference. </a:t>
            </a:r>
          </a:p>
          <a:p>
            <a:r>
              <a:rPr lang="en-US" sz="2800" b="1" dirty="0"/>
              <a:t>Bandwidth Enhancement Techniques</a:t>
            </a:r>
            <a:r>
              <a:rPr lang="en-US" sz="2800" dirty="0"/>
              <a:t>: Use techniques such as slotting, using multiple layers, or incorporating parasitic elements to widen the operational bandwidth.</a:t>
            </a:r>
            <a:endParaRPr lang="en-IN" sz="2800" dirty="0"/>
          </a:p>
        </p:txBody>
      </p:sp>
      <p:pic>
        <p:nvPicPr>
          <p:cNvPr id="73" name="Picture 72">
            <a:extLst>
              <a:ext uri="{FF2B5EF4-FFF2-40B4-BE49-F238E27FC236}">
                <a16:creationId xmlns:a16="http://schemas.microsoft.com/office/drawing/2014/main" xmlns="" id="{BD9A7CE0-9DF3-D405-742A-F6B514905551}"/>
              </a:ext>
            </a:extLst>
          </p:cNvPr>
          <p:cNvPicPr>
            <a:picLocks noChangeAspect="1"/>
          </p:cNvPicPr>
          <p:nvPr/>
        </p:nvPicPr>
        <p:blipFill>
          <a:blip r:embed="rId10"/>
          <a:srcRect l="15080" t="10123" r="419" b="7186"/>
          <a:stretch/>
        </p:blipFill>
        <p:spPr>
          <a:xfrm>
            <a:off x="26171327" y="6414439"/>
            <a:ext cx="5036196" cy="6194860"/>
          </a:xfrm>
          <a:prstGeom prst="rect">
            <a:avLst/>
          </a:prstGeom>
        </p:spPr>
      </p:pic>
      <p:pic>
        <p:nvPicPr>
          <p:cNvPr id="75" name="Picture 74">
            <a:extLst>
              <a:ext uri="{FF2B5EF4-FFF2-40B4-BE49-F238E27FC236}">
                <a16:creationId xmlns:a16="http://schemas.microsoft.com/office/drawing/2014/main" xmlns="" id="{8744BF2C-5242-77F9-F84F-8AD8805B9758}"/>
              </a:ext>
            </a:extLst>
          </p:cNvPr>
          <p:cNvPicPr>
            <a:picLocks noChangeAspect="1"/>
          </p:cNvPicPr>
          <p:nvPr/>
        </p:nvPicPr>
        <p:blipFill>
          <a:blip r:embed="rId11"/>
          <a:srcRect l="14002" t="14485" r="5859" b="10940"/>
          <a:stretch/>
        </p:blipFill>
        <p:spPr>
          <a:xfrm>
            <a:off x="26160544" y="12638773"/>
            <a:ext cx="5164527" cy="4957687"/>
          </a:xfrm>
          <a:prstGeom prst="rect">
            <a:avLst/>
          </a:prstGeom>
        </p:spPr>
      </p:pic>
      <p:pic>
        <p:nvPicPr>
          <p:cNvPr id="77" name="Picture 76">
            <a:extLst>
              <a:ext uri="{FF2B5EF4-FFF2-40B4-BE49-F238E27FC236}">
                <a16:creationId xmlns:a16="http://schemas.microsoft.com/office/drawing/2014/main" xmlns="" id="{87BB2D40-5F73-9BFF-0A64-97985A80428F}"/>
              </a:ext>
            </a:extLst>
          </p:cNvPr>
          <p:cNvPicPr>
            <a:picLocks noChangeAspect="1"/>
          </p:cNvPicPr>
          <p:nvPr/>
        </p:nvPicPr>
        <p:blipFill>
          <a:blip r:embed="rId12"/>
          <a:srcRect l="14780" t="15395" r="471" b="8649"/>
          <a:stretch/>
        </p:blipFill>
        <p:spPr>
          <a:xfrm>
            <a:off x="20969361" y="6414439"/>
            <a:ext cx="5173556" cy="5973708"/>
          </a:xfrm>
          <a:prstGeom prst="rect">
            <a:avLst/>
          </a:prstGeom>
        </p:spPr>
      </p:pic>
      <p:pic>
        <p:nvPicPr>
          <p:cNvPr id="79" name="Picture 78">
            <a:extLst>
              <a:ext uri="{FF2B5EF4-FFF2-40B4-BE49-F238E27FC236}">
                <a16:creationId xmlns:a16="http://schemas.microsoft.com/office/drawing/2014/main" xmlns="" id="{724ACA1D-AE32-B903-429A-2159BE10BF4D}"/>
              </a:ext>
            </a:extLst>
          </p:cNvPr>
          <p:cNvPicPr>
            <a:picLocks noChangeAspect="1"/>
          </p:cNvPicPr>
          <p:nvPr/>
        </p:nvPicPr>
        <p:blipFill>
          <a:blip r:embed="rId13"/>
          <a:srcRect l="27911" t="16260" r="16025" b="6924"/>
          <a:stretch/>
        </p:blipFill>
        <p:spPr>
          <a:xfrm>
            <a:off x="21005499" y="12384686"/>
            <a:ext cx="5164527" cy="5275550"/>
          </a:xfrm>
          <a:prstGeom prst="rect">
            <a:avLst/>
          </a:prstGeom>
        </p:spPr>
      </p:pic>
    </p:spTree>
    <p:extLst>
      <p:ext uri="{BB962C8B-B14F-4D97-AF65-F5344CB8AC3E}">
        <p14:creationId xmlns:p14="http://schemas.microsoft.com/office/powerpoint/2010/main" xmlns="" val="853481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7101</TotalTime>
  <Words>513</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Personal</cp:lastModifiedBy>
  <cp:revision>229</cp:revision>
  <cp:lastPrinted>2013-08-04T02:58:23Z</cp:lastPrinted>
  <dcterms:created xsi:type="dcterms:W3CDTF">2011-10-21T15:46:33Z</dcterms:created>
  <dcterms:modified xsi:type="dcterms:W3CDTF">2024-10-23T07:44:41Z</dcterms:modified>
</cp:coreProperties>
</file>