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9" r:id="rId2"/>
    <p:sldId id="331" r:id="rId3"/>
    <p:sldId id="332" r:id="rId4"/>
    <p:sldId id="33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9" d="100"/>
          <a:sy n="39" d="100"/>
        </p:scale>
        <p:origin x="8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BFBA-EED8-A111-36A3-D84B83152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6AC1A1-4E38-A76E-5A2E-010A8323C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263DB6-42AB-DFA5-9869-3EA4B884CAB8}"/>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5" name="Footer Placeholder 4">
            <a:extLst>
              <a:ext uri="{FF2B5EF4-FFF2-40B4-BE49-F238E27FC236}">
                <a16:creationId xmlns:a16="http://schemas.microsoft.com/office/drawing/2014/main" id="{40E15306-9EA3-FE6B-A241-0778C5D37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575B6-C625-3A1E-B3D0-4459029E8B6D}"/>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243326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AE466-04FE-F1D6-6E03-2F869F1E2C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EEA03C-1A56-3425-3A06-CCD2A6EDF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C2515-B3F8-8F22-A25B-EE60A3EF1E59}"/>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5" name="Footer Placeholder 4">
            <a:extLst>
              <a:ext uri="{FF2B5EF4-FFF2-40B4-BE49-F238E27FC236}">
                <a16:creationId xmlns:a16="http://schemas.microsoft.com/office/drawing/2014/main" id="{893E377B-21E1-4043-EC73-829974EC1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B0E4DC-E9C0-2886-9170-8FF8DF775CD8}"/>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3151079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12065-B65E-9E24-F9B0-22F4A89D03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5307DA-E537-D850-9FEF-CF3A25AF5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68952-7DE9-7113-9423-70162C61996A}"/>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5" name="Footer Placeholder 4">
            <a:extLst>
              <a:ext uri="{FF2B5EF4-FFF2-40B4-BE49-F238E27FC236}">
                <a16:creationId xmlns:a16="http://schemas.microsoft.com/office/drawing/2014/main" id="{B35E778C-A3FC-8BFA-EA4F-5A74DC4F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D132-E133-B946-88D7-FDD4F1FD5FA1}"/>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141300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87FA025-9CE5-4D24-88F3-5B393073121B}"/>
              </a:ext>
            </a:extLst>
          </p:cNvPr>
          <p:cNvSpPr>
            <a:spLocks noGrp="1" noChangeAspect="1"/>
          </p:cNvSpPr>
          <p:nvPr>
            <p:ph type="pic" sz="quarter" idx="13"/>
          </p:nvPr>
        </p:nvSpPr>
        <p:spPr>
          <a:xfrm>
            <a:off x="182880" y="102870"/>
            <a:ext cx="11826240" cy="665226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4BBEC44-041F-4312-9B0C-3A67D7B6D1FB}"/>
              </a:ext>
            </a:extLst>
          </p:cNvPr>
          <p:cNvSpPr>
            <a:spLocks noGrp="1"/>
          </p:cNvSpPr>
          <p:nvPr>
            <p:ph type="title"/>
          </p:nvPr>
        </p:nvSpPr>
        <p:spPr>
          <a:xfrm>
            <a:off x="182880" y="102871"/>
            <a:ext cx="11826240" cy="678180"/>
          </a:xfrm>
        </p:spPr>
        <p:txBody>
          <a:bodyPr anchor="t">
            <a:normAutofit/>
          </a:bodyPr>
          <a:lstStyle>
            <a:lvl1pPr algn="ctr">
              <a:defRPr sz="1747"/>
            </a:lvl1pPr>
          </a:lstStyle>
          <a:p>
            <a:r>
              <a:rPr lang="en-US"/>
              <a:t>Click to edit Master title style</a:t>
            </a:r>
          </a:p>
        </p:txBody>
      </p:sp>
      <p:sp>
        <p:nvSpPr>
          <p:cNvPr id="3" name="Date Placeholder 2">
            <a:extLst>
              <a:ext uri="{FF2B5EF4-FFF2-40B4-BE49-F238E27FC236}">
                <a16:creationId xmlns:a16="http://schemas.microsoft.com/office/drawing/2014/main" id="{44BB180C-9C77-4695-AFDF-D7E0EAD24A3A}"/>
              </a:ext>
            </a:extLst>
          </p:cNvPr>
          <p:cNvSpPr>
            <a:spLocks noGrp="1"/>
          </p:cNvSpPr>
          <p:nvPr>
            <p:ph type="dt" sz="half" idx="10"/>
          </p:nvPr>
        </p:nvSpPr>
        <p:spPr/>
        <p:txBody>
          <a:bodyPr/>
          <a:lstStyle/>
          <a:p>
            <a:fld id="{B32EBECA-3212-4A5B-B9AF-C03EDE72AD91}" type="datetimeFigureOut">
              <a:rPr lang="en-US" smtClean="0"/>
              <a:t>10/1/2023</a:t>
            </a:fld>
            <a:endParaRPr lang="en-US" dirty="0"/>
          </a:p>
        </p:txBody>
      </p:sp>
      <p:sp>
        <p:nvSpPr>
          <p:cNvPr id="4" name="Footer Placeholder 3">
            <a:extLst>
              <a:ext uri="{FF2B5EF4-FFF2-40B4-BE49-F238E27FC236}">
                <a16:creationId xmlns:a16="http://schemas.microsoft.com/office/drawing/2014/main" id="{DE80EC47-D9D3-466D-8977-9CE5E7E1DA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42C35B-B517-42A0-BADD-6AF6A83CA95F}"/>
              </a:ext>
            </a:extLst>
          </p:cNvPr>
          <p:cNvSpPr>
            <a:spLocks noGrp="1"/>
          </p:cNvSpPr>
          <p:nvPr>
            <p:ph type="sldNum" sz="quarter" idx="12"/>
          </p:nvPr>
        </p:nvSpPr>
        <p:spPr/>
        <p:txBody>
          <a:bodyPr/>
          <a:lstStyle/>
          <a:p>
            <a:fld id="{6DB7BE8F-0DAB-48BB-B5ED-43D873A94FC9}" type="slidenum">
              <a:rPr lang="en-US" smtClean="0"/>
              <a:t>‹#›</a:t>
            </a:fld>
            <a:endParaRPr lang="en-US" dirty="0"/>
          </a:p>
        </p:txBody>
      </p:sp>
    </p:spTree>
    <p:extLst>
      <p:ext uri="{BB962C8B-B14F-4D97-AF65-F5344CB8AC3E}">
        <p14:creationId xmlns:p14="http://schemas.microsoft.com/office/powerpoint/2010/main" val="388329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2835-2B90-AE27-4332-475EAE40B1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78F2C-072B-5617-3BDC-738BAD5D2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11466-68E0-3EB1-D0B3-BE7ACAA60D8A}"/>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5" name="Footer Placeholder 4">
            <a:extLst>
              <a:ext uri="{FF2B5EF4-FFF2-40B4-BE49-F238E27FC236}">
                <a16:creationId xmlns:a16="http://schemas.microsoft.com/office/drawing/2014/main" id="{E1B24F9B-32DB-EEBC-D459-E3577B91B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E1664-0EEC-06BE-6AC7-DA00ECE0EF28}"/>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86333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FEDA-92AB-7114-B8F6-2A80DEC8C3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5C7DE1-9496-15AC-807E-D229FD1A7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CFB18-7EA8-5089-3065-EAB77C3832DA}"/>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5" name="Footer Placeholder 4">
            <a:extLst>
              <a:ext uri="{FF2B5EF4-FFF2-40B4-BE49-F238E27FC236}">
                <a16:creationId xmlns:a16="http://schemas.microsoft.com/office/drawing/2014/main" id="{B4AC2093-7736-FFA3-D331-BC6704DF6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0909E-D3AD-2103-D64F-91B9EA2C66B8}"/>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309868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4CE2-CC17-7021-A01D-5FB3330025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7C6AEB-2FAA-C087-4853-25ACC77FF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5A5BCD-A93C-1A04-6BB6-2415DAEB3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C38620-7818-5E26-37A9-F599C08281CA}"/>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6" name="Footer Placeholder 5">
            <a:extLst>
              <a:ext uri="{FF2B5EF4-FFF2-40B4-BE49-F238E27FC236}">
                <a16:creationId xmlns:a16="http://schemas.microsoft.com/office/drawing/2014/main" id="{32E8A639-9D13-64E8-2C1D-1015A7AE3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CFE707-2DF1-8384-A4E2-F78C7201AF8E}"/>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37192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2803-D67B-07E6-6724-BE8282B365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AAD37-DC31-4323-5009-361F1F1B7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17C360-0680-3A73-D5A5-CAC57E3D3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C0B4A8-FB1A-D90B-20FA-6A5FA7E61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37A34-07F0-B2CB-C146-7707309C3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22E8D3-A788-F2F8-A336-C5004A0F683E}"/>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8" name="Footer Placeholder 7">
            <a:extLst>
              <a:ext uri="{FF2B5EF4-FFF2-40B4-BE49-F238E27FC236}">
                <a16:creationId xmlns:a16="http://schemas.microsoft.com/office/drawing/2014/main" id="{2A2DA58F-3D60-F156-EC28-B503586170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EC1B42-8F65-D160-364D-E53247C6BAA7}"/>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392107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3E-D0E6-B2A6-485F-AD7BABBAF8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CFB460-FA3D-71E3-EB44-619B0E9C04B4}"/>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4" name="Footer Placeholder 3">
            <a:extLst>
              <a:ext uri="{FF2B5EF4-FFF2-40B4-BE49-F238E27FC236}">
                <a16:creationId xmlns:a16="http://schemas.microsoft.com/office/drawing/2014/main" id="{28870D9C-D088-E5DD-F858-AFE324D49E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18FD6B-0DFD-4C36-5222-94EE61D4E6D7}"/>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141406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DF713-2787-086A-868A-2F38D37A9879}"/>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3" name="Footer Placeholder 2">
            <a:extLst>
              <a:ext uri="{FF2B5EF4-FFF2-40B4-BE49-F238E27FC236}">
                <a16:creationId xmlns:a16="http://schemas.microsoft.com/office/drawing/2014/main" id="{9C5CD87F-BD97-64CE-36D2-CCC79DA6DD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B3EEC9-B9C1-DC2C-C0DE-7A3A2D766E03}"/>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341584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0488-0883-C09D-7D3D-85EE1D802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467B37-5EFD-14C7-23BC-718EBB209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A9EA43-CAE2-A427-CDD0-3ADBB05D8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1CFAC-222A-3167-7E3E-AA81AA8B68CF}"/>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6" name="Footer Placeholder 5">
            <a:extLst>
              <a:ext uri="{FF2B5EF4-FFF2-40B4-BE49-F238E27FC236}">
                <a16:creationId xmlns:a16="http://schemas.microsoft.com/office/drawing/2014/main" id="{29908032-B2CB-0679-866E-34499B5B24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AF28A-5E5C-1845-1844-AA03B743B28B}"/>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149168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A654-6362-3ADF-E2F2-D76B70C84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D3C303-92FD-B158-8DCE-7B785164E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C1BF7D-7F40-044D-7E8D-B94D36233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A26EE-CC8F-9FF9-CFE7-89183738A623}"/>
              </a:ext>
            </a:extLst>
          </p:cNvPr>
          <p:cNvSpPr>
            <a:spLocks noGrp="1"/>
          </p:cNvSpPr>
          <p:nvPr>
            <p:ph type="dt" sz="half" idx="10"/>
          </p:nvPr>
        </p:nvSpPr>
        <p:spPr/>
        <p:txBody>
          <a:bodyPr/>
          <a:lstStyle/>
          <a:p>
            <a:fld id="{EEDB0AF4-4D4C-4CE4-BB0A-E6019C159B89}" type="datetimeFigureOut">
              <a:rPr lang="en-IN" smtClean="0"/>
              <a:t>01-10-2023</a:t>
            </a:fld>
            <a:endParaRPr lang="en-IN"/>
          </a:p>
        </p:txBody>
      </p:sp>
      <p:sp>
        <p:nvSpPr>
          <p:cNvPr id="6" name="Footer Placeholder 5">
            <a:extLst>
              <a:ext uri="{FF2B5EF4-FFF2-40B4-BE49-F238E27FC236}">
                <a16:creationId xmlns:a16="http://schemas.microsoft.com/office/drawing/2014/main" id="{E719757B-07AA-4B2A-9828-B4A805CE33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90D64-57CB-7BC5-C6C3-6C698E7E8A6E}"/>
              </a:ext>
            </a:extLst>
          </p:cNvPr>
          <p:cNvSpPr>
            <a:spLocks noGrp="1"/>
          </p:cNvSpPr>
          <p:nvPr>
            <p:ph type="sldNum" sz="quarter" idx="12"/>
          </p:nvPr>
        </p:nvSpPr>
        <p:spPr/>
        <p:txBody>
          <a:bodyPr/>
          <a:lstStyle/>
          <a:p>
            <a:fld id="{14BFC51E-9BB5-4785-8C3A-CBE63AFC6C79}" type="slidenum">
              <a:rPr lang="en-IN" smtClean="0"/>
              <a:t>‹#›</a:t>
            </a:fld>
            <a:endParaRPr lang="en-IN"/>
          </a:p>
        </p:txBody>
      </p:sp>
    </p:spTree>
    <p:extLst>
      <p:ext uri="{BB962C8B-B14F-4D97-AF65-F5344CB8AC3E}">
        <p14:creationId xmlns:p14="http://schemas.microsoft.com/office/powerpoint/2010/main" val="78412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2535D-1F44-BC79-6BA3-B0F880D0A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AF0166-F3CD-D7A0-C6B1-BB08EC3D5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301B67-66EE-C07A-AACD-569E2242A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B0AF4-4D4C-4CE4-BB0A-E6019C159B89}" type="datetimeFigureOut">
              <a:rPr lang="en-IN" smtClean="0"/>
              <a:t>01-10-2023</a:t>
            </a:fld>
            <a:endParaRPr lang="en-IN"/>
          </a:p>
        </p:txBody>
      </p:sp>
      <p:sp>
        <p:nvSpPr>
          <p:cNvPr id="5" name="Footer Placeholder 4">
            <a:extLst>
              <a:ext uri="{FF2B5EF4-FFF2-40B4-BE49-F238E27FC236}">
                <a16:creationId xmlns:a16="http://schemas.microsoft.com/office/drawing/2014/main" id="{0633045D-3D07-B048-EB9A-2FBF3C3D1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E816D6-5DE8-EB8E-DDCA-45E74774F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FC51E-9BB5-4785-8C3A-CBE63AFC6C79}" type="slidenum">
              <a:rPr lang="en-IN" smtClean="0"/>
              <a:t>‹#›</a:t>
            </a:fld>
            <a:endParaRPr lang="en-IN"/>
          </a:p>
        </p:txBody>
      </p:sp>
    </p:spTree>
    <p:extLst>
      <p:ext uri="{BB962C8B-B14F-4D97-AF65-F5344CB8AC3E}">
        <p14:creationId xmlns:p14="http://schemas.microsoft.com/office/powerpoint/2010/main" val="669288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9BE9A99-AF7D-4E1D-AB86-E93CF4482E38}"/>
              </a:ext>
            </a:extLst>
          </p:cNvPr>
          <p:cNvSpPr>
            <a:spLocks noGrp="1"/>
          </p:cNvSpPr>
          <p:nvPr>
            <p:ph type="title"/>
          </p:nvPr>
        </p:nvSpPr>
        <p:spPr/>
        <p:txBody>
          <a:bodyPr/>
          <a:lstStyle/>
          <a:p>
            <a:r>
              <a:rPr lang="en-US" dirty="0">
                <a:solidFill>
                  <a:schemeClr val="bg1"/>
                </a:solidFill>
              </a:rPr>
              <a:t>ROBOTS COLORING BOOK - PICTURE 2</a:t>
            </a:r>
          </a:p>
        </p:txBody>
      </p:sp>
      <p:sp>
        <p:nvSpPr>
          <p:cNvPr id="3" name="Picture Placeholder 2">
            <a:extLst>
              <a:ext uri="{FF2B5EF4-FFF2-40B4-BE49-F238E27FC236}">
                <a16:creationId xmlns:a16="http://schemas.microsoft.com/office/drawing/2014/main" id="{7ACCAB7F-4F1E-CF7E-0ADD-DE856FB5BA7D}"/>
              </a:ext>
            </a:extLst>
          </p:cNvPr>
          <p:cNvSpPr>
            <a:spLocks noGrp="1"/>
          </p:cNvSpPr>
          <p:nvPr>
            <p:ph type="pic" sz="quarter" idx="13"/>
          </p:nvPr>
        </p:nvSpPr>
        <p:spPr>
          <a:xfrm>
            <a:off x="1820759" y="48259"/>
            <a:ext cx="8608807" cy="6652260"/>
          </a:xfrm>
        </p:spPr>
        <p:txBody>
          <a:bodyPr/>
          <a:lstStyle/>
          <a:p>
            <a:pPr marL="0" indent="0">
              <a:buNone/>
            </a:pPr>
            <a:r>
              <a:rPr lang="en-IN" dirty="0"/>
              <a:t>DEEP LEARNING:-                                       </a:t>
            </a:r>
          </a:p>
        </p:txBody>
      </p:sp>
      <p:sp>
        <p:nvSpPr>
          <p:cNvPr id="4" name="TextBox 3">
            <a:extLst>
              <a:ext uri="{FF2B5EF4-FFF2-40B4-BE49-F238E27FC236}">
                <a16:creationId xmlns:a16="http://schemas.microsoft.com/office/drawing/2014/main" id="{808BC8CA-D6C8-818A-9D3F-82F725E08E62}"/>
              </a:ext>
            </a:extLst>
          </p:cNvPr>
          <p:cNvSpPr txBox="1"/>
          <p:nvPr/>
        </p:nvSpPr>
        <p:spPr>
          <a:xfrm>
            <a:off x="2292749" y="1168652"/>
            <a:ext cx="7356190" cy="1558504"/>
          </a:xfrm>
          <a:prstGeom prst="rect">
            <a:avLst/>
          </a:prstGeom>
          <a:noFill/>
        </p:spPr>
        <p:txBody>
          <a:bodyPr wrap="square">
            <a:spAutoFit/>
          </a:bodyPr>
          <a:lstStyle/>
          <a:p>
            <a:r>
              <a:rPr lang="en-US" sz="1588" b="1" i="1" u="sng" dirty="0">
                <a:effectLst>
                  <a:outerShdw blurRad="38100" dist="38100" dir="2700000" algn="tl">
                    <a:srgbClr val="000000">
                      <a:alpha val="43137"/>
                    </a:srgbClr>
                  </a:outerShdw>
                </a:effectLst>
                <a:latin typeface="Söhne"/>
              </a:rPr>
              <a:t>Siamese Networks:</a:t>
            </a:r>
            <a:r>
              <a:rPr lang="en-US" sz="1588" b="1" i="1" u="sng" dirty="0">
                <a:solidFill>
                  <a:srgbClr val="D1D5DB"/>
                </a:solidFill>
                <a:effectLst>
                  <a:outerShdw blurRad="38100" dist="38100" dir="2700000" algn="tl">
                    <a:srgbClr val="000000">
                      <a:alpha val="43137"/>
                    </a:srgbClr>
                  </a:outerShdw>
                </a:effectLst>
                <a:latin typeface="Söhne"/>
              </a:rPr>
              <a:t> </a:t>
            </a:r>
          </a:p>
          <a:p>
            <a:endParaRPr lang="en-US" sz="1588" dirty="0">
              <a:solidFill>
                <a:srgbClr val="D1D5DB"/>
              </a:solidFill>
              <a:latin typeface="Söhne"/>
            </a:endParaRPr>
          </a:p>
          <a:p>
            <a:r>
              <a:rPr lang="en-US" sz="1588" dirty="0">
                <a:latin typeface="Söhne"/>
              </a:rPr>
              <a:t>Siamese networks are often used as the architecture for self-supervised learning in remote sensing. They consist of two identical subnetworks (twins) that share weights. These networks are trained to embed similar samples close to each other in the feature space while pushing dissimilar samples apart.</a:t>
            </a:r>
            <a:endParaRPr lang="en-IN" sz="1588" dirty="0"/>
          </a:p>
        </p:txBody>
      </p:sp>
      <p:pic>
        <p:nvPicPr>
          <p:cNvPr id="7" name="Picture 6">
            <a:extLst>
              <a:ext uri="{FF2B5EF4-FFF2-40B4-BE49-F238E27FC236}">
                <a16:creationId xmlns:a16="http://schemas.microsoft.com/office/drawing/2014/main" id="{8080F761-ACF6-8195-C445-7A6326630C0B}"/>
              </a:ext>
            </a:extLst>
          </p:cNvPr>
          <p:cNvPicPr>
            <a:picLocks noChangeAspect="1"/>
          </p:cNvPicPr>
          <p:nvPr/>
        </p:nvPicPr>
        <p:blipFill>
          <a:blip r:embed="rId2"/>
          <a:stretch>
            <a:fillRect/>
          </a:stretch>
        </p:blipFill>
        <p:spPr>
          <a:xfrm>
            <a:off x="2746185" y="3088773"/>
            <a:ext cx="5911238" cy="2978725"/>
          </a:xfrm>
          <a:prstGeom prst="rect">
            <a:avLst/>
          </a:prstGeom>
        </p:spPr>
      </p:pic>
      <p:sp>
        <p:nvSpPr>
          <p:cNvPr id="8" name="TextBox 7">
            <a:extLst>
              <a:ext uri="{FF2B5EF4-FFF2-40B4-BE49-F238E27FC236}">
                <a16:creationId xmlns:a16="http://schemas.microsoft.com/office/drawing/2014/main" id="{72875288-524A-A369-B96B-E25B993D5B21}"/>
              </a:ext>
            </a:extLst>
          </p:cNvPr>
          <p:cNvSpPr txBox="1"/>
          <p:nvPr/>
        </p:nvSpPr>
        <p:spPr>
          <a:xfrm>
            <a:off x="3311002" y="6095077"/>
            <a:ext cx="5031249" cy="336695"/>
          </a:xfrm>
          <a:prstGeom prst="rect">
            <a:avLst/>
          </a:prstGeom>
          <a:noFill/>
        </p:spPr>
        <p:txBody>
          <a:bodyPr wrap="none" rtlCol="0">
            <a:spAutoFit/>
          </a:bodyPr>
          <a:lstStyle/>
          <a:p>
            <a:r>
              <a:rPr lang="en-IN" sz="1588" dirty="0"/>
              <a:t>Siamese Network on Find Similarity between 2 Image Feed</a:t>
            </a:r>
          </a:p>
        </p:txBody>
      </p:sp>
    </p:spTree>
    <p:extLst>
      <p:ext uri="{BB962C8B-B14F-4D97-AF65-F5344CB8AC3E}">
        <p14:creationId xmlns:p14="http://schemas.microsoft.com/office/powerpoint/2010/main" val="406601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9BE9A99-AF7D-4E1D-AB86-E93CF4482E38}"/>
              </a:ext>
            </a:extLst>
          </p:cNvPr>
          <p:cNvSpPr>
            <a:spLocks noGrp="1"/>
          </p:cNvSpPr>
          <p:nvPr>
            <p:ph type="title"/>
          </p:nvPr>
        </p:nvSpPr>
        <p:spPr/>
        <p:txBody>
          <a:bodyPr/>
          <a:lstStyle/>
          <a:p>
            <a:r>
              <a:rPr lang="en-US" dirty="0">
                <a:solidFill>
                  <a:schemeClr val="bg1"/>
                </a:solidFill>
              </a:rPr>
              <a:t>ROBOTS COLORING BOOK - PICTURE 2</a:t>
            </a:r>
          </a:p>
        </p:txBody>
      </p:sp>
      <p:sp>
        <p:nvSpPr>
          <p:cNvPr id="3" name="Picture Placeholder 2">
            <a:extLst>
              <a:ext uri="{FF2B5EF4-FFF2-40B4-BE49-F238E27FC236}">
                <a16:creationId xmlns:a16="http://schemas.microsoft.com/office/drawing/2014/main" id="{7ACCAB7F-4F1E-CF7E-0ADD-DE856FB5BA7D}"/>
              </a:ext>
            </a:extLst>
          </p:cNvPr>
          <p:cNvSpPr>
            <a:spLocks noGrp="1"/>
          </p:cNvSpPr>
          <p:nvPr>
            <p:ph type="pic" sz="quarter" idx="13"/>
          </p:nvPr>
        </p:nvSpPr>
        <p:spPr/>
        <p:txBody>
          <a:bodyPr/>
          <a:lstStyle/>
          <a:p>
            <a:pPr marL="0" indent="0">
              <a:buNone/>
            </a:pPr>
            <a:r>
              <a:rPr lang="en-IN" dirty="0"/>
              <a:t>10                                             </a:t>
            </a:r>
          </a:p>
        </p:txBody>
      </p:sp>
      <p:sp>
        <p:nvSpPr>
          <p:cNvPr id="4" name="TextBox 3">
            <a:extLst>
              <a:ext uri="{FF2B5EF4-FFF2-40B4-BE49-F238E27FC236}">
                <a16:creationId xmlns:a16="http://schemas.microsoft.com/office/drawing/2014/main" id="{77CB38E4-1792-68E2-1662-29F5734F5358}"/>
              </a:ext>
            </a:extLst>
          </p:cNvPr>
          <p:cNvSpPr txBox="1"/>
          <p:nvPr/>
        </p:nvSpPr>
        <p:spPr>
          <a:xfrm>
            <a:off x="1938550" y="651337"/>
            <a:ext cx="7768714" cy="5603842"/>
          </a:xfrm>
          <a:prstGeom prst="rect">
            <a:avLst/>
          </a:prstGeom>
          <a:noFill/>
        </p:spPr>
        <p:txBody>
          <a:bodyPr wrap="square">
            <a:spAutoFit/>
          </a:bodyPr>
          <a:lstStyle/>
          <a:p>
            <a:pPr algn="l"/>
            <a:r>
              <a:rPr lang="en-US" sz="1235" b="1" dirty="0">
                <a:latin typeface="Söhne"/>
              </a:rPr>
              <a:t>1. Architecture:</a:t>
            </a:r>
            <a:endParaRPr lang="en-US" sz="1235" dirty="0">
              <a:latin typeface="Söhne"/>
            </a:endParaRPr>
          </a:p>
          <a:p>
            <a:pPr algn="l"/>
            <a:r>
              <a:rPr lang="en-US" sz="1235" dirty="0">
                <a:latin typeface="Söhne"/>
              </a:rPr>
              <a:t>A Siamese network consists of two identical subnetworks, often referred to as "twins" or "arms," which share the same architecture and weights. These twin networks take individual input samples and produce corresponding feature embeddings. The two arms are trained simultaneously and independently.</a:t>
            </a:r>
          </a:p>
          <a:p>
            <a:pPr algn="l"/>
            <a:endParaRPr lang="en-US" sz="1235" dirty="0">
              <a:latin typeface="Söhne"/>
            </a:endParaRPr>
          </a:p>
          <a:p>
            <a:pPr algn="l"/>
            <a:endParaRPr lang="en-US" sz="1235" dirty="0">
              <a:latin typeface="Söhne"/>
            </a:endParaRPr>
          </a:p>
          <a:p>
            <a:pPr algn="l"/>
            <a:r>
              <a:rPr lang="en-US" sz="1235" b="1" dirty="0">
                <a:latin typeface="Söhne"/>
              </a:rPr>
              <a:t>2. Objective:</a:t>
            </a:r>
            <a:endParaRPr lang="en-US" sz="1235" dirty="0">
              <a:latin typeface="Söhne"/>
            </a:endParaRPr>
          </a:p>
          <a:p>
            <a:pPr algn="l"/>
            <a:r>
              <a:rPr lang="en-US" sz="1235" dirty="0">
                <a:latin typeface="Söhne"/>
              </a:rPr>
              <a:t>The main goal of a Siamese network is to learn a similarity metric in a way that makes the embeddings of similar or positive pairs (pairs of data points that are similar or should be close in the feature space) close to each other while pushing apart the embeddings of dissimilar or negative pairs (pairs of data points that are different or should be distant from each other).</a:t>
            </a:r>
          </a:p>
          <a:p>
            <a:pPr algn="l"/>
            <a:endParaRPr lang="en-US" sz="1235" dirty="0">
              <a:latin typeface="Söhne"/>
            </a:endParaRPr>
          </a:p>
          <a:p>
            <a:pPr algn="l"/>
            <a:endParaRPr lang="en-US" sz="1235" dirty="0">
              <a:latin typeface="Söhne"/>
            </a:endParaRPr>
          </a:p>
          <a:p>
            <a:pPr algn="l"/>
            <a:r>
              <a:rPr lang="en-US" sz="1235" b="1" dirty="0">
                <a:latin typeface="Söhne"/>
              </a:rPr>
              <a:t>3. Training Process:</a:t>
            </a:r>
          </a:p>
          <a:p>
            <a:pPr algn="l"/>
            <a:endParaRPr lang="en-US" sz="1235" b="1" dirty="0">
              <a:latin typeface="Söhne"/>
            </a:endParaRPr>
          </a:p>
          <a:p>
            <a:pPr algn="l"/>
            <a:endParaRPr lang="en-US" sz="1235" dirty="0">
              <a:latin typeface="Söhne"/>
            </a:endParaRPr>
          </a:p>
          <a:p>
            <a:pPr algn="l"/>
            <a:r>
              <a:rPr lang="en-US" sz="1235" dirty="0">
                <a:latin typeface="Söhne"/>
              </a:rPr>
              <a:t>The training process of a Siamese network involves the following steps:</a:t>
            </a:r>
          </a:p>
          <a:p>
            <a:pPr algn="l">
              <a:buFont typeface="Arial" panose="020B0604020202020204" pitchFamily="34" charset="0"/>
              <a:buChar char="•"/>
            </a:pPr>
            <a:r>
              <a:rPr lang="en-US" sz="1235" b="1" dirty="0">
                <a:latin typeface="Söhne"/>
              </a:rPr>
              <a:t>Pair Generation:</a:t>
            </a:r>
            <a:r>
              <a:rPr lang="en-US" sz="1235" dirty="0">
                <a:latin typeface="Söhne"/>
              </a:rPr>
              <a:t> Pairs of data points are generated for training. In the context of remote sensing or image processing, this could involve taking two images or image patches, one as a positive example (similar) and the other as a negative example (dissimilar).</a:t>
            </a:r>
          </a:p>
          <a:p>
            <a:pPr algn="l">
              <a:buFont typeface="Arial" panose="020B0604020202020204" pitchFamily="34" charset="0"/>
              <a:buChar char="•"/>
            </a:pPr>
            <a:r>
              <a:rPr lang="en-US" sz="1235" b="1" dirty="0">
                <a:latin typeface="Söhne"/>
              </a:rPr>
              <a:t>Forward Pass:</a:t>
            </a:r>
            <a:r>
              <a:rPr lang="en-US" sz="1235" dirty="0">
                <a:latin typeface="Söhne"/>
              </a:rPr>
              <a:t> Each input sample from a pair is fed into its respective arm of the Siamese network, producing feature embeddings.</a:t>
            </a:r>
          </a:p>
          <a:p>
            <a:pPr algn="l">
              <a:buFont typeface="Arial" panose="020B0604020202020204" pitchFamily="34" charset="0"/>
              <a:buChar char="•"/>
            </a:pPr>
            <a:r>
              <a:rPr lang="en-US" sz="1235" b="1" dirty="0">
                <a:latin typeface="Söhne"/>
              </a:rPr>
              <a:t>Embedding Comparison:</a:t>
            </a:r>
            <a:r>
              <a:rPr lang="en-US" sz="1235" dirty="0">
                <a:latin typeface="Söhne"/>
              </a:rPr>
              <a:t> The embeddings produced by both arms are compared using a distance metric, such as Euclidean distance or cosine similarity, to measure their similarity.</a:t>
            </a:r>
          </a:p>
          <a:p>
            <a:pPr algn="l">
              <a:buFont typeface="Arial" panose="020B0604020202020204" pitchFamily="34" charset="0"/>
              <a:buChar char="•"/>
            </a:pPr>
            <a:r>
              <a:rPr lang="en-US" sz="1235" b="1" dirty="0">
                <a:latin typeface="Söhne"/>
              </a:rPr>
              <a:t>Loss Calculation:</a:t>
            </a:r>
            <a:r>
              <a:rPr lang="en-US" sz="1235" dirty="0">
                <a:latin typeface="Söhne"/>
              </a:rPr>
              <a:t> A contrastive loss function is used to calculate how well the Siamese network is performing. The loss encourages the network to minimize the distance between embeddings of similar pairs and maximize the distance between embeddings of dissimilar pairs.</a:t>
            </a:r>
          </a:p>
          <a:p>
            <a:pPr algn="l">
              <a:buFont typeface="Arial" panose="020B0604020202020204" pitchFamily="34" charset="0"/>
              <a:buChar char="•"/>
            </a:pPr>
            <a:r>
              <a:rPr lang="en-US" sz="1235" b="1" dirty="0">
                <a:latin typeface="Söhne"/>
              </a:rPr>
              <a:t>Backpropagation:</a:t>
            </a:r>
            <a:r>
              <a:rPr lang="en-US" sz="1235" dirty="0">
                <a:latin typeface="Söhne"/>
              </a:rPr>
              <a:t> Gradients are computed through the Siamese network, and the weights are updated using an optimization algorithm like stochastic gradient descent (SGD) or Adam to minimize the loss.</a:t>
            </a:r>
          </a:p>
        </p:txBody>
      </p:sp>
    </p:spTree>
    <p:extLst>
      <p:ext uri="{BB962C8B-B14F-4D97-AF65-F5344CB8AC3E}">
        <p14:creationId xmlns:p14="http://schemas.microsoft.com/office/powerpoint/2010/main" val="20249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9BE9A99-AF7D-4E1D-AB86-E93CF4482E38}"/>
              </a:ext>
            </a:extLst>
          </p:cNvPr>
          <p:cNvSpPr>
            <a:spLocks noGrp="1"/>
          </p:cNvSpPr>
          <p:nvPr>
            <p:ph type="title"/>
          </p:nvPr>
        </p:nvSpPr>
        <p:spPr/>
        <p:txBody>
          <a:bodyPr/>
          <a:lstStyle/>
          <a:p>
            <a:r>
              <a:rPr lang="en-US" dirty="0">
                <a:solidFill>
                  <a:schemeClr val="bg1"/>
                </a:solidFill>
              </a:rPr>
              <a:t>ROBOTS COLORING BOOK - PICTURE 2</a:t>
            </a:r>
          </a:p>
        </p:txBody>
      </p:sp>
      <p:sp>
        <p:nvSpPr>
          <p:cNvPr id="3" name="Picture Placeholder 2">
            <a:extLst>
              <a:ext uri="{FF2B5EF4-FFF2-40B4-BE49-F238E27FC236}">
                <a16:creationId xmlns:a16="http://schemas.microsoft.com/office/drawing/2014/main" id="{7ACCAB7F-4F1E-CF7E-0ADD-DE856FB5BA7D}"/>
              </a:ext>
            </a:extLst>
          </p:cNvPr>
          <p:cNvSpPr>
            <a:spLocks noGrp="1"/>
          </p:cNvSpPr>
          <p:nvPr>
            <p:ph type="pic" sz="quarter" idx="13"/>
          </p:nvPr>
        </p:nvSpPr>
        <p:spPr/>
        <p:txBody>
          <a:bodyPr/>
          <a:lstStyle/>
          <a:p>
            <a:pPr marL="0" indent="0">
              <a:buNone/>
            </a:pPr>
            <a:r>
              <a:rPr lang="en-IN" dirty="0"/>
              <a:t>10                                             </a:t>
            </a:r>
          </a:p>
        </p:txBody>
      </p:sp>
      <p:sp>
        <p:nvSpPr>
          <p:cNvPr id="4" name="TextBox 3">
            <a:extLst>
              <a:ext uri="{FF2B5EF4-FFF2-40B4-BE49-F238E27FC236}">
                <a16:creationId xmlns:a16="http://schemas.microsoft.com/office/drawing/2014/main" id="{9B4ACE07-41C1-86CA-45E6-937E3017F5B5}"/>
              </a:ext>
            </a:extLst>
          </p:cNvPr>
          <p:cNvSpPr txBox="1"/>
          <p:nvPr/>
        </p:nvSpPr>
        <p:spPr>
          <a:xfrm>
            <a:off x="2163951" y="939459"/>
            <a:ext cx="8107118" cy="2535951"/>
          </a:xfrm>
          <a:prstGeom prst="rect">
            <a:avLst/>
          </a:prstGeom>
          <a:noFill/>
        </p:spPr>
        <p:txBody>
          <a:bodyPr wrap="square">
            <a:spAutoFit/>
          </a:bodyPr>
          <a:lstStyle/>
          <a:p>
            <a:pPr algn="l"/>
            <a:r>
              <a:rPr lang="en-US" sz="1588" b="1" dirty="0">
                <a:latin typeface="Söhne"/>
              </a:rPr>
              <a:t>4. Use Cases:</a:t>
            </a:r>
            <a:endParaRPr lang="en-US" sz="1588" dirty="0">
              <a:latin typeface="Söhne"/>
            </a:endParaRPr>
          </a:p>
          <a:p>
            <a:pPr algn="l">
              <a:buFont typeface="Arial" panose="020B0604020202020204" pitchFamily="34" charset="0"/>
              <a:buChar char="•"/>
            </a:pPr>
            <a:r>
              <a:rPr lang="en-US" sz="1588" b="1" dirty="0">
                <a:latin typeface="Söhne"/>
              </a:rPr>
              <a:t>Face Verification:</a:t>
            </a:r>
            <a:r>
              <a:rPr lang="en-US" sz="1588" dirty="0">
                <a:latin typeface="Söhne"/>
              </a:rPr>
              <a:t> Siamese networks are commonly used in facial recognition systems to verify whether two face images belong to the same person.</a:t>
            </a:r>
          </a:p>
          <a:p>
            <a:pPr algn="l">
              <a:buFont typeface="Arial" panose="020B0604020202020204" pitchFamily="34" charset="0"/>
              <a:buChar char="•"/>
            </a:pPr>
            <a:r>
              <a:rPr lang="en-US" sz="1588" b="1" dirty="0">
                <a:latin typeface="Söhne"/>
              </a:rPr>
              <a:t>Signature Verification:</a:t>
            </a:r>
            <a:r>
              <a:rPr lang="en-US" sz="1588" dirty="0">
                <a:latin typeface="Söhne"/>
              </a:rPr>
              <a:t> In signature verification tasks, Siamese networks can determine the authenticity of a signature by comparing it with a reference signature.</a:t>
            </a:r>
          </a:p>
          <a:p>
            <a:pPr algn="l">
              <a:buFont typeface="Arial" panose="020B0604020202020204" pitchFamily="34" charset="0"/>
              <a:buChar char="•"/>
            </a:pPr>
            <a:r>
              <a:rPr lang="en-US" sz="1588" b="1" dirty="0">
                <a:latin typeface="Söhne"/>
              </a:rPr>
              <a:t>Object Recognition:</a:t>
            </a:r>
            <a:r>
              <a:rPr lang="en-US" sz="1588" dirty="0">
                <a:latin typeface="Söhne"/>
              </a:rPr>
              <a:t> They are used in object recognition tasks where the network learns to recognize objects by comparing their features to a database of known objects.</a:t>
            </a:r>
          </a:p>
          <a:p>
            <a:pPr algn="l">
              <a:buFont typeface="Arial" panose="020B0604020202020204" pitchFamily="34" charset="0"/>
              <a:buChar char="•"/>
            </a:pPr>
            <a:r>
              <a:rPr lang="en-US" sz="1588" b="1" dirty="0">
                <a:latin typeface="Söhne"/>
              </a:rPr>
              <a:t>Anomaly Detection:</a:t>
            </a:r>
            <a:r>
              <a:rPr lang="en-US" sz="1588" dirty="0">
                <a:latin typeface="Söhne"/>
              </a:rPr>
              <a:t> Siamese networks can also be used for anomaly detection, where they learn to identify deviations from normal patterns by comparing new data points with those from a training dataset.</a:t>
            </a:r>
          </a:p>
        </p:txBody>
      </p:sp>
    </p:spTree>
    <p:extLst>
      <p:ext uri="{BB962C8B-B14F-4D97-AF65-F5344CB8AC3E}">
        <p14:creationId xmlns:p14="http://schemas.microsoft.com/office/powerpoint/2010/main" val="319221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24AB3D-8B7B-F2C0-9C97-F683146C4735}"/>
              </a:ext>
            </a:extLst>
          </p:cNvPr>
          <p:cNvSpPr>
            <a:spLocks noGrp="1"/>
          </p:cNvSpPr>
          <p:nvPr>
            <p:ph type="pic" sz="quarter" idx="13"/>
          </p:nvPr>
        </p:nvSpPr>
        <p:spPr/>
        <p:txBody>
          <a:bodyPr/>
          <a:lstStyle/>
          <a:p>
            <a:endParaRPr lang="en-IN"/>
          </a:p>
        </p:txBody>
      </p:sp>
      <p:sp>
        <p:nvSpPr>
          <p:cNvPr id="3" name="Title 2">
            <a:extLst>
              <a:ext uri="{FF2B5EF4-FFF2-40B4-BE49-F238E27FC236}">
                <a16:creationId xmlns:a16="http://schemas.microsoft.com/office/drawing/2014/main" id="{C33D0687-D80A-885E-588B-5CF99FDF13D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20183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527</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ROBOTS COLORING BOOK - PICTURE 2</vt:lpstr>
      <vt:lpstr>ROBOTS COLORING BOOK - PICTURE 2</vt:lpstr>
      <vt:lpstr>ROBOTS COLORING BOOK - PICTURE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Pallab Sarkar</dc:creator>
  <cp:lastModifiedBy>Pallab Sarkar</cp:lastModifiedBy>
  <cp:revision>3</cp:revision>
  <dcterms:created xsi:type="dcterms:W3CDTF">2023-10-01T05:49:42Z</dcterms:created>
  <dcterms:modified xsi:type="dcterms:W3CDTF">2023-10-01T06:25:03Z</dcterms:modified>
</cp:coreProperties>
</file>