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6" r:id="rId13"/>
    <p:sldId id="275" r:id="rId14"/>
    <p:sldId id="267" r:id="rId15"/>
    <p:sldId id="273" r:id="rId16"/>
    <p:sldId id="274"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0:11:06.173"/>
    </inkml:context>
    <inkml:brush xml:id="br0">
      <inkml:brushProperty name="width" value="0.05" units="cm"/>
      <inkml:brushProperty name="height" value="0.05" units="cm"/>
      <inkml:brushProperty name="color" value="#E71224"/>
    </inkml:brush>
  </inkml:definitions>
  <inkml:trace contextRef="#ctx0" brushRef="#br0">0 309 24575,'0'7'0,"0"-1"0,1 1 0,0-1 0,0 0 0,0 1 0,1-1 0,-1 0 0,2 0 0,-1 0 0,1 0 0,0 0 0,6 9 0,-6-11 0,1 0 0,-1-1 0,1 1 0,-1-1 0,1 0 0,0 0 0,0 0 0,1 0 0,-1-1 0,1 0 0,-1 0 0,1 0 0,0 0 0,-1-1 0,1 0 0,10 2 0,-8-3 0,1 1 0,-1-1 0,1 0 0,0 0 0,-1-1 0,0 0 0,1-1 0,-1 1 0,1-1 0,-1-1 0,0 1 0,0-1 0,-1-1 0,1 1 0,0-1 0,-1 0 0,0-1 0,0 1 0,0-1 0,-1 0 0,0-1 0,7-7 0,6-5 0,1 1 0,0 1 0,2 1 0,37-21 0,-31 20 0,0-2 0,31-26 0,-1-10 210,-15 14-997,61-45-1,-76 68-6038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0:11:07.682"/>
    </inkml:context>
    <inkml:brush xml:id="br0">
      <inkml:brushProperty name="width" value="0.05" units="cm"/>
      <inkml:brushProperty name="height" value="0.05" units="cm"/>
      <inkml:brushProperty name="color" value="#E71224"/>
    </inkml:brush>
  </inkml:definitions>
  <inkml:trace contextRef="#ctx0" brushRef="#br0">0 137 24575,'3'0'0,"-1"-1"0,0 1 0,0-1 0,0 0 0,0 0 0,0 0 0,0 0 0,3-2 0,11-5 0,27-2 0,-29 7 0,0-1 0,0 0 0,18-8 0,-8 2 0,45-13 0,-42 16 0,37-17 0,-55 20-273,1 0 0,0 1 0,0 0 0,17-2 0,-6 2-6553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0:11:09.052"/>
    </inkml:context>
    <inkml:brush xml:id="br0">
      <inkml:brushProperty name="width" value="0.05" units="cm"/>
      <inkml:brushProperty name="height" value="0.05" units="cm"/>
      <inkml:brushProperty name="color" value="#E71224"/>
    </inkml:brush>
  </inkml:definitions>
  <inkml:trace contextRef="#ctx0" brushRef="#br0">1 1 24575,'0'456'-1365,"0"-434"-5461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0:11:47.170"/>
    </inkml:context>
    <inkml:brush xml:id="br0">
      <inkml:brushProperty name="width" value="0.05" units="cm"/>
      <inkml:brushProperty name="height" value="0.05" units="cm"/>
      <inkml:brushProperty name="color" value="#E71224"/>
    </inkml:brush>
  </inkml:definitions>
  <inkml:trace contextRef="#ctx0" brushRef="#br0">0 683 24575,'1'12'0,"1"-1"0,0 1 0,1-1 0,0 0 0,0 0 0,7 14 0,-2-5 0,1 1 0,0-1 0,1 0 0,1 0 0,1-1 0,0-1 0,2 0 0,0 0 0,17 15 0,-26-29 0,-1 1 0,2-1 0,-1 0 0,0 0 0,1 0 0,0-1 0,0 0 0,0 0 0,0 0 0,0-1 0,0 0 0,1 0 0,-1-1 0,1 1 0,0-1 0,-1-1 0,1 0 0,0 1 0,-1-2 0,1 1 0,0-1 0,-1 0 0,1-1 0,-1 1 0,1-1 0,-1-1 0,0 1 0,0-1 0,11-6 0,8-6 0,-15 9 0,0 0 0,0 0 0,0 0 0,-1-1 0,0-1 0,-1 0 0,1 0 0,-1 0 0,-1-1 0,11-16 0,-10 10 0,0 0 0,1-1 0,0 2 0,17-21 0,95-123 0,-68 84 0,9-20 0,-43 62 0,2 1 0,1 1 0,28-29 0,-31 40 0,15-15 0,32-43 0,-19 21-682,63-62-1,-93 102-6143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0:11:49.742"/>
    </inkml:context>
    <inkml:brush xml:id="br0">
      <inkml:brushProperty name="width" value="0.05" units="cm"/>
      <inkml:brushProperty name="height" value="0.05" units="cm"/>
      <inkml:brushProperty name="color" value="#E71224"/>
    </inkml:brush>
  </inkml:definitions>
  <inkml:trace contextRef="#ctx0" brushRef="#br0">1 742 24575,'8'10'0,"0"0"0,0 1 0,11 20 0,6 10 0,-3-12 0,-2 1 0,27 51 0,-27-44 0,1-2 0,31 37 0,-41-56 0,-8-12 0,-1-1 0,1 1 0,0-1 0,1 0 0,-1 1 0,0-2 0,1 1 0,0 0 0,0-1 0,0 1 0,0-1 0,0 0 0,0 0 0,0-1 0,1 0 0,-1 1 0,1-1 0,-1-1 0,1 1 0,-1-1 0,1 1 0,0-1 0,-1-1 0,1 1 0,-1-1 0,6 0 0,8-4 0,0-1 0,0-1 0,0-1 0,31-18 0,-40 21 0,26-15-44,-2-2 0,0-1-1,40-38 1,79-90-259,-42 37 199,266-278-1084,-158 179 1188,-168 164 34,-38 36 40,0 0 1,1 1 0,1 1-1,26-18 1,-25 21-6901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0188-5907-80FC-5BE8-18219D90F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04717A-62D8-1E99-3900-C946B8408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C5AAA4-84AE-DBAE-7BBD-9408D17817B7}"/>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5" name="Footer Placeholder 4">
            <a:extLst>
              <a:ext uri="{FF2B5EF4-FFF2-40B4-BE49-F238E27FC236}">
                <a16:creationId xmlns:a16="http://schemas.microsoft.com/office/drawing/2014/main" id="{B4A24164-3E2F-E381-C3CF-E3A89AA04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52AAA-DFAC-BBB9-8DD4-759F957D579A}"/>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168092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E276-EDD5-A33F-9304-A398971C34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93970F-3121-D265-AC3C-2A7BF40DD1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93FF5-C184-8694-D3FA-E35E8DD49B78}"/>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5" name="Footer Placeholder 4">
            <a:extLst>
              <a:ext uri="{FF2B5EF4-FFF2-40B4-BE49-F238E27FC236}">
                <a16:creationId xmlns:a16="http://schemas.microsoft.com/office/drawing/2014/main" id="{4D5784B3-4B13-16C7-29C3-BC13E2A79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CCD6C-F944-0A30-02CA-1D18B64ADF3A}"/>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66236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2D4AB-FF57-1A03-6A1A-C6C330D8A3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9CAC38-048C-A3B1-1F38-FB9965FB42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F9954-E555-053A-6822-79CAC8146549}"/>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5" name="Footer Placeholder 4">
            <a:extLst>
              <a:ext uri="{FF2B5EF4-FFF2-40B4-BE49-F238E27FC236}">
                <a16:creationId xmlns:a16="http://schemas.microsoft.com/office/drawing/2014/main" id="{88181BB9-29BB-D7E7-F875-6AF9EE689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463D0-3A65-030E-BF75-071AA9C4BC0F}"/>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423590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297A-E342-4869-3B0B-D3A6D61F75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41465D-7861-A4C3-D003-835DF0BF4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699CB-0598-3536-67CE-63491A96136C}"/>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5" name="Footer Placeholder 4">
            <a:extLst>
              <a:ext uri="{FF2B5EF4-FFF2-40B4-BE49-F238E27FC236}">
                <a16:creationId xmlns:a16="http://schemas.microsoft.com/office/drawing/2014/main" id="{4717B297-B87B-E030-1E78-5D0776054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FA996-816D-3375-F990-1E52C5DBDDD7}"/>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312117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71D1-EAD3-9C37-7D70-B81D0E2D0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F01F84-E0BA-5806-478E-15954DC4E2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F5ECA-9524-F55F-B3D9-464FFEDEC33D}"/>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5" name="Footer Placeholder 4">
            <a:extLst>
              <a:ext uri="{FF2B5EF4-FFF2-40B4-BE49-F238E27FC236}">
                <a16:creationId xmlns:a16="http://schemas.microsoft.com/office/drawing/2014/main" id="{89CEFAAF-600D-1740-3394-590EEF28D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67DD9-4D7E-0996-0C59-91A40BD23537}"/>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178617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7B28-F9AD-15CF-72B6-CBDB867EE1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64C941-9538-3675-E991-76630160A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E092CB-2749-2541-62FE-A55B3C45E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43D4B-B953-B2AF-0E14-ED8BC3034B84}"/>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6" name="Footer Placeholder 5">
            <a:extLst>
              <a:ext uri="{FF2B5EF4-FFF2-40B4-BE49-F238E27FC236}">
                <a16:creationId xmlns:a16="http://schemas.microsoft.com/office/drawing/2014/main" id="{FA7A6DDC-E50A-E076-1B94-BC27E2E61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A2FF5B-57FA-A0AE-4425-FDFC835AA0AE}"/>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373056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C57E-86AF-2CB2-8180-B3E5483E49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E4B3D-A4BE-CDCF-E9BE-A3ED35548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8DCAF-ABE5-4CE7-9460-7B5244273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1A21D5-2015-F351-0A1E-8AEA46D3D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6FEB3-D3B8-2856-585A-15C3ABFA2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E44409-55F7-1D9F-3156-3B0C65C08A51}"/>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8" name="Footer Placeholder 7">
            <a:extLst>
              <a:ext uri="{FF2B5EF4-FFF2-40B4-BE49-F238E27FC236}">
                <a16:creationId xmlns:a16="http://schemas.microsoft.com/office/drawing/2014/main" id="{8B31E3FB-8247-8DE7-8C83-D100FA792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544A5A-A3BE-F3A3-857A-5FF403976F0E}"/>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63716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FD91-C1E8-DFE8-6933-750802314C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F96E4-3ED4-FF9C-E97B-AC6CCC64139A}"/>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4" name="Footer Placeholder 3">
            <a:extLst>
              <a:ext uri="{FF2B5EF4-FFF2-40B4-BE49-F238E27FC236}">
                <a16:creationId xmlns:a16="http://schemas.microsoft.com/office/drawing/2014/main" id="{FEC473A0-495B-081F-656F-BCBA911DD7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742C04-87D0-D8C3-0375-81B897456C81}"/>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299507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0C0F4-F30C-0CDF-24AA-C5E2A58B0185}"/>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3" name="Footer Placeholder 2">
            <a:extLst>
              <a:ext uri="{FF2B5EF4-FFF2-40B4-BE49-F238E27FC236}">
                <a16:creationId xmlns:a16="http://schemas.microsoft.com/office/drawing/2014/main" id="{84C150DA-83CC-5042-1A28-8A5EF0662E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B0E5E9-7E01-B1D8-FB78-92645A5F9BDE}"/>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195992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32C6-1A08-54AA-2CF4-B5EEA5082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F7DC6D-9330-B2EC-ACC8-990445BD9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B3B8D2-CE91-86E0-4B42-26654C742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A4488-2F85-7F3D-58D6-5DED6DE35945}"/>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6" name="Footer Placeholder 5">
            <a:extLst>
              <a:ext uri="{FF2B5EF4-FFF2-40B4-BE49-F238E27FC236}">
                <a16:creationId xmlns:a16="http://schemas.microsoft.com/office/drawing/2014/main" id="{86E082A7-108F-E7B8-8F1F-11FE43AB29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638881-8E13-1FFC-EDB8-20404C40DC86}"/>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379536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D2B7-F631-9D22-7BD8-CBF4D6C4D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E9C41E-E7AB-79C8-8F44-40932641D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15DD37-0608-3B12-5078-1F62AECFC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0E594-A63F-F018-4C79-114A343D7A89}"/>
              </a:ext>
            </a:extLst>
          </p:cNvPr>
          <p:cNvSpPr>
            <a:spLocks noGrp="1"/>
          </p:cNvSpPr>
          <p:nvPr>
            <p:ph type="dt" sz="half" idx="10"/>
          </p:nvPr>
        </p:nvSpPr>
        <p:spPr/>
        <p:txBody>
          <a:bodyPr/>
          <a:lstStyle/>
          <a:p>
            <a:fld id="{C758A4F7-B50E-4CCC-929F-DD49964582B1}" type="datetimeFigureOut">
              <a:rPr lang="en-IN" smtClean="0"/>
              <a:t>06-10-2023</a:t>
            </a:fld>
            <a:endParaRPr lang="en-IN"/>
          </a:p>
        </p:txBody>
      </p:sp>
      <p:sp>
        <p:nvSpPr>
          <p:cNvPr id="6" name="Footer Placeholder 5">
            <a:extLst>
              <a:ext uri="{FF2B5EF4-FFF2-40B4-BE49-F238E27FC236}">
                <a16:creationId xmlns:a16="http://schemas.microsoft.com/office/drawing/2014/main" id="{51D2203F-BF7D-6B44-1FC7-A5A238ED0C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EAD96-6D1D-18CF-B2F0-A1E1522ED159}"/>
              </a:ext>
            </a:extLst>
          </p:cNvPr>
          <p:cNvSpPr>
            <a:spLocks noGrp="1"/>
          </p:cNvSpPr>
          <p:nvPr>
            <p:ph type="sldNum" sz="quarter" idx="12"/>
          </p:nvPr>
        </p:nvSpPr>
        <p:spPr/>
        <p:txBody>
          <a:bodyPr/>
          <a:lstStyle/>
          <a:p>
            <a:fld id="{3046F943-3036-46A3-B188-FABD59893E82}" type="slidenum">
              <a:rPr lang="en-IN" smtClean="0"/>
              <a:t>‹#›</a:t>
            </a:fld>
            <a:endParaRPr lang="en-IN"/>
          </a:p>
        </p:txBody>
      </p:sp>
    </p:spTree>
    <p:extLst>
      <p:ext uri="{BB962C8B-B14F-4D97-AF65-F5344CB8AC3E}">
        <p14:creationId xmlns:p14="http://schemas.microsoft.com/office/powerpoint/2010/main" val="123036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0BC99-2967-B02B-FAB6-7E1045A34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EAA647-6AC0-F8AA-AF73-7B5F94A34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6F2CE-7A11-88F5-062A-AAA9DBA5C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8A4F7-B50E-4CCC-929F-DD49964582B1}" type="datetimeFigureOut">
              <a:rPr lang="en-IN" smtClean="0"/>
              <a:t>06-10-2023</a:t>
            </a:fld>
            <a:endParaRPr lang="en-IN"/>
          </a:p>
        </p:txBody>
      </p:sp>
      <p:sp>
        <p:nvSpPr>
          <p:cNvPr id="5" name="Footer Placeholder 4">
            <a:extLst>
              <a:ext uri="{FF2B5EF4-FFF2-40B4-BE49-F238E27FC236}">
                <a16:creationId xmlns:a16="http://schemas.microsoft.com/office/drawing/2014/main" id="{F5083B25-2D63-1800-AFAF-9FF8DEB51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59F6D3-14C9-0103-4112-B339E1761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6F943-3036-46A3-B188-FABD59893E82}" type="slidenum">
              <a:rPr lang="en-IN" smtClean="0"/>
              <a:t>‹#›</a:t>
            </a:fld>
            <a:endParaRPr lang="en-IN"/>
          </a:p>
        </p:txBody>
      </p:sp>
    </p:spTree>
    <p:extLst>
      <p:ext uri="{BB962C8B-B14F-4D97-AF65-F5344CB8AC3E}">
        <p14:creationId xmlns:p14="http://schemas.microsoft.com/office/powerpoint/2010/main" val="28810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cessystems.com/top-six-tools-used-in-aircraft-maintena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www.electronicsforu.com/market-verticals/sensors-strength-aviation-aerospa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grc.nasa.gov/www/k-12/airplane/Animation/turbtyp/etcs.html" TargetMode="External"/><Relationship Id="rId3" Type="http://schemas.openxmlformats.org/officeDocument/2006/relationships/hyperlink" Target="https://www.grc.nasa.gov/www/k-12/airplane/thrust1.html" TargetMode="External"/><Relationship Id="rId7" Type="http://schemas.openxmlformats.org/officeDocument/2006/relationships/hyperlink" Target="https://www.grc.nasa.gov/www/k-12/airplane/turbine.html" TargetMode="External"/><Relationship Id="rId12" Type="http://schemas.openxmlformats.org/officeDocument/2006/relationships/hyperlink" Target="https://www.grc.nasa.gov/www/k-12/airplane/turbdraw.html" TargetMode="External"/><Relationship Id="rId2" Type="http://schemas.openxmlformats.org/officeDocument/2006/relationships/hyperlink" Target="https://www.grc.nasa.gov/www/k-12/airplane/airplane.html" TargetMode="External"/><Relationship Id="rId1" Type="http://schemas.openxmlformats.org/officeDocument/2006/relationships/slideLayout" Target="../slideLayouts/slideLayout2.xml"/><Relationship Id="rId6" Type="http://schemas.openxmlformats.org/officeDocument/2006/relationships/image" Target="../media/image2.jpeg"/><Relationship Id="rId11" Type="http://schemas.openxmlformats.org/officeDocument/2006/relationships/hyperlink" Target="https://www.grc.nasa.gov/www/k-12/airplane/powturb.html" TargetMode="External"/><Relationship Id="rId5" Type="http://schemas.openxmlformats.org/officeDocument/2006/relationships/hyperlink" Target="https://www.grc.nasa.gov/www/k-12/airplane/sfc.html" TargetMode="External"/><Relationship Id="rId10" Type="http://schemas.openxmlformats.org/officeDocument/2006/relationships/hyperlink" Target="https://www.grc.nasa.gov/www/k-12/airplane/compress.html" TargetMode="External"/><Relationship Id="rId4" Type="http://schemas.openxmlformats.org/officeDocument/2006/relationships/hyperlink" Target="https://www.grc.nasa.gov/www/k-12/airplane/bgp.html" TargetMode="External"/><Relationship Id="rId9" Type="http://schemas.openxmlformats.org/officeDocument/2006/relationships/hyperlink" Target="https://www.grc.nasa.gov/www/k-12/airplane/turbpart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rc.nasa.gov/www/k-12/airplane/burner.html" TargetMode="External"/><Relationship Id="rId7" Type="http://schemas.openxmlformats.org/officeDocument/2006/relationships/hyperlink" Target="https://www.grc.nasa.gov/www/k-12/airplane/propth.html" TargetMode="External"/><Relationship Id="rId2" Type="http://schemas.openxmlformats.org/officeDocument/2006/relationships/hyperlink" Target="https://www.grc.nasa.gov/www/k-12/airplane/inlet.html" TargetMode="External"/><Relationship Id="rId1" Type="http://schemas.openxmlformats.org/officeDocument/2006/relationships/slideLayout" Target="../slideLayouts/slideLayout2.xml"/><Relationship Id="rId6" Type="http://schemas.openxmlformats.org/officeDocument/2006/relationships/hyperlink" Target="https://www.grc.nasa.gov/www/k-12/airplane/aturbj.html" TargetMode="External"/><Relationship Id="rId5" Type="http://schemas.openxmlformats.org/officeDocument/2006/relationships/hyperlink" Target="https://www.grc.nasa.gov/www/k-12/airplane/nozzle.html" TargetMode="External"/><Relationship Id="rId4" Type="http://schemas.openxmlformats.org/officeDocument/2006/relationships/hyperlink" Target="https://www.grc.nasa.gov/www/k-12/airplane/combst1.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rc.nasa.gov/www/k-12/airplane/atrubf.html" TargetMode="External"/><Relationship Id="rId3" Type="http://schemas.openxmlformats.org/officeDocument/2006/relationships/hyperlink" Target="https://www.grc.nasa.gov/www/k-12/airplane/caxial.html" TargetMode="External"/><Relationship Id="rId7" Type="http://schemas.openxmlformats.org/officeDocument/2006/relationships/hyperlink" Target="https://www.grc.nasa.gov/www/k-12/airplane/atrubj.html" TargetMode="Externa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hyperlink" Target="https://www.grc.nasa.gov/www/k-12/airplane/rockth.html" TargetMode="External"/><Relationship Id="rId5" Type="http://schemas.openxmlformats.org/officeDocument/2006/relationships/hyperlink" Target="https://www.grc.nasa.gov/www/k-12/airplane/atrubp.html" TargetMode="External"/><Relationship Id="rId4" Type="http://schemas.openxmlformats.org/officeDocument/2006/relationships/hyperlink" Target="https://www.grc.nasa.gov/www/k-12/airplane/centrf.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rc.nasa.gov/www/k-12/airplane/combst1.html" TargetMode="External"/><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hyperlink" Target="https://www.grc.nasa.gov/www/k-12/airplane/temptr.html" TargetMode="External"/><Relationship Id="rId5" Type="http://schemas.openxmlformats.org/officeDocument/2006/relationships/hyperlink" Target="https://www.grc.nasa.gov/www/k-12/airplane/thrsteq.html" TargetMode="External"/><Relationship Id="rId4" Type="http://schemas.openxmlformats.org/officeDocument/2006/relationships/hyperlink" Target="https://www.grc.nasa.gov/www/k-12/airplane/powturb.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0C37904-CAFF-E0AF-C8F8-D8D7CF776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034" y="782855"/>
            <a:ext cx="3765283" cy="47066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529454-281C-6F59-90A5-937082FEF333}"/>
              </a:ext>
            </a:extLst>
          </p:cNvPr>
          <p:cNvSpPr txBox="1"/>
          <p:nvPr/>
        </p:nvSpPr>
        <p:spPr>
          <a:xfrm>
            <a:off x="5938787" y="2704699"/>
            <a:ext cx="4899098" cy="461665"/>
          </a:xfrm>
          <a:prstGeom prst="rect">
            <a:avLst/>
          </a:prstGeom>
          <a:noFill/>
        </p:spPr>
        <p:txBody>
          <a:bodyPr wrap="none" rtlCol="0">
            <a:spAutoFit/>
          </a:bodyPr>
          <a:lstStyle/>
          <a:p>
            <a:r>
              <a:rPr lang="en-IN" sz="24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SPACECRAFT TURBOFAN ENGINE</a:t>
            </a:r>
          </a:p>
        </p:txBody>
      </p:sp>
      <p:sp>
        <p:nvSpPr>
          <p:cNvPr id="5" name="TextBox 4">
            <a:extLst>
              <a:ext uri="{FF2B5EF4-FFF2-40B4-BE49-F238E27FC236}">
                <a16:creationId xmlns:a16="http://schemas.microsoft.com/office/drawing/2014/main" id="{AA6D41DB-0A96-837F-C73F-D39FE121F7CE}"/>
              </a:ext>
            </a:extLst>
          </p:cNvPr>
          <p:cNvSpPr txBox="1"/>
          <p:nvPr/>
        </p:nvSpPr>
        <p:spPr>
          <a:xfrm>
            <a:off x="6301963" y="3506971"/>
            <a:ext cx="4172745" cy="369332"/>
          </a:xfrm>
          <a:prstGeom prst="rect">
            <a:avLst/>
          </a:prstGeom>
          <a:noFill/>
        </p:spPr>
        <p:txBody>
          <a:bodyPr wrap="none" rtlCol="0">
            <a:spAutoFit/>
          </a:bodyPr>
          <a:lstStyle/>
          <a:p>
            <a:r>
              <a:rPr lang="en-IN" dirty="0"/>
              <a:t>Project on NASA’s CMPASS Dataset for RUL</a:t>
            </a:r>
          </a:p>
        </p:txBody>
      </p:sp>
    </p:spTree>
    <p:extLst>
      <p:ext uri="{BB962C8B-B14F-4D97-AF65-F5344CB8AC3E}">
        <p14:creationId xmlns:p14="http://schemas.microsoft.com/office/powerpoint/2010/main" val="287775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omputer drawings of gas turbine engine showing three dimensional&#10; engine and two dimensional schematic. Location of the beginning of&#10; each component is assigned a number from 1 to 8.">
            <a:extLst>
              <a:ext uri="{FF2B5EF4-FFF2-40B4-BE49-F238E27FC236}">
                <a16:creationId xmlns:a16="http://schemas.microsoft.com/office/drawing/2014/main" id="{777FD6EF-0EE4-2141-1EC9-DB7B39460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737" y="452387"/>
            <a:ext cx="7353922" cy="551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73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56D98-813D-1F0F-7E52-15FB86B93E03}"/>
              </a:ext>
            </a:extLst>
          </p:cNvPr>
          <p:cNvSpPr txBox="1"/>
          <p:nvPr/>
        </p:nvSpPr>
        <p:spPr>
          <a:xfrm>
            <a:off x="1065997" y="348522"/>
            <a:ext cx="6097604" cy="2308324"/>
          </a:xfrm>
          <a:prstGeom prst="rect">
            <a:avLst/>
          </a:prstGeom>
          <a:noFill/>
        </p:spPr>
        <p:txBody>
          <a:bodyPr wrap="square">
            <a:spAutoFit/>
          </a:bodyPr>
          <a:lstStyle/>
          <a:p>
            <a:pPr marL="285750" indent="-285750">
              <a:buFont typeface="Wingdings" panose="05000000000000000000" pitchFamily="2" charset="2"/>
              <a:buChar char="q"/>
            </a:pPr>
            <a:r>
              <a:rPr lang="en-US" b="1" i="0">
                <a:solidFill>
                  <a:srgbClr val="333333"/>
                </a:solidFill>
                <a:effectLst/>
                <a:latin typeface="HelveticaNeue Regular"/>
              </a:rPr>
              <a:t>Remaining Useful Life (RUL) is used to provide an early indication of failures that required performing maintenance and/or replacement of the system in advance. Accurate RUL prediction offers cost-effective operation for decision-makers in the industry. The availability of data using intelligence sensors leverages the power of data-driven methods for RUL estimation.</a:t>
            </a:r>
            <a:endParaRPr lang="en-IN" b="1" dirty="0"/>
          </a:p>
        </p:txBody>
      </p:sp>
      <p:sp>
        <p:nvSpPr>
          <p:cNvPr id="5" name="TextBox 4">
            <a:extLst>
              <a:ext uri="{FF2B5EF4-FFF2-40B4-BE49-F238E27FC236}">
                <a16:creationId xmlns:a16="http://schemas.microsoft.com/office/drawing/2014/main" id="{EFD9CA23-3B32-56C9-90C5-0D4639FAD8D6}"/>
              </a:ext>
            </a:extLst>
          </p:cNvPr>
          <p:cNvSpPr txBox="1"/>
          <p:nvPr/>
        </p:nvSpPr>
        <p:spPr>
          <a:xfrm>
            <a:off x="1277753" y="2939776"/>
            <a:ext cx="6097604" cy="341632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333333"/>
                </a:solidFill>
                <a:effectLst/>
                <a:latin typeface="Georgia" panose="02040502050405020303" pitchFamily="18" charset="0"/>
              </a:rPr>
              <a:t>Remaining Useful Life (RUL) is used to ensure the safety and reliability of the aircraft equipment. It is used to decide whether to perform maintenance or not and how many spare parts should be ordered such as the overall maintenance cost is reduced </a:t>
            </a:r>
            <a:r>
              <a:rPr lang="en-US" b="0" i="0" u="none" strike="noStrike" dirty="0">
                <a:solidFill>
                  <a:srgbClr val="006699"/>
                </a:solidFill>
                <a:effectLst/>
                <a:latin typeface="Georgia" panose="02040502050405020303" pitchFamily="18" charset="0"/>
              </a:rPr>
              <a:t>[1]</a:t>
            </a:r>
            <a:r>
              <a:rPr lang="en-US" b="0" i="0" dirty="0">
                <a:solidFill>
                  <a:srgbClr val="333333"/>
                </a:solidFill>
                <a:effectLst/>
                <a:latin typeface="Georgia" panose="02040502050405020303" pitchFamily="18" charset="0"/>
              </a:rPr>
              <a:t>. If the lifetime of the aircraft equipment cannot be known with certainty, it is recommended to keep monitoring the life and state of operating equipment. Hence, monitoring of the equipment gives the required information on the current working age and state by measuring certain variables that may affect its operation work </a:t>
            </a:r>
            <a:endParaRPr lang="en-IN" dirty="0"/>
          </a:p>
        </p:txBody>
      </p:sp>
      <p:sp>
        <p:nvSpPr>
          <p:cNvPr id="6" name="TextBox 5">
            <a:extLst>
              <a:ext uri="{FF2B5EF4-FFF2-40B4-BE49-F238E27FC236}">
                <a16:creationId xmlns:a16="http://schemas.microsoft.com/office/drawing/2014/main" id="{FADCF21C-33B7-F9AB-CBFE-49A0A1F5C281}"/>
              </a:ext>
            </a:extLst>
          </p:cNvPr>
          <p:cNvSpPr txBox="1"/>
          <p:nvPr/>
        </p:nvSpPr>
        <p:spPr>
          <a:xfrm>
            <a:off x="8816741" y="1087655"/>
            <a:ext cx="941283" cy="646331"/>
          </a:xfrm>
          <a:prstGeom prst="rect">
            <a:avLst/>
          </a:prstGeom>
          <a:noFill/>
        </p:spPr>
        <p:txBody>
          <a:bodyPr wrap="none" rtlCol="0">
            <a:spAutoFit/>
          </a:bodyPr>
          <a:lstStyle/>
          <a:p>
            <a:r>
              <a:rPr lang="en-IN" sz="3600" b="1" dirty="0">
                <a:effectLst>
                  <a:outerShdw blurRad="38100" dist="38100" dir="2700000" algn="tl">
                    <a:srgbClr val="000000">
                      <a:alpha val="43137"/>
                    </a:srgbClr>
                  </a:outerShdw>
                </a:effectLst>
              </a:rPr>
              <a:t>RUL</a:t>
            </a:r>
          </a:p>
        </p:txBody>
      </p:sp>
    </p:spTree>
    <p:extLst>
      <p:ext uri="{BB962C8B-B14F-4D97-AF65-F5344CB8AC3E}">
        <p14:creationId xmlns:p14="http://schemas.microsoft.com/office/powerpoint/2010/main" val="379237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E0D2DF-743E-0C59-FA1F-E018BA08C56C}"/>
              </a:ext>
            </a:extLst>
          </p:cNvPr>
          <p:cNvGraphicFramePr>
            <a:graphicFrameLocks noGrp="1"/>
          </p:cNvGraphicFramePr>
          <p:nvPr>
            <p:extLst>
              <p:ext uri="{D42A27DB-BD31-4B8C-83A1-F6EECF244321}">
                <p14:modId xmlns:p14="http://schemas.microsoft.com/office/powerpoint/2010/main" val="404283955"/>
              </p:ext>
            </p:extLst>
          </p:nvPr>
        </p:nvGraphicFramePr>
        <p:xfrm>
          <a:off x="838200" y="1369721"/>
          <a:ext cx="10515600" cy="3896360"/>
        </p:xfrm>
        <a:graphic>
          <a:graphicData uri="http://schemas.openxmlformats.org/drawingml/2006/table">
            <a:tbl>
              <a:tblPr/>
              <a:tblGrid>
                <a:gridCol w="5257800">
                  <a:extLst>
                    <a:ext uri="{9D8B030D-6E8A-4147-A177-3AD203B41FA5}">
                      <a16:colId xmlns:a16="http://schemas.microsoft.com/office/drawing/2014/main" val="568718940"/>
                    </a:ext>
                  </a:extLst>
                </a:gridCol>
                <a:gridCol w="5257800">
                  <a:extLst>
                    <a:ext uri="{9D8B030D-6E8A-4147-A177-3AD203B41FA5}">
                      <a16:colId xmlns:a16="http://schemas.microsoft.com/office/drawing/2014/main" val="3667178261"/>
                    </a:ext>
                  </a:extLst>
                </a:gridCol>
              </a:tblGrid>
              <a:tr h="0">
                <a:tc>
                  <a:txBody>
                    <a:bodyPr/>
                    <a:lstStyle/>
                    <a:p>
                      <a:pPr algn="l"/>
                      <a:r>
                        <a:rPr lang="en-IN">
                          <a:solidFill>
                            <a:srgbClr val="00B050"/>
                          </a:solidFill>
                          <a:effectLst/>
                        </a:rPr>
                        <a:t>Air Data Computers</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24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4089935095"/>
                  </a:ext>
                </a:extLst>
              </a:tr>
              <a:tr h="0">
                <a:tc>
                  <a:txBody>
                    <a:bodyPr/>
                    <a:lstStyle/>
                    <a:p>
                      <a:pPr algn="l"/>
                      <a:r>
                        <a:rPr lang="en-IN">
                          <a:solidFill>
                            <a:srgbClr val="00B050"/>
                          </a:solidFill>
                          <a:effectLst/>
                        </a:rPr>
                        <a:t>Altimeters</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12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436590517"/>
                  </a:ext>
                </a:extLst>
              </a:tr>
              <a:tr h="0">
                <a:tc>
                  <a:txBody>
                    <a:bodyPr/>
                    <a:lstStyle/>
                    <a:p>
                      <a:pPr algn="l"/>
                      <a:r>
                        <a:rPr lang="en-IN">
                          <a:solidFill>
                            <a:srgbClr val="00B050"/>
                          </a:solidFill>
                          <a:effectLst/>
                        </a:rPr>
                        <a:t>Computers</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24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337702689"/>
                  </a:ext>
                </a:extLst>
              </a:tr>
              <a:tr h="0">
                <a:tc>
                  <a:txBody>
                    <a:bodyPr/>
                    <a:lstStyle/>
                    <a:p>
                      <a:pPr algn="l"/>
                      <a:r>
                        <a:rPr lang="en-IN">
                          <a:solidFill>
                            <a:srgbClr val="00B050"/>
                          </a:solidFill>
                          <a:effectLst/>
                        </a:rPr>
                        <a:t>Control Panels</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24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350165110"/>
                  </a:ext>
                </a:extLst>
              </a:tr>
              <a:tr h="0">
                <a:tc>
                  <a:txBody>
                    <a:bodyPr/>
                    <a:lstStyle/>
                    <a:p>
                      <a:pPr algn="l"/>
                      <a:r>
                        <a:rPr lang="en-IN" dirty="0">
                          <a:solidFill>
                            <a:srgbClr val="00B050"/>
                          </a:solidFill>
                          <a:effectLst/>
                        </a:rPr>
                        <a:t>EFIS Displays</a:t>
                      </a:r>
                    </a:p>
                  </a:txBody>
                  <a:tcPr marL="12700" marR="12700" marT="12700" marB="12700" anchor="ctr">
                    <a:lnL>
                      <a:noFill/>
                    </a:lnL>
                    <a:lnR>
                      <a:noFill/>
                    </a:lnR>
                    <a:lnT>
                      <a:noFill/>
                    </a:lnT>
                    <a:lnB>
                      <a:noFill/>
                    </a:lnB>
                    <a:solidFill>
                      <a:srgbClr val="FFFFFF"/>
                    </a:solidFill>
                  </a:tcPr>
                </a:tc>
                <a:tc>
                  <a:txBody>
                    <a:bodyPr/>
                    <a:lstStyle/>
                    <a:p>
                      <a:pPr algn="l"/>
                      <a:r>
                        <a:rPr lang="en-US">
                          <a:solidFill>
                            <a:srgbClr val="00B050"/>
                          </a:solidFill>
                          <a:effectLst/>
                        </a:rPr>
                        <a:t>12 Months (applies to any unit with CRT)</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097174287"/>
                  </a:ext>
                </a:extLst>
              </a:tr>
              <a:tr h="0">
                <a:tc>
                  <a:txBody>
                    <a:bodyPr/>
                    <a:lstStyle/>
                    <a:p>
                      <a:pPr algn="l"/>
                      <a:r>
                        <a:rPr lang="en-IN">
                          <a:solidFill>
                            <a:srgbClr val="00B050"/>
                          </a:solidFill>
                          <a:effectLst/>
                        </a:rPr>
                        <a:t>Gyro</a:t>
                      </a:r>
                    </a:p>
                  </a:txBody>
                  <a:tcPr marL="12700" marR="12700" marT="12700" marB="12700" anchor="ctr">
                    <a:lnL>
                      <a:noFill/>
                    </a:lnL>
                    <a:lnR>
                      <a:noFill/>
                    </a:lnR>
                    <a:lnT>
                      <a:noFill/>
                    </a:lnT>
                    <a:lnB>
                      <a:noFill/>
                    </a:lnB>
                    <a:solidFill>
                      <a:srgbClr val="FFFFFF"/>
                    </a:solidFill>
                  </a:tcPr>
                </a:tc>
                <a:tc>
                  <a:txBody>
                    <a:bodyPr/>
                    <a:lstStyle/>
                    <a:p>
                      <a:pPr algn="l"/>
                      <a:r>
                        <a:rPr lang="en-US">
                          <a:solidFill>
                            <a:srgbClr val="00B050"/>
                          </a:solidFill>
                          <a:effectLst/>
                        </a:rPr>
                        <a:t>12 Months (any unit w/ gears, bearings, etc)</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4157421403"/>
                  </a:ext>
                </a:extLst>
              </a:tr>
              <a:tr h="0">
                <a:tc>
                  <a:txBody>
                    <a:bodyPr/>
                    <a:lstStyle/>
                    <a:p>
                      <a:pPr algn="l"/>
                      <a:r>
                        <a:rPr lang="en-IN">
                          <a:solidFill>
                            <a:srgbClr val="00B050"/>
                          </a:solidFill>
                          <a:effectLst/>
                        </a:rPr>
                        <a:t>Indicators</a:t>
                      </a:r>
                    </a:p>
                  </a:txBody>
                  <a:tcPr marL="12700" marR="12700" marT="12700" marB="12700" anchor="ctr">
                    <a:lnL>
                      <a:noFill/>
                    </a:lnL>
                    <a:lnR>
                      <a:noFill/>
                    </a:lnR>
                    <a:lnT>
                      <a:noFill/>
                    </a:lnT>
                    <a:lnB>
                      <a:noFill/>
                    </a:lnB>
                    <a:solidFill>
                      <a:srgbClr val="FFFFFF"/>
                    </a:solidFill>
                  </a:tcPr>
                </a:tc>
                <a:tc>
                  <a:txBody>
                    <a:bodyPr/>
                    <a:lstStyle/>
                    <a:p>
                      <a:pPr algn="l"/>
                      <a:r>
                        <a:rPr lang="en-US">
                          <a:solidFill>
                            <a:srgbClr val="00B050"/>
                          </a:solidFill>
                          <a:effectLst/>
                        </a:rPr>
                        <a:t>12 Months (units w/ meter movements)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328185810"/>
                  </a:ext>
                </a:extLst>
              </a:tr>
              <a:tr h="0">
                <a:tc>
                  <a:txBody>
                    <a:bodyPr/>
                    <a:lstStyle/>
                    <a:p>
                      <a:pPr algn="l"/>
                      <a:r>
                        <a:rPr lang="en-IN">
                          <a:solidFill>
                            <a:srgbClr val="00B050"/>
                          </a:solidFill>
                          <a:effectLst/>
                        </a:rPr>
                        <a:t>Radios</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24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993627552"/>
                  </a:ext>
                </a:extLst>
              </a:tr>
              <a:tr h="0">
                <a:tc>
                  <a:txBody>
                    <a:bodyPr/>
                    <a:lstStyle/>
                    <a:p>
                      <a:pPr algn="l"/>
                      <a:r>
                        <a:rPr lang="en-IN">
                          <a:solidFill>
                            <a:srgbClr val="00B050"/>
                          </a:solidFill>
                          <a:effectLst/>
                        </a:rPr>
                        <a:t>Radio Altimeters</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24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3048526375"/>
                  </a:ext>
                </a:extLst>
              </a:tr>
              <a:tr h="0">
                <a:tc>
                  <a:txBody>
                    <a:bodyPr/>
                    <a:lstStyle/>
                    <a:p>
                      <a:pPr algn="l"/>
                      <a:r>
                        <a:rPr lang="en-IN">
                          <a:solidFill>
                            <a:srgbClr val="00B050"/>
                          </a:solidFill>
                          <a:effectLst/>
                        </a:rPr>
                        <a:t>Sensors (analog)</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12-18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794034725"/>
                  </a:ext>
                </a:extLst>
              </a:tr>
              <a:tr h="0">
                <a:tc>
                  <a:txBody>
                    <a:bodyPr/>
                    <a:lstStyle/>
                    <a:p>
                      <a:pPr algn="l"/>
                      <a:r>
                        <a:rPr lang="en-IN">
                          <a:solidFill>
                            <a:srgbClr val="00B050"/>
                          </a:solidFill>
                          <a:effectLst/>
                        </a:rPr>
                        <a:t>Sensors (digital)</a:t>
                      </a:r>
                    </a:p>
                  </a:txBody>
                  <a:tcPr marL="12700" marR="12700" marT="12700" marB="12700" anchor="ctr">
                    <a:lnL>
                      <a:noFill/>
                    </a:lnL>
                    <a:lnR>
                      <a:noFill/>
                    </a:lnR>
                    <a:lnT>
                      <a:noFill/>
                    </a:lnT>
                    <a:lnB>
                      <a:noFill/>
                    </a:lnB>
                    <a:solidFill>
                      <a:srgbClr val="FFFFFF"/>
                    </a:solidFill>
                  </a:tcPr>
                </a:tc>
                <a:tc>
                  <a:txBody>
                    <a:bodyPr/>
                    <a:lstStyle/>
                    <a:p>
                      <a:pPr algn="l"/>
                      <a:r>
                        <a:rPr lang="en-IN">
                          <a:solidFill>
                            <a:srgbClr val="00B050"/>
                          </a:solidFill>
                          <a:effectLst/>
                        </a:rPr>
                        <a:t>24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398370525"/>
                  </a:ext>
                </a:extLst>
              </a:tr>
              <a:tr h="0">
                <a:tc>
                  <a:txBody>
                    <a:bodyPr/>
                    <a:lstStyle/>
                    <a:p>
                      <a:pPr algn="l"/>
                      <a:r>
                        <a:rPr lang="en-IN">
                          <a:solidFill>
                            <a:srgbClr val="00B050"/>
                          </a:solidFill>
                          <a:effectLst/>
                        </a:rPr>
                        <a:t>Servo</a:t>
                      </a:r>
                    </a:p>
                  </a:txBody>
                  <a:tcPr marL="12700" marR="12700" marT="12700" marB="12700" anchor="ctr">
                    <a:lnL>
                      <a:noFill/>
                    </a:lnL>
                    <a:lnR>
                      <a:noFill/>
                    </a:lnR>
                    <a:lnT>
                      <a:noFill/>
                    </a:lnT>
                    <a:lnB>
                      <a:noFill/>
                    </a:lnB>
                    <a:solidFill>
                      <a:srgbClr val="FFFFFF"/>
                    </a:solidFill>
                  </a:tcPr>
                </a:tc>
                <a:tc>
                  <a:txBody>
                    <a:bodyPr/>
                    <a:lstStyle/>
                    <a:p>
                      <a:pPr algn="l"/>
                      <a:r>
                        <a:rPr lang="en-US">
                          <a:solidFill>
                            <a:srgbClr val="00B050"/>
                          </a:solidFill>
                          <a:effectLst/>
                        </a:rPr>
                        <a:t>12 Months (any unit w/ gears, bearings, etc)</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032159123"/>
                  </a:ext>
                </a:extLst>
              </a:tr>
              <a:tr h="0">
                <a:tc>
                  <a:txBody>
                    <a:bodyPr/>
                    <a:lstStyle/>
                    <a:p>
                      <a:pPr algn="l"/>
                      <a:r>
                        <a:rPr lang="en-IN">
                          <a:solidFill>
                            <a:srgbClr val="00B050"/>
                          </a:solidFill>
                          <a:effectLst/>
                        </a:rPr>
                        <a:t>Transponders</a:t>
                      </a:r>
                    </a:p>
                  </a:txBody>
                  <a:tcPr marL="12700" marR="12700" marT="12700" marB="12700" anchor="ctr">
                    <a:lnL>
                      <a:noFill/>
                    </a:lnL>
                    <a:lnR>
                      <a:noFill/>
                    </a:lnR>
                    <a:lnT>
                      <a:noFill/>
                    </a:lnT>
                    <a:lnB>
                      <a:noFill/>
                    </a:lnB>
                    <a:solidFill>
                      <a:srgbClr val="FFFFFF"/>
                    </a:solidFill>
                  </a:tcPr>
                </a:tc>
                <a:tc>
                  <a:txBody>
                    <a:bodyPr/>
                    <a:lstStyle/>
                    <a:p>
                      <a:pPr algn="l"/>
                      <a:r>
                        <a:rPr lang="en-IN" dirty="0">
                          <a:solidFill>
                            <a:srgbClr val="00B050"/>
                          </a:solidFill>
                          <a:effectLst/>
                        </a:rPr>
                        <a:t>24 Months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820731763"/>
                  </a:ext>
                </a:extLst>
              </a:tr>
            </a:tbl>
          </a:graphicData>
        </a:graphic>
      </p:graphicFrame>
      <p:sp>
        <p:nvSpPr>
          <p:cNvPr id="3" name="Rectangle 1">
            <a:extLst>
              <a:ext uri="{FF2B5EF4-FFF2-40B4-BE49-F238E27FC236}">
                <a16:creationId xmlns:a16="http://schemas.microsoft.com/office/drawing/2014/main" id="{73B59C6D-7B99-5788-4896-1A50A3C57015}"/>
              </a:ext>
            </a:extLst>
          </p:cNvPr>
          <p:cNvSpPr>
            <a:spLocks noChangeArrowheads="1"/>
          </p:cNvSpPr>
          <p:nvPr/>
        </p:nvSpPr>
        <p:spPr bwMode="auto">
          <a:xfrm>
            <a:off x="838200" y="13692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94949"/>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A927D60-1241-47C6-482F-D2E92C6AA3C3}"/>
              </a:ext>
            </a:extLst>
          </p:cNvPr>
          <p:cNvSpPr txBox="1"/>
          <p:nvPr/>
        </p:nvSpPr>
        <p:spPr>
          <a:xfrm>
            <a:off x="3253339" y="452387"/>
            <a:ext cx="2796022" cy="369332"/>
          </a:xfrm>
          <a:prstGeom prst="rect">
            <a:avLst/>
          </a:prstGeom>
          <a:noFill/>
        </p:spPr>
        <p:txBody>
          <a:bodyPr wrap="none" rtlCol="0">
            <a:spAutoFit/>
          </a:bodyPr>
          <a:lstStyle/>
          <a:p>
            <a:r>
              <a:rPr lang="en-IN" dirty="0">
                <a:effectLst>
                  <a:outerShdw blurRad="38100" dist="38100" dir="2700000" algn="tl">
                    <a:srgbClr val="000000">
                      <a:alpha val="43137"/>
                    </a:srgbClr>
                  </a:outerShdw>
                </a:effectLst>
              </a:rPr>
              <a:t>SHELL LIFE OF EQUIPMENTS</a:t>
            </a:r>
          </a:p>
        </p:txBody>
      </p:sp>
    </p:spTree>
    <p:extLst>
      <p:ext uri="{BB962C8B-B14F-4D97-AF65-F5344CB8AC3E}">
        <p14:creationId xmlns:p14="http://schemas.microsoft.com/office/powerpoint/2010/main" val="24391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717FE-8FCF-D0DE-75E9-079B166B6884}"/>
              </a:ext>
            </a:extLst>
          </p:cNvPr>
          <p:cNvSpPr txBox="1"/>
          <p:nvPr/>
        </p:nvSpPr>
        <p:spPr>
          <a:xfrm>
            <a:off x="1941897" y="987458"/>
            <a:ext cx="6097604" cy="5632311"/>
          </a:xfrm>
          <a:prstGeom prst="rect">
            <a:avLst/>
          </a:prstGeom>
          <a:noFill/>
        </p:spPr>
        <p:txBody>
          <a:bodyPr wrap="square">
            <a:spAutoFit/>
          </a:bodyPr>
          <a:lstStyle/>
          <a:p>
            <a:pPr algn="l"/>
            <a:r>
              <a:rPr lang="en-US" b="1" i="0" dirty="0">
                <a:solidFill>
                  <a:schemeClr val="tx1">
                    <a:lumMod val="95000"/>
                    <a:lumOff val="5000"/>
                  </a:schemeClr>
                </a:solidFill>
                <a:effectLst>
                  <a:outerShdw blurRad="38100" dist="38100" dir="2700000" algn="tl">
                    <a:srgbClr val="000000">
                      <a:alpha val="43137"/>
                    </a:srgbClr>
                  </a:outerShdw>
                </a:effectLst>
                <a:latin typeface="Google Sans"/>
              </a:rPr>
              <a:t>Top Aircraft Maintenance Tools</a:t>
            </a: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r>
              <a:rPr lang="en-US" b="0" i="0" dirty="0">
                <a:solidFill>
                  <a:schemeClr val="tx1">
                    <a:lumMod val="95000"/>
                    <a:lumOff val="5000"/>
                  </a:schemeClr>
                </a:solidFill>
                <a:effectLst>
                  <a:outerShdw blurRad="38100" dist="38100" dir="2700000" algn="tl">
                    <a:srgbClr val="000000">
                      <a:alpha val="43137"/>
                    </a:srgbClr>
                  </a:outerShdw>
                </a:effectLst>
                <a:latin typeface="Google Sans"/>
              </a:rPr>
              <a:t>Speed Handle</a:t>
            </a:r>
          </a:p>
          <a:p>
            <a:pPr algn="l">
              <a:buFont typeface="Arial" panose="020B0604020202020204" pitchFamily="34" charset="0"/>
              <a:buChar char="•"/>
            </a:pPr>
            <a:r>
              <a:rPr lang="en-US" b="0" i="0" dirty="0">
                <a:solidFill>
                  <a:schemeClr val="tx1">
                    <a:lumMod val="95000"/>
                    <a:lumOff val="5000"/>
                  </a:schemeClr>
                </a:solidFill>
                <a:effectLst>
                  <a:outerShdw blurRad="38100" dist="38100" dir="2700000" algn="tl">
                    <a:srgbClr val="000000">
                      <a:alpha val="43137"/>
                    </a:srgbClr>
                  </a:outerShdw>
                </a:effectLst>
                <a:latin typeface="Google Sans"/>
              </a:rPr>
              <a:t>Torque Wrench. ...</a:t>
            </a:r>
          </a:p>
          <a:p>
            <a:pPr algn="l">
              <a:buFont typeface="Arial" panose="020B0604020202020204" pitchFamily="34" charset="0"/>
              <a:buChar char="•"/>
            </a:pPr>
            <a:r>
              <a:rPr lang="en-US" b="0" i="0" dirty="0">
                <a:solidFill>
                  <a:schemeClr val="tx1">
                    <a:lumMod val="95000"/>
                    <a:lumOff val="5000"/>
                  </a:schemeClr>
                </a:solidFill>
                <a:effectLst>
                  <a:outerShdw blurRad="38100" dist="38100" dir="2700000" algn="tl">
                    <a:srgbClr val="000000">
                      <a:alpha val="43137"/>
                    </a:srgbClr>
                  </a:outerShdw>
                </a:effectLst>
                <a:latin typeface="Google Sans"/>
              </a:rPr>
              <a:t>Vibration Meter. ...</a:t>
            </a:r>
          </a:p>
          <a:p>
            <a:pPr algn="l">
              <a:buFont typeface="Arial" panose="020B0604020202020204" pitchFamily="34" charset="0"/>
              <a:buChar char="•"/>
            </a:pPr>
            <a:r>
              <a:rPr lang="en-US" b="0" i="0" dirty="0">
                <a:solidFill>
                  <a:schemeClr val="tx1">
                    <a:lumMod val="95000"/>
                    <a:lumOff val="5000"/>
                  </a:schemeClr>
                </a:solidFill>
                <a:effectLst>
                  <a:outerShdw blurRad="38100" dist="38100" dir="2700000" algn="tl">
                    <a:srgbClr val="000000">
                      <a:alpha val="43137"/>
                    </a:srgbClr>
                  </a:outerShdw>
                </a:effectLst>
                <a:latin typeface="Google Sans"/>
              </a:rPr>
              <a:t>Safety Wire Pliers. ...</a:t>
            </a:r>
          </a:p>
          <a:p>
            <a:pPr algn="l">
              <a:buFont typeface="Arial" panose="020B0604020202020204" pitchFamily="34" charset="0"/>
              <a:buChar char="•"/>
            </a:pPr>
            <a:r>
              <a:rPr lang="en-US" b="0" i="0" dirty="0">
                <a:solidFill>
                  <a:schemeClr val="tx1">
                    <a:lumMod val="95000"/>
                    <a:lumOff val="5000"/>
                  </a:schemeClr>
                </a:solidFill>
                <a:effectLst>
                  <a:outerShdw blurRad="38100" dist="38100" dir="2700000" algn="tl">
                    <a:srgbClr val="000000">
                      <a:alpha val="43137"/>
                    </a:srgbClr>
                  </a:outerShdw>
                </a:effectLst>
                <a:latin typeface="Google Sans"/>
              </a:rPr>
              <a:t>Metal Working Tools.</a:t>
            </a:r>
          </a:p>
          <a:p>
            <a:pPr algn="l">
              <a:buFont typeface="Arial" panose="020B0604020202020204" pitchFamily="34" charset="0"/>
              <a:buChar char="•"/>
            </a:pPr>
            <a:endParaRPr lang="en-US"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a:p>
            <a:pPr algn="l">
              <a:buFont typeface="Arial" panose="020B0604020202020204" pitchFamily="34" charset="0"/>
              <a:buChar char="•"/>
            </a:pPr>
            <a:endParaRPr lang="en-US" dirty="0">
              <a:solidFill>
                <a:schemeClr val="tx1">
                  <a:lumMod val="95000"/>
                  <a:lumOff val="5000"/>
                </a:schemeClr>
              </a:solidFill>
              <a:effectLst>
                <a:outerShdw blurRad="38100" dist="38100" dir="2700000" algn="tl">
                  <a:srgbClr val="000000">
                    <a:alpha val="43137"/>
                  </a:srgbClr>
                </a:outerShdw>
              </a:effectLst>
              <a:latin typeface="Google Sans"/>
            </a:endParaRPr>
          </a:p>
          <a:p>
            <a:pPr algn="l"/>
            <a:r>
              <a:rPr lang="en-US" dirty="0">
                <a:solidFill>
                  <a:schemeClr val="tx1">
                    <a:lumMod val="95000"/>
                    <a:lumOff val="5000"/>
                  </a:schemeClr>
                </a:solidFill>
                <a:effectLst>
                  <a:outerShdw blurRad="38100" dist="38100" dir="2700000" algn="tl">
                    <a:srgbClr val="000000">
                      <a:alpha val="43137"/>
                    </a:srgbClr>
                  </a:outerShdw>
                </a:effectLst>
                <a:latin typeface="Google Sans"/>
                <a:hlinkClick r:id="rId2"/>
              </a:rPr>
              <a:t>Read More:</a:t>
            </a:r>
            <a:endParaRPr lang="en-US" b="0" i="0" dirty="0">
              <a:solidFill>
                <a:schemeClr val="tx1">
                  <a:lumMod val="95000"/>
                  <a:lumOff val="5000"/>
                </a:schemeClr>
              </a:solidFill>
              <a:effectLst>
                <a:outerShdw blurRad="38100" dist="38100" dir="2700000" algn="tl">
                  <a:srgbClr val="000000">
                    <a:alpha val="43137"/>
                  </a:srgbClr>
                </a:outerShdw>
              </a:effectLst>
              <a:latin typeface="Google Sans"/>
            </a:endParaRPr>
          </a:p>
        </p:txBody>
      </p:sp>
    </p:spTree>
    <p:extLst>
      <p:ext uri="{BB962C8B-B14F-4D97-AF65-F5344CB8AC3E}">
        <p14:creationId xmlns:p14="http://schemas.microsoft.com/office/powerpoint/2010/main" val="248767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IRCRAFT ENGINE AND SENSORS.">
            <a:extLst>
              <a:ext uri="{FF2B5EF4-FFF2-40B4-BE49-F238E27FC236}">
                <a16:creationId xmlns:a16="http://schemas.microsoft.com/office/drawing/2014/main" id="{827F3A84-1828-2199-7928-F94259E1E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667" y="1648678"/>
            <a:ext cx="6286500" cy="2809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768B27-6637-F47B-433E-8CAD5AA71DD5}"/>
              </a:ext>
            </a:extLst>
          </p:cNvPr>
          <p:cNvSpPr txBox="1"/>
          <p:nvPr/>
        </p:nvSpPr>
        <p:spPr>
          <a:xfrm>
            <a:off x="3012707" y="539015"/>
            <a:ext cx="4540667" cy="400110"/>
          </a:xfrm>
          <a:prstGeom prst="rect">
            <a:avLst/>
          </a:prstGeom>
          <a:noFill/>
        </p:spPr>
        <p:txBody>
          <a:bodyPr wrap="none" rtlCol="0">
            <a:spAutoFit/>
          </a:bodyPr>
          <a:lstStyle/>
          <a:p>
            <a:r>
              <a:rPr lang="en-IN" sz="2000" b="1" dirty="0">
                <a:effectLst>
                  <a:outerShdw blurRad="38100" dist="38100" dir="2700000" algn="tl">
                    <a:srgbClr val="000000">
                      <a:alpha val="43137"/>
                    </a:srgbClr>
                  </a:outerShdw>
                </a:effectLst>
              </a:rPr>
              <a:t>SENSOR DESIGN OF NASA ‘S SPACECRAFT</a:t>
            </a:r>
          </a:p>
        </p:txBody>
      </p:sp>
      <p:sp>
        <p:nvSpPr>
          <p:cNvPr id="4" name="TextBox 3">
            <a:extLst>
              <a:ext uri="{FF2B5EF4-FFF2-40B4-BE49-F238E27FC236}">
                <a16:creationId xmlns:a16="http://schemas.microsoft.com/office/drawing/2014/main" id="{921A11D9-F3D7-4E60-0661-6441FE9750D4}"/>
              </a:ext>
            </a:extLst>
          </p:cNvPr>
          <p:cNvSpPr txBox="1"/>
          <p:nvPr/>
        </p:nvSpPr>
        <p:spPr>
          <a:xfrm>
            <a:off x="2692667" y="5441300"/>
            <a:ext cx="6097604" cy="369332"/>
          </a:xfrm>
          <a:prstGeom prst="rect">
            <a:avLst/>
          </a:prstGeom>
          <a:noFill/>
        </p:spPr>
        <p:txBody>
          <a:bodyPr wrap="square">
            <a:spAutoFit/>
          </a:bodyPr>
          <a:lstStyle/>
          <a:p>
            <a:r>
              <a:rPr lang="en-IN" dirty="0"/>
              <a:t>Journal Ref : https://ieeexplore.ieee.org/document/9815246</a:t>
            </a:r>
          </a:p>
        </p:txBody>
      </p:sp>
    </p:spTree>
    <p:extLst>
      <p:ext uri="{BB962C8B-B14F-4D97-AF65-F5344CB8AC3E}">
        <p14:creationId xmlns:p14="http://schemas.microsoft.com/office/powerpoint/2010/main" val="53717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4EE9D-0741-114A-EBDC-E1942B135E62}"/>
              </a:ext>
            </a:extLst>
          </p:cNvPr>
          <p:cNvSpPr txBox="1"/>
          <p:nvPr/>
        </p:nvSpPr>
        <p:spPr>
          <a:xfrm>
            <a:off x="863867" y="974132"/>
            <a:ext cx="5851606" cy="1477328"/>
          </a:xfrm>
          <a:prstGeom prst="rect">
            <a:avLst/>
          </a:prstGeom>
          <a:noFill/>
        </p:spPr>
        <p:txBody>
          <a:bodyPr wrap="square">
            <a:spAutoFit/>
          </a:bodyPr>
          <a:lstStyle/>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Flow sensors</a:t>
            </a:r>
          </a:p>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Pressure sensors</a:t>
            </a:r>
          </a:p>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Temperature sensors</a:t>
            </a:r>
          </a:p>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Altimeters</a:t>
            </a:r>
          </a:p>
          <a:p>
            <a:pPr algn="l"/>
            <a:endParaRPr lang="en-US" b="0" i="0" dirty="0">
              <a:solidFill>
                <a:srgbClr val="222222"/>
              </a:solidFill>
              <a:effectLst/>
              <a:latin typeface="Verdana" panose="020B0604030504040204" pitchFamily="34" charset="0"/>
            </a:endParaRPr>
          </a:p>
        </p:txBody>
      </p:sp>
      <p:pic>
        <p:nvPicPr>
          <p:cNvPr id="15362" name="Picture 2">
            <a:extLst>
              <a:ext uri="{FF2B5EF4-FFF2-40B4-BE49-F238E27FC236}">
                <a16:creationId xmlns:a16="http://schemas.microsoft.com/office/drawing/2014/main" id="{37FF35C1-06EE-3F59-6763-DF6FC0E05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310" y="731988"/>
            <a:ext cx="1385734" cy="14773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92357B-A302-83ED-C5AF-0A30AE62ADDF}"/>
              </a:ext>
            </a:extLst>
          </p:cNvPr>
          <p:cNvSpPr txBox="1"/>
          <p:nvPr/>
        </p:nvSpPr>
        <p:spPr>
          <a:xfrm>
            <a:off x="7390595" y="1712796"/>
            <a:ext cx="1069011" cy="369332"/>
          </a:xfrm>
          <a:prstGeom prst="rect">
            <a:avLst/>
          </a:prstGeom>
          <a:noFill/>
        </p:spPr>
        <p:txBody>
          <a:bodyPr wrap="none" rtlCol="0">
            <a:spAutoFit/>
          </a:bodyPr>
          <a:lstStyle/>
          <a:p>
            <a:r>
              <a:rPr lang="en-IN" dirty="0"/>
              <a:t>Altimeter</a:t>
            </a:r>
          </a:p>
        </p:txBody>
      </p:sp>
      <p:sp>
        <p:nvSpPr>
          <p:cNvPr id="6" name="TextBox 5">
            <a:extLst>
              <a:ext uri="{FF2B5EF4-FFF2-40B4-BE49-F238E27FC236}">
                <a16:creationId xmlns:a16="http://schemas.microsoft.com/office/drawing/2014/main" id="{54C86C0C-97A7-6A56-CC58-AEB3CF4EBDFB}"/>
              </a:ext>
            </a:extLst>
          </p:cNvPr>
          <p:cNvSpPr txBox="1"/>
          <p:nvPr/>
        </p:nvSpPr>
        <p:spPr>
          <a:xfrm>
            <a:off x="863867" y="3075347"/>
            <a:ext cx="6097604" cy="1754326"/>
          </a:xfrm>
          <a:prstGeom prst="rect">
            <a:avLst/>
          </a:prstGeom>
          <a:noFill/>
        </p:spPr>
        <p:txBody>
          <a:bodyPr wrap="square">
            <a:spAutoFit/>
          </a:bodyPr>
          <a:lstStyle/>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Airspeed indicators</a:t>
            </a:r>
          </a:p>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Oxygen sensors</a:t>
            </a:r>
          </a:p>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Gyroscopes</a:t>
            </a:r>
          </a:p>
          <a:p>
            <a:pPr marL="285750" indent="-285750" algn="l">
              <a:buFont typeface="Wingdings" panose="05000000000000000000" pitchFamily="2" charset="2"/>
              <a:buChar char="q"/>
            </a:pPr>
            <a:r>
              <a:rPr lang="en-US" b="0" i="0" dirty="0">
                <a:solidFill>
                  <a:srgbClr val="222222"/>
                </a:solidFill>
                <a:effectLst>
                  <a:outerShdw blurRad="38100" dist="38100" dir="2700000" algn="tl">
                    <a:srgbClr val="000000">
                      <a:alpha val="43137"/>
                    </a:srgbClr>
                  </a:outerShdw>
                </a:effectLst>
                <a:latin typeface="Verdana" panose="020B0604030504040204" pitchFamily="34" charset="0"/>
              </a:rPr>
              <a:t>Attitude heading and reference systems (</a:t>
            </a:r>
            <a:r>
              <a:rPr lang="en-US" b="0" i="0" dirty="0" err="1">
                <a:solidFill>
                  <a:srgbClr val="222222"/>
                </a:solidFill>
                <a:effectLst>
                  <a:outerShdw blurRad="38100" dist="38100" dir="2700000" algn="tl">
                    <a:srgbClr val="000000">
                      <a:alpha val="43137"/>
                    </a:srgbClr>
                  </a:outerShdw>
                </a:effectLst>
                <a:latin typeface="Verdana" panose="020B0604030504040204" pitchFamily="34" charset="0"/>
              </a:rPr>
              <a:t>AHRSes</a:t>
            </a:r>
            <a:r>
              <a:rPr lang="en-US" b="0" i="0" dirty="0">
                <a:solidFill>
                  <a:srgbClr val="222222"/>
                </a:solidFill>
                <a:effectLst>
                  <a:outerShdw blurRad="38100" dist="38100" dir="2700000" algn="tl">
                    <a:srgbClr val="000000">
                      <a:alpha val="43137"/>
                    </a:srgbClr>
                  </a:outerShdw>
                </a:effectLst>
                <a:latin typeface="Verdana" panose="020B0604030504040204" pitchFamily="34" charset="0"/>
              </a:rPr>
              <a:t>)</a:t>
            </a:r>
            <a:br>
              <a:rPr lang="en-US" dirty="0"/>
            </a:br>
            <a:endParaRPr lang="en-IN" dirty="0"/>
          </a:p>
        </p:txBody>
      </p:sp>
      <p:pic>
        <p:nvPicPr>
          <p:cNvPr id="15364" name="Picture 4">
            <a:extLst>
              <a:ext uri="{FF2B5EF4-FFF2-40B4-BE49-F238E27FC236}">
                <a16:creationId xmlns:a16="http://schemas.microsoft.com/office/drawing/2014/main" id="{D084D75E-557E-9158-A170-E13BD7BC8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177" y="2951407"/>
            <a:ext cx="2913848" cy="20863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C0A991-DD6E-3DBC-6CE7-55971766CB5C}"/>
              </a:ext>
            </a:extLst>
          </p:cNvPr>
          <p:cNvSpPr txBox="1"/>
          <p:nvPr/>
        </p:nvSpPr>
        <p:spPr>
          <a:xfrm>
            <a:off x="9143198" y="4238142"/>
            <a:ext cx="1637097" cy="369332"/>
          </a:xfrm>
          <a:prstGeom prst="rect">
            <a:avLst/>
          </a:prstGeom>
          <a:noFill/>
        </p:spPr>
        <p:txBody>
          <a:bodyPr wrap="square">
            <a:spAutoFit/>
          </a:bodyPr>
          <a:lstStyle/>
          <a:p>
            <a:r>
              <a:rPr lang="en-US" b="0" i="0" dirty="0">
                <a:solidFill>
                  <a:srgbClr val="222222"/>
                </a:solidFill>
                <a:effectLst>
                  <a:outerShdw blurRad="38100" dist="38100" dir="2700000" algn="tl">
                    <a:srgbClr val="000000">
                      <a:alpha val="43137"/>
                    </a:srgbClr>
                  </a:outerShdw>
                </a:effectLst>
                <a:latin typeface="Verdana" panose="020B0604030504040204" pitchFamily="34" charset="0"/>
              </a:rPr>
              <a:t>(</a:t>
            </a:r>
            <a:r>
              <a:rPr lang="en-US" b="0" i="0" dirty="0" err="1">
                <a:solidFill>
                  <a:srgbClr val="222222"/>
                </a:solidFill>
                <a:effectLst>
                  <a:outerShdw blurRad="38100" dist="38100" dir="2700000" algn="tl">
                    <a:srgbClr val="000000">
                      <a:alpha val="43137"/>
                    </a:srgbClr>
                  </a:outerShdw>
                </a:effectLst>
                <a:latin typeface="Verdana" panose="020B0604030504040204" pitchFamily="34" charset="0"/>
              </a:rPr>
              <a:t>AHRSes</a:t>
            </a:r>
            <a:r>
              <a:rPr lang="en-US" b="0" i="0" dirty="0">
                <a:solidFill>
                  <a:srgbClr val="222222"/>
                </a:solidFill>
                <a:effectLst>
                  <a:outerShdw blurRad="38100" dist="38100" dir="2700000" algn="tl">
                    <a:srgbClr val="000000">
                      <a:alpha val="43137"/>
                    </a:srgbClr>
                  </a:outerShdw>
                </a:effectLst>
                <a:latin typeface="Verdana" panose="020B0604030504040204" pitchFamily="34" charset="0"/>
              </a:rPr>
              <a:t>)</a:t>
            </a:r>
            <a:endParaRPr lang="en-IN" dirty="0"/>
          </a:p>
        </p:txBody>
      </p:sp>
      <p:sp>
        <p:nvSpPr>
          <p:cNvPr id="9" name="TextBox 8">
            <a:extLst>
              <a:ext uri="{FF2B5EF4-FFF2-40B4-BE49-F238E27FC236}">
                <a16:creationId xmlns:a16="http://schemas.microsoft.com/office/drawing/2014/main" id="{687999DD-4338-D131-5FB8-ECAC816C5490}"/>
              </a:ext>
            </a:extLst>
          </p:cNvPr>
          <p:cNvSpPr txBox="1"/>
          <p:nvPr/>
        </p:nvSpPr>
        <p:spPr>
          <a:xfrm>
            <a:off x="3147461" y="221970"/>
            <a:ext cx="4540667" cy="400110"/>
          </a:xfrm>
          <a:prstGeom prst="rect">
            <a:avLst/>
          </a:prstGeom>
          <a:noFill/>
        </p:spPr>
        <p:txBody>
          <a:bodyPr wrap="none" rtlCol="0">
            <a:spAutoFit/>
          </a:bodyPr>
          <a:lstStyle/>
          <a:p>
            <a:r>
              <a:rPr lang="en-IN" sz="2000" b="1" dirty="0">
                <a:effectLst>
                  <a:outerShdw blurRad="38100" dist="38100" dir="2700000" algn="tl">
                    <a:srgbClr val="000000">
                      <a:alpha val="43137"/>
                    </a:srgbClr>
                  </a:outerShdw>
                </a:effectLst>
              </a:rPr>
              <a:t>SENSOR DESIGN OF NASA ‘S SPACECRAFT</a:t>
            </a:r>
          </a:p>
        </p:txBody>
      </p:sp>
      <p:sp>
        <p:nvSpPr>
          <p:cNvPr id="11" name="TextBox 10">
            <a:extLst>
              <a:ext uri="{FF2B5EF4-FFF2-40B4-BE49-F238E27FC236}">
                <a16:creationId xmlns:a16="http://schemas.microsoft.com/office/drawing/2014/main" id="{C87835C7-CDA8-2BD5-0BFC-920D2F7902A6}"/>
              </a:ext>
            </a:extLst>
          </p:cNvPr>
          <p:cNvSpPr txBox="1"/>
          <p:nvPr/>
        </p:nvSpPr>
        <p:spPr>
          <a:xfrm>
            <a:off x="206942" y="6265299"/>
            <a:ext cx="9822581" cy="369332"/>
          </a:xfrm>
          <a:prstGeom prst="rect">
            <a:avLst/>
          </a:prstGeom>
          <a:noFill/>
        </p:spPr>
        <p:txBody>
          <a:bodyPr wrap="square">
            <a:spAutoFit/>
          </a:bodyPr>
          <a:lstStyle/>
          <a:p>
            <a:r>
              <a:rPr lang="en-IN" dirty="0"/>
              <a:t>Read More: </a:t>
            </a:r>
            <a:r>
              <a:rPr lang="en-IN" dirty="0">
                <a:hlinkClick r:id="rId4"/>
              </a:rPr>
              <a:t>https://www.electronicsforu.com/market-verticals/sensors-strength-aviation-aerospace</a:t>
            </a:r>
            <a:endParaRPr lang="en-IN" dirty="0"/>
          </a:p>
        </p:txBody>
      </p:sp>
    </p:spTree>
    <p:extLst>
      <p:ext uri="{BB962C8B-B14F-4D97-AF65-F5344CB8AC3E}">
        <p14:creationId xmlns:p14="http://schemas.microsoft.com/office/powerpoint/2010/main" val="346053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85FE7-B53C-3984-A85E-1110F3BF32E2}"/>
              </a:ext>
            </a:extLst>
          </p:cNvPr>
          <p:cNvSpPr txBox="1"/>
          <p:nvPr/>
        </p:nvSpPr>
        <p:spPr>
          <a:xfrm>
            <a:off x="1357162" y="1337912"/>
            <a:ext cx="7789244" cy="3970318"/>
          </a:xfrm>
          <a:prstGeom prst="rect">
            <a:avLst/>
          </a:prstGeom>
          <a:noFill/>
        </p:spPr>
        <p:txBody>
          <a:bodyPr wrap="square">
            <a:spAutoFit/>
          </a:bodyPr>
          <a:lstStyle/>
          <a:p>
            <a:pPr marL="285750" indent="-285750" algn="l">
              <a:buFont typeface="Wingdings" panose="05000000000000000000" pitchFamily="2" charset="2"/>
              <a:buChar char="q"/>
            </a:pPr>
            <a:r>
              <a:rPr lang="en-US" b="0" i="0" dirty="0">
                <a:effectLst>
                  <a:outerShdw blurRad="38100" dist="38100" dir="2700000" algn="tl">
                    <a:srgbClr val="000000">
                      <a:alpha val="43137"/>
                    </a:srgbClr>
                  </a:outerShdw>
                </a:effectLst>
                <a:latin typeface="roboto" panose="02000000000000000000" pitchFamily="2" charset="0"/>
              </a:rPr>
              <a:t>Tachometers</a:t>
            </a:r>
          </a:p>
          <a:p>
            <a:pPr algn="l"/>
            <a:r>
              <a:rPr lang="en-US" b="0" i="0" dirty="0">
                <a:solidFill>
                  <a:srgbClr val="222222"/>
                </a:solidFill>
                <a:effectLst/>
                <a:latin typeface="Verdana" panose="020B0604030504040204" pitchFamily="34" charset="0"/>
              </a:rPr>
              <a:t>Tachometers indicate engine rpm. Tachometer probes are used in turbine engines. These sense the changes in magnetic field flux density, as rotating gear wheels move at the same speed as compressor shafts travelling through the probes’ magnetic field. Resulting voltage signals are directly proportional to engine speed.</a:t>
            </a:r>
          </a:p>
          <a:p>
            <a:pPr algn="l"/>
            <a:endParaRPr lang="en-US" dirty="0">
              <a:solidFill>
                <a:srgbClr val="222222"/>
              </a:solidFill>
              <a:latin typeface="Verdana" panose="020B0604030504040204" pitchFamily="34" charset="0"/>
            </a:endParaRPr>
          </a:p>
          <a:p>
            <a:pPr algn="l"/>
            <a:endParaRPr lang="en-US" b="0" i="0" dirty="0">
              <a:solidFill>
                <a:srgbClr val="222222"/>
              </a:solidFill>
              <a:effectLst/>
              <a:latin typeface="Verdana" panose="020B0604030504040204" pitchFamily="34" charset="0"/>
            </a:endParaRPr>
          </a:p>
          <a:p>
            <a:pPr marL="285750" indent="-285750" algn="l">
              <a:buFont typeface="Wingdings" panose="05000000000000000000" pitchFamily="2" charset="2"/>
              <a:buChar char="q"/>
            </a:pPr>
            <a:endParaRPr lang="en-US" dirty="0">
              <a:solidFill>
                <a:srgbClr val="222222"/>
              </a:solidFill>
              <a:effectLst>
                <a:outerShdw blurRad="38100" dist="38100" dir="2700000" algn="tl">
                  <a:srgbClr val="000000">
                    <a:alpha val="43137"/>
                  </a:srgbClr>
                </a:outerShdw>
              </a:effectLst>
              <a:latin typeface="Verdana" panose="020B0604030504040204" pitchFamily="34" charset="0"/>
            </a:endParaRPr>
          </a:p>
          <a:p>
            <a:pPr marL="285750" indent="-285750" algn="l">
              <a:buFont typeface="Wingdings" panose="05000000000000000000" pitchFamily="2" charset="2"/>
              <a:buChar char="q"/>
            </a:pPr>
            <a:endParaRPr lang="en-US" b="0" i="0" dirty="0">
              <a:solidFill>
                <a:srgbClr val="222222"/>
              </a:solidFill>
              <a:effectLst>
                <a:outerShdw blurRad="38100" dist="38100" dir="2700000" algn="tl">
                  <a:srgbClr val="000000">
                    <a:alpha val="43137"/>
                  </a:srgbClr>
                </a:outerShdw>
              </a:effectLst>
              <a:latin typeface="Verdana" panose="020B0604030504040204" pitchFamily="34" charset="0"/>
            </a:endParaRPr>
          </a:p>
          <a:p>
            <a:pPr marL="285750" indent="-285750" algn="l">
              <a:buFont typeface="Wingdings" panose="05000000000000000000" pitchFamily="2" charset="2"/>
              <a:buChar char="q"/>
            </a:pPr>
            <a:r>
              <a:rPr lang="en-US" b="0" i="0" dirty="0">
                <a:solidFill>
                  <a:srgbClr val="222222"/>
                </a:solidFill>
                <a:effectLst>
                  <a:outerShdw blurRad="38100" dist="38100" dir="2700000" algn="tl">
                    <a:srgbClr val="000000">
                      <a:alpha val="43137"/>
                    </a:srgbClr>
                  </a:outerShdw>
                </a:effectLst>
                <a:latin typeface="Verdana" panose="020B0604030504040204" pitchFamily="34" charset="0"/>
              </a:rPr>
              <a:t>Other aircraft instruments include aneroid barometers, direction indicators, artificial horizons, attitude indicators, laser sensors, sound sensors, IR and RF sensors, among others.</a:t>
            </a:r>
          </a:p>
        </p:txBody>
      </p:sp>
    </p:spTree>
    <p:extLst>
      <p:ext uri="{BB962C8B-B14F-4D97-AF65-F5344CB8AC3E}">
        <p14:creationId xmlns:p14="http://schemas.microsoft.com/office/powerpoint/2010/main" val="274783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igure 1">
            <a:extLst>
              <a:ext uri="{FF2B5EF4-FFF2-40B4-BE49-F238E27FC236}">
                <a16:creationId xmlns:a16="http://schemas.microsoft.com/office/drawing/2014/main" id="{9D74A455-2F81-E1CB-22D6-C005DD731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579" y="0"/>
            <a:ext cx="9217025"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98F37D9-383A-8217-F355-C1A3D5D36893}"/>
                  </a:ext>
                </a:extLst>
              </p14:cNvPr>
              <p14:cNvContentPartPr/>
              <p14:nvPr/>
            </p14:nvContentPartPr>
            <p14:xfrm>
              <a:off x="6747101" y="4470442"/>
              <a:ext cx="268920" cy="160560"/>
            </p14:xfrm>
          </p:contentPart>
        </mc:Choice>
        <mc:Fallback>
          <p:pic>
            <p:nvPicPr>
              <p:cNvPr id="4" name="Ink 3">
                <a:extLst>
                  <a:ext uri="{FF2B5EF4-FFF2-40B4-BE49-F238E27FC236}">
                    <a16:creationId xmlns:a16="http://schemas.microsoft.com/office/drawing/2014/main" id="{398F37D9-383A-8217-F355-C1A3D5D36893}"/>
                  </a:ext>
                </a:extLst>
              </p:cNvPr>
              <p:cNvPicPr/>
              <p:nvPr/>
            </p:nvPicPr>
            <p:blipFill>
              <a:blip r:embed="rId4"/>
              <a:stretch>
                <a:fillRect/>
              </a:stretch>
            </p:blipFill>
            <p:spPr>
              <a:xfrm>
                <a:off x="6738101" y="4461802"/>
                <a:ext cx="286560" cy="178200"/>
              </a:xfrm>
              <a:prstGeom prst="rect">
                <a:avLst/>
              </a:prstGeom>
            </p:spPr>
          </p:pic>
        </mc:Fallback>
      </mc:AlternateContent>
      <p:grpSp>
        <p:nvGrpSpPr>
          <p:cNvPr id="7" name="Group 6">
            <a:extLst>
              <a:ext uri="{FF2B5EF4-FFF2-40B4-BE49-F238E27FC236}">
                <a16:creationId xmlns:a16="http://schemas.microsoft.com/office/drawing/2014/main" id="{C8D75546-BFE1-4DF5-A279-E38A9ECFD3A3}"/>
              </a:ext>
            </a:extLst>
          </p:cNvPr>
          <p:cNvGrpSpPr/>
          <p:nvPr/>
        </p:nvGrpSpPr>
        <p:grpSpPr>
          <a:xfrm>
            <a:off x="7468901" y="4244362"/>
            <a:ext cx="153360" cy="172800"/>
            <a:chOff x="7468901" y="4244362"/>
            <a:chExt cx="153360" cy="17280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64FA6142-B230-93D2-9130-07F5A1B804CB}"/>
                    </a:ext>
                  </a:extLst>
                </p14:cNvPr>
                <p14:cNvContentPartPr/>
                <p14:nvPr/>
              </p14:nvContentPartPr>
              <p14:xfrm>
                <a:off x="7468901" y="4291882"/>
                <a:ext cx="153360" cy="49320"/>
              </p14:xfrm>
            </p:contentPart>
          </mc:Choice>
          <mc:Fallback>
            <p:pic>
              <p:nvPicPr>
                <p:cNvPr id="5" name="Ink 4">
                  <a:extLst>
                    <a:ext uri="{FF2B5EF4-FFF2-40B4-BE49-F238E27FC236}">
                      <a16:creationId xmlns:a16="http://schemas.microsoft.com/office/drawing/2014/main" id="{64FA6142-B230-93D2-9130-07F5A1B804CB}"/>
                    </a:ext>
                  </a:extLst>
                </p:cNvPr>
                <p:cNvPicPr/>
                <p:nvPr/>
              </p:nvPicPr>
              <p:blipFill>
                <a:blip r:embed="rId6"/>
                <a:stretch>
                  <a:fillRect/>
                </a:stretch>
              </p:blipFill>
              <p:spPr>
                <a:xfrm>
                  <a:off x="7459901" y="4283242"/>
                  <a:ext cx="171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63DDF8A-5D5B-ABA6-3FB7-808EDF86F80E}"/>
                    </a:ext>
                  </a:extLst>
                </p14:cNvPr>
                <p14:cNvContentPartPr/>
                <p14:nvPr/>
              </p14:nvContentPartPr>
              <p14:xfrm>
                <a:off x="7516781" y="4244362"/>
                <a:ext cx="360" cy="172800"/>
              </p14:xfrm>
            </p:contentPart>
          </mc:Choice>
          <mc:Fallback>
            <p:pic>
              <p:nvPicPr>
                <p:cNvPr id="6" name="Ink 5">
                  <a:extLst>
                    <a:ext uri="{FF2B5EF4-FFF2-40B4-BE49-F238E27FC236}">
                      <a16:creationId xmlns:a16="http://schemas.microsoft.com/office/drawing/2014/main" id="{563DDF8A-5D5B-ABA6-3FB7-808EDF86F80E}"/>
                    </a:ext>
                  </a:extLst>
                </p:cNvPr>
                <p:cNvPicPr/>
                <p:nvPr/>
              </p:nvPicPr>
              <p:blipFill>
                <a:blip r:embed="rId8"/>
                <a:stretch>
                  <a:fillRect/>
                </a:stretch>
              </p:blipFill>
              <p:spPr>
                <a:xfrm>
                  <a:off x="7508141" y="4235722"/>
                  <a:ext cx="18000" cy="190440"/>
                </a:xfrm>
                <a:prstGeom prst="rect">
                  <a:avLst/>
                </a:prstGeom>
              </p:spPr>
            </p:pic>
          </mc:Fallback>
        </mc:AlternateContent>
      </p:grpSp>
      <p:sp>
        <p:nvSpPr>
          <p:cNvPr id="8" name="TextBox 7">
            <a:extLst>
              <a:ext uri="{FF2B5EF4-FFF2-40B4-BE49-F238E27FC236}">
                <a16:creationId xmlns:a16="http://schemas.microsoft.com/office/drawing/2014/main" id="{64CEC6AC-2A8B-F162-CA12-1F6F184BA51D}"/>
              </a:ext>
            </a:extLst>
          </p:cNvPr>
          <p:cNvSpPr txBox="1"/>
          <p:nvPr/>
        </p:nvSpPr>
        <p:spPr>
          <a:xfrm rot="20142861">
            <a:off x="7490363" y="3417481"/>
            <a:ext cx="3403817" cy="369332"/>
          </a:xfrm>
          <a:prstGeom prst="rect">
            <a:avLst/>
          </a:prstGeom>
          <a:noFill/>
        </p:spPr>
        <p:txBody>
          <a:bodyPr wrap="none" rtlCol="0">
            <a:spAutoFit/>
          </a:bodyPr>
          <a:lstStyle/>
          <a:p>
            <a:r>
              <a:rPr lang="en-IN" dirty="0"/>
              <a:t>Select K Best + </a:t>
            </a:r>
            <a:r>
              <a:rPr lang="en-IN" dirty="0" err="1"/>
              <a:t>Correlartion</a:t>
            </a:r>
            <a:r>
              <a:rPr lang="en-IN" dirty="0"/>
              <a:t> Matrix</a:t>
            </a:r>
          </a:p>
        </p:txBody>
      </p:sp>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09634083-E9C0-9119-7177-6A36B23CC79B}"/>
                  </a:ext>
                </a:extLst>
              </p14:cNvPr>
              <p14:cNvContentPartPr/>
              <p14:nvPr/>
            </p14:nvContentPartPr>
            <p14:xfrm>
              <a:off x="4283261" y="5856802"/>
              <a:ext cx="426240" cy="371160"/>
            </p14:xfrm>
          </p:contentPart>
        </mc:Choice>
        <mc:Fallback>
          <p:pic>
            <p:nvPicPr>
              <p:cNvPr id="9" name="Ink 8">
                <a:extLst>
                  <a:ext uri="{FF2B5EF4-FFF2-40B4-BE49-F238E27FC236}">
                    <a16:creationId xmlns:a16="http://schemas.microsoft.com/office/drawing/2014/main" id="{09634083-E9C0-9119-7177-6A36B23CC79B}"/>
                  </a:ext>
                </a:extLst>
              </p:cNvPr>
              <p:cNvPicPr/>
              <p:nvPr/>
            </p:nvPicPr>
            <p:blipFill>
              <a:blip r:embed="rId10"/>
              <a:stretch>
                <a:fillRect/>
              </a:stretch>
            </p:blipFill>
            <p:spPr>
              <a:xfrm>
                <a:off x="4274261" y="5848162"/>
                <a:ext cx="44388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6A35D990-2F00-3855-A6EC-D66F7B85EA3E}"/>
                  </a:ext>
                </a:extLst>
              </p14:cNvPr>
              <p14:cNvContentPartPr/>
              <p14:nvPr/>
            </p14:nvContentPartPr>
            <p14:xfrm>
              <a:off x="5505461" y="5892802"/>
              <a:ext cx="609120" cy="429120"/>
            </p14:xfrm>
          </p:contentPart>
        </mc:Choice>
        <mc:Fallback>
          <p:pic>
            <p:nvPicPr>
              <p:cNvPr id="10" name="Ink 9">
                <a:extLst>
                  <a:ext uri="{FF2B5EF4-FFF2-40B4-BE49-F238E27FC236}">
                    <a16:creationId xmlns:a16="http://schemas.microsoft.com/office/drawing/2014/main" id="{6A35D990-2F00-3855-A6EC-D66F7B85EA3E}"/>
                  </a:ext>
                </a:extLst>
              </p:cNvPr>
              <p:cNvPicPr/>
              <p:nvPr/>
            </p:nvPicPr>
            <p:blipFill>
              <a:blip r:embed="rId12"/>
              <a:stretch>
                <a:fillRect/>
              </a:stretch>
            </p:blipFill>
            <p:spPr>
              <a:xfrm>
                <a:off x="5496821" y="5884162"/>
                <a:ext cx="626760" cy="446760"/>
              </a:xfrm>
              <a:prstGeom prst="rect">
                <a:avLst/>
              </a:prstGeom>
            </p:spPr>
          </p:pic>
        </mc:Fallback>
      </mc:AlternateContent>
    </p:spTree>
    <p:extLst>
      <p:ext uri="{BB962C8B-B14F-4D97-AF65-F5344CB8AC3E}">
        <p14:creationId xmlns:p14="http://schemas.microsoft.com/office/powerpoint/2010/main" val="383556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pplsci 13 07186 g001 550">
            <a:extLst>
              <a:ext uri="{FF2B5EF4-FFF2-40B4-BE49-F238E27FC236}">
                <a16:creationId xmlns:a16="http://schemas.microsoft.com/office/drawing/2014/main" id="{5B560BE8-4033-4FF0-C54E-ED184F39F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231" y="991152"/>
            <a:ext cx="5238750" cy="4067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09573-7875-312C-D0BB-0A4B0FC1541B}"/>
              </a:ext>
            </a:extLst>
          </p:cNvPr>
          <p:cNvSpPr txBox="1"/>
          <p:nvPr/>
        </p:nvSpPr>
        <p:spPr>
          <a:xfrm>
            <a:off x="3116179" y="5497516"/>
            <a:ext cx="6097604" cy="369332"/>
          </a:xfrm>
          <a:prstGeom prst="rect">
            <a:avLst/>
          </a:prstGeom>
          <a:noFill/>
        </p:spPr>
        <p:txBody>
          <a:bodyPr wrap="square">
            <a:spAutoFit/>
          </a:bodyPr>
          <a:lstStyle/>
          <a:p>
            <a:r>
              <a:rPr lang="en-IN" b="1" i="0" dirty="0">
                <a:solidFill>
                  <a:srgbClr val="222222"/>
                </a:solidFill>
                <a:effectLst/>
                <a:latin typeface="Arial" panose="020B0604020202020204" pitchFamily="34" charset="0"/>
              </a:rPr>
              <a:t>Figure 1.</a:t>
            </a:r>
            <a:r>
              <a:rPr lang="en-IN" b="0" i="0" dirty="0">
                <a:solidFill>
                  <a:srgbClr val="222222"/>
                </a:solidFill>
                <a:effectLst/>
                <a:latin typeface="Arial" panose="020B0604020202020204" pitchFamily="34" charset="0"/>
              </a:rPr>
              <a:t> Random forest feature extraction model.</a:t>
            </a:r>
            <a:endParaRPr lang="en-IN" dirty="0"/>
          </a:p>
        </p:txBody>
      </p:sp>
    </p:spTree>
    <p:extLst>
      <p:ext uri="{BB962C8B-B14F-4D97-AF65-F5344CB8AC3E}">
        <p14:creationId xmlns:p14="http://schemas.microsoft.com/office/powerpoint/2010/main" val="1658173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pplsci 13 07186 g002 550">
            <a:extLst>
              <a:ext uri="{FF2B5EF4-FFF2-40B4-BE49-F238E27FC236}">
                <a16:creationId xmlns:a16="http://schemas.microsoft.com/office/drawing/2014/main" id="{AA89D75F-656D-911B-41DF-195AD3127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615" y="1708485"/>
            <a:ext cx="523875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DD87E3-6C9D-81AA-6E16-2CB9705E86CE}"/>
              </a:ext>
            </a:extLst>
          </p:cNvPr>
          <p:cNvSpPr txBox="1"/>
          <p:nvPr/>
        </p:nvSpPr>
        <p:spPr>
          <a:xfrm>
            <a:off x="3424187" y="4687850"/>
            <a:ext cx="6097604" cy="923330"/>
          </a:xfrm>
          <a:prstGeom prst="rect">
            <a:avLst/>
          </a:prstGeom>
          <a:noFill/>
        </p:spPr>
        <p:txBody>
          <a:bodyPr wrap="square">
            <a:spAutoFit/>
          </a:bodyPr>
          <a:lstStyle/>
          <a:p>
            <a:pPr algn="just"/>
            <a:r>
              <a:rPr lang="en-IN" b="1" i="0" dirty="0">
                <a:solidFill>
                  <a:srgbClr val="222222"/>
                </a:solidFill>
                <a:effectLst/>
                <a:latin typeface="Arial" panose="020B0604020202020204" pitchFamily="34" charset="0"/>
              </a:rPr>
              <a:t>Figure 2.</a:t>
            </a:r>
            <a:r>
              <a:rPr lang="en-IN" b="0" i="0" dirty="0">
                <a:solidFill>
                  <a:srgbClr val="222222"/>
                </a:solidFill>
                <a:effectLst/>
                <a:latin typeface="Arial" panose="020B0604020202020204" pitchFamily="34" charset="0"/>
              </a:rPr>
              <a:t> MLP structure diagram.</a:t>
            </a:r>
          </a:p>
          <a:p>
            <a:br>
              <a:rPr lang="en-IN" dirty="0"/>
            </a:br>
            <a:endParaRPr lang="en-IN" dirty="0"/>
          </a:p>
        </p:txBody>
      </p:sp>
    </p:spTree>
    <p:extLst>
      <p:ext uri="{BB962C8B-B14F-4D97-AF65-F5344CB8AC3E}">
        <p14:creationId xmlns:p14="http://schemas.microsoft.com/office/powerpoint/2010/main" val="71011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2E6C65-8D2D-670E-DA6B-4E6400A9F7E7}"/>
              </a:ext>
            </a:extLst>
          </p:cNvPr>
          <p:cNvSpPr txBox="1"/>
          <p:nvPr/>
        </p:nvSpPr>
        <p:spPr>
          <a:xfrm>
            <a:off x="940870" y="1589583"/>
            <a:ext cx="6097604" cy="1200329"/>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To move an </a:t>
            </a:r>
            <a:r>
              <a:rPr lang="en-US" b="0" i="0" dirty="0">
                <a:effectLst/>
                <a:latin typeface="Arial" panose="020B0604020202020204" pitchFamily="34" charset="0"/>
                <a:hlinkClick r:id="rId2"/>
              </a:rPr>
              <a:t>airplane</a:t>
            </a:r>
            <a:r>
              <a:rPr lang="en-US" b="0" i="0" dirty="0">
                <a:solidFill>
                  <a:srgbClr val="000000"/>
                </a:solidFill>
                <a:effectLst/>
                <a:latin typeface="Arial" panose="020B0604020202020204" pitchFamily="34" charset="0"/>
              </a:rPr>
              <a:t> through the air, </a:t>
            </a:r>
            <a:r>
              <a:rPr lang="en-US" b="0" i="0" dirty="0">
                <a:effectLst/>
                <a:latin typeface="Arial" panose="020B0604020202020204" pitchFamily="34" charset="0"/>
                <a:hlinkClick r:id="rId3"/>
              </a:rPr>
              <a:t>thrust</a:t>
            </a:r>
            <a:r>
              <a:rPr lang="en-US" b="0" i="0" dirty="0">
                <a:solidFill>
                  <a:srgbClr val="000000"/>
                </a:solidFill>
                <a:effectLst/>
                <a:latin typeface="Arial" panose="020B0604020202020204" pitchFamily="34" charset="0"/>
              </a:rPr>
              <a:t> is generated by some kind of </a:t>
            </a:r>
            <a:r>
              <a:rPr lang="en-US" b="0" i="0" dirty="0">
                <a:effectLst/>
                <a:latin typeface="Arial" panose="020B0604020202020204" pitchFamily="34" charset="0"/>
                <a:hlinkClick r:id="rId4"/>
              </a:rPr>
              <a:t>propulsion system</a:t>
            </a:r>
            <a:r>
              <a:rPr lang="en-US" b="0" i="0" dirty="0">
                <a:solidFill>
                  <a:srgbClr val="000000"/>
                </a:solidFill>
                <a:effectLst/>
                <a:latin typeface="Arial" panose="020B0604020202020204" pitchFamily="34" charset="0"/>
              </a:rPr>
              <a:t>. Most modern airliners use </a:t>
            </a:r>
            <a:r>
              <a:rPr lang="en-US" b="1" i="0" dirty="0">
                <a:solidFill>
                  <a:srgbClr val="000000"/>
                </a:solidFill>
                <a:effectLst/>
                <a:latin typeface="Arial" panose="020B0604020202020204" pitchFamily="34" charset="0"/>
              </a:rPr>
              <a:t>turbofan</a:t>
            </a:r>
            <a:r>
              <a:rPr lang="en-US" b="0" i="0" dirty="0">
                <a:solidFill>
                  <a:srgbClr val="000000"/>
                </a:solidFill>
                <a:effectLst/>
                <a:latin typeface="Arial" panose="020B0604020202020204" pitchFamily="34" charset="0"/>
              </a:rPr>
              <a:t> engines because of their high thrust and good </a:t>
            </a:r>
            <a:r>
              <a:rPr lang="en-US" b="0" i="0" dirty="0">
                <a:effectLst/>
                <a:latin typeface="Arial" panose="020B0604020202020204" pitchFamily="34" charset="0"/>
                <a:hlinkClick r:id="rId5"/>
              </a:rPr>
              <a:t>fuel efficiency.</a:t>
            </a:r>
            <a:r>
              <a:rPr lang="en-US" b="0" i="0" dirty="0">
                <a:solidFill>
                  <a:srgbClr val="000000"/>
                </a:solidFill>
                <a:effectLst/>
                <a:latin typeface="Arial" panose="020B0604020202020204" pitchFamily="34" charset="0"/>
              </a:rPr>
              <a:t> </a:t>
            </a:r>
            <a:endParaRPr lang="en-IN" dirty="0"/>
          </a:p>
        </p:txBody>
      </p:sp>
      <p:pic>
        <p:nvPicPr>
          <p:cNvPr id="2050" name="Picture 2" descr="jet engine">
            <a:extLst>
              <a:ext uri="{FF2B5EF4-FFF2-40B4-BE49-F238E27FC236}">
                <a16:creationId xmlns:a16="http://schemas.microsoft.com/office/drawing/2014/main" id="{0A8A3DE1-C3B1-DAE6-2C66-AEB60B980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0964" y="1380122"/>
            <a:ext cx="2857500" cy="1619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156371-E6D9-7370-AF67-5193F111DFB3}"/>
              </a:ext>
            </a:extLst>
          </p:cNvPr>
          <p:cNvSpPr txBox="1"/>
          <p:nvPr/>
        </p:nvSpPr>
        <p:spPr>
          <a:xfrm>
            <a:off x="940870" y="3429000"/>
            <a:ext cx="9242658" cy="2862322"/>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A turbofan engine is the most modern variation of the basic </a:t>
            </a:r>
            <a:r>
              <a:rPr lang="en-US" b="0" i="0" dirty="0">
                <a:effectLst/>
                <a:latin typeface="Arial" panose="020B0604020202020204" pitchFamily="34" charset="0"/>
                <a:hlinkClick r:id="rId7"/>
              </a:rPr>
              <a:t>gas turbine</a:t>
            </a:r>
            <a:r>
              <a:rPr lang="en-US" b="0" i="0" dirty="0">
                <a:solidFill>
                  <a:srgbClr val="000000"/>
                </a:solidFill>
                <a:effectLst/>
                <a:latin typeface="Arial" panose="020B0604020202020204" pitchFamily="34" charset="0"/>
              </a:rPr>
              <a:t> engine. As with other gas turbines, there is a </a:t>
            </a:r>
            <a:r>
              <a:rPr lang="en-US" b="0" i="0" dirty="0">
                <a:effectLst/>
                <a:latin typeface="Arial" panose="020B0604020202020204" pitchFamily="34" charset="0"/>
                <a:hlinkClick r:id="rId8"/>
              </a:rPr>
              <a:t>core engine</a:t>
            </a:r>
            <a:r>
              <a:rPr lang="en-US" b="0" i="0" dirty="0">
                <a:solidFill>
                  <a:srgbClr val="000000"/>
                </a:solidFill>
                <a:effectLst/>
                <a:latin typeface="Arial" panose="020B0604020202020204" pitchFamily="34" charset="0"/>
              </a:rPr>
              <a:t>, whose </a:t>
            </a:r>
            <a:r>
              <a:rPr lang="en-US" b="0" i="0" dirty="0">
                <a:effectLst/>
                <a:latin typeface="Arial" panose="020B0604020202020204" pitchFamily="34" charset="0"/>
                <a:hlinkClick r:id="rId9"/>
              </a:rPr>
              <a:t>parts</a:t>
            </a:r>
            <a:r>
              <a:rPr lang="en-US" b="0" i="0" dirty="0">
                <a:solidFill>
                  <a:srgbClr val="000000"/>
                </a:solidFill>
                <a:effectLst/>
                <a:latin typeface="Arial" panose="020B0604020202020204" pitchFamily="34" charset="0"/>
              </a:rPr>
              <a:t> and operation are discussed on a separate page. In the turbofan engine, the core engine is surrounded by a fan in the front and an additional turbine at the rear. The fan and fan turbine are composed of many blades, like the core </a:t>
            </a:r>
            <a:r>
              <a:rPr lang="en-US" b="0" i="0" dirty="0">
                <a:effectLst/>
                <a:latin typeface="Arial" panose="020B0604020202020204" pitchFamily="34" charset="0"/>
                <a:hlinkClick r:id="rId10"/>
              </a:rPr>
              <a:t>compressor</a:t>
            </a:r>
            <a:r>
              <a:rPr lang="en-US" b="0" i="0" dirty="0">
                <a:solidFill>
                  <a:srgbClr val="000000"/>
                </a:solidFill>
                <a:effectLst/>
                <a:latin typeface="Arial" panose="020B0604020202020204" pitchFamily="34" charset="0"/>
              </a:rPr>
              <a:t> and core </a:t>
            </a:r>
            <a:r>
              <a:rPr lang="en-US" b="0" i="0" dirty="0">
                <a:effectLst/>
                <a:latin typeface="Arial" panose="020B0604020202020204" pitchFamily="34" charset="0"/>
                <a:hlinkClick r:id="rId11"/>
              </a:rPr>
              <a:t>turbine,</a:t>
            </a:r>
            <a:r>
              <a:rPr lang="en-US" b="0" i="0" dirty="0">
                <a:solidFill>
                  <a:srgbClr val="000000"/>
                </a:solidFill>
                <a:effectLst/>
                <a:latin typeface="Arial" panose="020B0604020202020204" pitchFamily="34" charset="0"/>
              </a:rPr>
              <a:t> and are connected to an additional shaft. All of this additional </a:t>
            </a:r>
            <a:r>
              <a:rPr lang="en-US" b="1" i="0" dirty="0">
                <a:solidFill>
                  <a:srgbClr val="000000"/>
                </a:solidFill>
                <a:effectLst/>
                <a:latin typeface="Arial" panose="020B0604020202020204" pitchFamily="34" charset="0"/>
              </a:rPr>
              <a:t>turbomachinery</a:t>
            </a:r>
            <a:r>
              <a:rPr lang="en-US" b="0" i="0" dirty="0">
                <a:solidFill>
                  <a:srgbClr val="000000"/>
                </a:solidFill>
                <a:effectLst/>
                <a:latin typeface="Arial" panose="020B0604020202020204" pitchFamily="34" charset="0"/>
              </a:rPr>
              <a:t> is colored green on the </a:t>
            </a:r>
            <a:r>
              <a:rPr lang="en-US" b="0" i="0" dirty="0">
                <a:effectLst/>
                <a:latin typeface="Arial" panose="020B0604020202020204" pitchFamily="34" charset="0"/>
                <a:hlinkClick r:id="rId12"/>
              </a:rPr>
              <a:t>schematic.</a:t>
            </a:r>
            <a:r>
              <a:rPr lang="en-US" b="0" i="0" dirty="0">
                <a:solidFill>
                  <a:srgbClr val="000000"/>
                </a:solidFill>
                <a:effectLst/>
                <a:latin typeface="Arial" panose="020B0604020202020204" pitchFamily="34" charset="0"/>
              </a:rPr>
              <a:t> As with the core compressor and turbine, some of the fan blades turn with the shaft and some blades remain stationary. The fan shaft passes through the core shaft for mechanical reasons. This type of arrangement is called a </a:t>
            </a:r>
            <a:r>
              <a:rPr lang="en-US" b="1" i="0" dirty="0">
                <a:solidFill>
                  <a:srgbClr val="000000"/>
                </a:solidFill>
                <a:effectLst/>
                <a:latin typeface="Arial" panose="020B0604020202020204" pitchFamily="34" charset="0"/>
              </a:rPr>
              <a:t>two spool</a:t>
            </a:r>
            <a:r>
              <a:rPr lang="en-US" b="0" i="0" dirty="0">
                <a:solidFill>
                  <a:srgbClr val="000000"/>
                </a:solidFill>
                <a:effectLst/>
                <a:latin typeface="Arial" panose="020B0604020202020204" pitchFamily="34" charset="0"/>
              </a:rPr>
              <a:t> engine</a:t>
            </a:r>
            <a:endParaRPr lang="en-IN" dirty="0"/>
          </a:p>
        </p:txBody>
      </p:sp>
    </p:spTree>
    <p:extLst>
      <p:ext uri="{BB962C8B-B14F-4D97-AF65-F5344CB8AC3E}">
        <p14:creationId xmlns:p14="http://schemas.microsoft.com/office/powerpoint/2010/main" val="286037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78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nsors 20 06626 g004">
            <a:extLst>
              <a:ext uri="{FF2B5EF4-FFF2-40B4-BE49-F238E27FC236}">
                <a16:creationId xmlns:a16="http://schemas.microsoft.com/office/drawing/2014/main" id="{3D7F7991-B289-128B-499A-59E75A532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0" y="721895"/>
            <a:ext cx="12042100" cy="518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03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A0FF0-AE09-AB7B-4C0B-112967C6DA11}"/>
              </a:ext>
            </a:extLst>
          </p:cNvPr>
          <p:cNvSpPr txBox="1"/>
          <p:nvPr/>
        </p:nvSpPr>
        <p:spPr>
          <a:xfrm>
            <a:off x="635267" y="1584747"/>
            <a:ext cx="10607039"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incoming air is captured by the engine </a:t>
            </a:r>
            <a:r>
              <a:rPr lang="en-US" b="0" i="0" dirty="0">
                <a:effectLst/>
                <a:latin typeface="Arial" panose="020B0604020202020204" pitchFamily="34" charset="0"/>
                <a:hlinkClick r:id="rId2"/>
              </a:rPr>
              <a:t>inlet</a:t>
            </a:r>
            <a:r>
              <a:rPr lang="en-US" b="0" i="0" dirty="0">
                <a:solidFill>
                  <a:srgbClr val="000000"/>
                </a:solidFill>
                <a:effectLst/>
                <a:latin typeface="Arial" panose="020B0604020202020204" pitchFamily="34" charset="0"/>
              </a:rPr>
              <a:t>. Some of the incoming air passes through the fan and continues on into the core compressor and then the </a:t>
            </a:r>
            <a:r>
              <a:rPr lang="en-US" b="0" i="0" dirty="0">
                <a:effectLst/>
                <a:latin typeface="Arial" panose="020B0604020202020204" pitchFamily="34" charset="0"/>
                <a:hlinkClick r:id="rId3"/>
              </a:rPr>
              <a:t>burner,</a:t>
            </a:r>
            <a:r>
              <a:rPr lang="en-US" b="0" i="0" dirty="0">
                <a:solidFill>
                  <a:srgbClr val="000000"/>
                </a:solidFill>
                <a:effectLst/>
                <a:latin typeface="Arial" panose="020B0604020202020204" pitchFamily="34" charset="0"/>
              </a:rPr>
              <a:t> where it is mixed with fuel and </a:t>
            </a:r>
            <a:r>
              <a:rPr lang="en-US" b="0" i="0" dirty="0">
                <a:effectLst/>
                <a:latin typeface="Arial" panose="020B0604020202020204" pitchFamily="34" charset="0"/>
                <a:hlinkClick r:id="rId4"/>
              </a:rPr>
              <a:t>combustion</a:t>
            </a:r>
            <a:r>
              <a:rPr lang="en-US" b="0" i="0" dirty="0">
                <a:solidFill>
                  <a:srgbClr val="000000"/>
                </a:solidFill>
                <a:effectLst/>
                <a:latin typeface="Arial" panose="020B0604020202020204" pitchFamily="34" charset="0"/>
              </a:rPr>
              <a:t> occurs. The hot exhaust passes through the core and fan turbines and then out the </a:t>
            </a:r>
            <a:r>
              <a:rPr lang="en-US" b="0" i="0" dirty="0">
                <a:effectLst/>
                <a:latin typeface="Arial" panose="020B0604020202020204" pitchFamily="34" charset="0"/>
                <a:hlinkClick r:id="rId5"/>
              </a:rPr>
              <a:t>nozzle,</a:t>
            </a:r>
            <a:r>
              <a:rPr lang="en-US" b="0" i="0" dirty="0">
                <a:solidFill>
                  <a:srgbClr val="000000"/>
                </a:solidFill>
                <a:effectLst/>
                <a:latin typeface="Arial" panose="020B0604020202020204" pitchFamily="34" charset="0"/>
              </a:rPr>
              <a:t> as in a basic </a:t>
            </a:r>
            <a:r>
              <a:rPr lang="en-US" b="0" i="0" dirty="0">
                <a:effectLst/>
                <a:latin typeface="Arial" panose="020B0604020202020204" pitchFamily="34" charset="0"/>
                <a:hlinkClick r:id="rId6"/>
              </a:rPr>
              <a:t>turbojet.</a:t>
            </a:r>
            <a:r>
              <a:rPr lang="en-US" b="0" i="0" dirty="0">
                <a:solidFill>
                  <a:srgbClr val="000000"/>
                </a:solidFill>
                <a:effectLst/>
                <a:latin typeface="Arial" panose="020B0604020202020204" pitchFamily="34" charset="0"/>
              </a:rPr>
              <a:t> The rest of the incoming air passes through the fan and </a:t>
            </a:r>
            <a:r>
              <a:rPr lang="en-US" b="1" i="0" dirty="0">
                <a:solidFill>
                  <a:srgbClr val="000000"/>
                </a:solidFill>
                <a:effectLst/>
                <a:latin typeface="Arial" panose="020B0604020202020204" pitchFamily="34" charset="0"/>
              </a:rPr>
              <a:t>bypasses</a:t>
            </a:r>
            <a:r>
              <a:rPr lang="en-US" b="0" i="0" dirty="0">
                <a:solidFill>
                  <a:srgbClr val="000000"/>
                </a:solidFill>
                <a:effectLst/>
                <a:latin typeface="Arial" panose="020B0604020202020204" pitchFamily="34" charset="0"/>
              </a:rPr>
              <a:t>, or goes around the engine, just like the air through a </a:t>
            </a:r>
            <a:r>
              <a:rPr lang="en-US" b="0" i="0" dirty="0">
                <a:effectLst/>
                <a:latin typeface="Arial" panose="020B0604020202020204" pitchFamily="34" charset="0"/>
                <a:hlinkClick r:id="rId7"/>
              </a:rPr>
              <a:t>propeller.</a:t>
            </a:r>
            <a:r>
              <a:rPr lang="en-US" b="0" i="0" dirty="0">
                <a:solidFill>
                  <a:srgbClr val="000000"/>
                </a:solidFill>
                <a:effectLst/>
                <a:latin typeface="Arial" panose="020B0604020202020204" pitchFamily="34" charset="0"/>
              </a:rPr>
              <a:t> The air that goes through the fan has a velocity that is slightly increased from free stream. So a turbofan gets some of its thrust from the core and some of its thrust from the fan. The ratio of the air that goes around the engine to the air that goes through the core is called the </a:t>
            </a:r>
            <a:r>
              <a:rPr lang="en-US" b="1" i="0" dirty="0">
                <a:solidFill>
                  <a:srgbClr val="000000"/>
                </a:solidFill>
                <a:effectLst/>
                <a:latin typeface="Arial" panose="020B0604020202020204" pitchFamily="34" charset="0"/>
              </a:rPr>
              <a:t>bypass ratio</a:t>
            </a:r>
            <a:r>
              <a:rPr lang="en-US" b="0" i="0" dirty="0">
                <a:solidFill>
                  <a:srgbClr val="000000"/>
                </a:solidFill>
                <a:effectLst/>
                <a:latin typeface="Arial" panose="020B0604020202020204" pitchFamily="34" charset="0"/>
              </a:rPr>
              <a:t>.</a:t>
            </a:r>
            <a:endParaRPr lang="en-IN" dirty="0"/>
          </a:p>
        </p:txBody>
      </p:sp>
      <p:sp>
        <p:nvSpPr>
          <p:cNvPr id="4" name="TextBox 3">
            <a:extLst>
              <a:ext uri="{FF2B5EF4-FFF2-40B4-BE49-F238E27FC236}">
                <a16:creationId xmlns:a16="http://schemas.microsoft.com/office/drawing/2014/main" id="{2121EAFF-D85E-8BC1-56AA-16533F406F22}"/>
              </a:ext>
            </a:extLst>
          </p:cNvPr>
          <p:cNvSpPr txBox="1"/>
          <p:nvPr/>
        </p:nvSpPr>
        <p:spPr>
          <a:xfrm>
            <a:off x="5043638" y="712269"/>
            <a:ext cx="1164486" cy="369332"/>
          </a:xfrm>
          <a:prstGeom prst="rect">
            <a:avLst/>
          </a:prstGeom>
          <a:noFill/>
        </p:spPr>
        <p:txBody>
          <a:bodyPr wrap="none" rtlCol="0">
            <a:spAutoFit/>
          </a:bodyPr>
          <a:lstStyle/>
          <a:p>
            <a:r>
              <a:rPr lang="en-IN" b="1" dirty="0">
                <a:effectLst>
                  <a:outerShdw blurRad="38100" dist="38100" dir="2700000" algn="tl">
                    <a:srgbClr val="000000">
                      <a:alpha val="43137"/>
                    </a:srgbClr>
                  </a:outerShdw>
                </a:effectLst>
              </a:rPr>
              <a:t>WORKING</a:t>
            </a:r>
          </a:p>
        </p:txBody>
      </p:sp>
    </p:spTree>
    <p:extLst>
      <p:ext uri="{BB962C8B-B14F-4D97-AF65-F5344CB8AC3E}">
        <p14:creationId xmlns:p14="http://schemas.microsoft.com/office/powerpoint/2010/main" val="49373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hotographs of a round, fat subsonic inlet, a sharp cone&#10; supersonic inlet and a rectangular supersonic inlet.">
            <a:extLst>
              <a:ext uri="{FF2B5EF4-FFF2-40B4-BE49-F238E27FC236}">
                <a16:creationId xmlns:a16="http://schemas.microsoft.com/office/drawing/2014/main" id="{1CD62E48-8EB3-DD80-E02F-6141994D1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249" y="669107"/>
            <a:ext cx="675322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1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hotographs of an axial and a centrifugal compressor.&#10; Computer drawing of engine showing location of compressor.">
            <a:extLst>
              <a:ext uri="{FF2B5EF4-FFF2-40B4-BE49-F238E27FC236}">
                <a16:creationId xmlns:a16="http://schemas.microsoft.com/office/drawing/2014/main" id="{80FDE5E5-F50D-F24F-7D08-418298C2E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266" y="72442"/>
            <a:ext cx="5547133" cy="4181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965E305-8EB2-9FD2-9F28-0031A535F4D4}"/>
              </a:ext>
            </a:extLst>
          </p:cNvPr>
          <p:cNvSpPr txBox="1"/>
          <p:nvPr/>
        </p:nvSpPr>
        <p:spPr>
          <a:xfrm>
            <a:off x="219700" y="2396692"/>
            <a:ext cx="6097604" cy="3970318"/>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As shown in the above figure, there are two main types of compressors: </a:t>
            </a:r>
            <a:r>
              <a:rPr lang="en-US" b="1" i="0" dirty="0">
                <a:solidFill>
                  <a:srgbClr val="000000"/>
                </a:solidFill>
                <a:effectLst/>
                <a:latin typeface="Arial" panose="020B0604020202020204" pitchFamily="34" charset="0"/>
              </a:rPr>
              <a:t>axial</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centrifugal</a:t>
            </a:r>
            <a:r>
              <a:rPr lang="en-US" b="0" i="0" dirty="0">
                <a:solidFill>
                  <a:srgbClr val="000000"/>
                </a:solidFill>
                <a:effectLst/>
                <a:latin typeface="Arial" panose="020B0604020202020204" pitchFamily="34" charset="0"/>
              </a:rPr>
              <a:t>. In the picture, the compressor on the left is called an </a:t>
            </a:r>
            <a:r>
              <a:rPr lang="en-US" b="0" i="0" dirty="0">
                <a:effectLst/>
                <a:latin typeface="Arial" panose="020B0604020202020204" pitchFamily="34" charset="0"/>
                <a:hlinkClick r:id="rId3"/>
              </a:rPr>
              <a:t>axial</a:t>
            </a:r>
            <a:r>
              <a:rPr lang="en-US" b="0" i="0" dirty="0">
                <a:solidFill>
                  <a:srgbClr val="000000"/>
                </a:solidFill>
                <a:effectLst/>
                <a:latin typeface="Arial" panose="020B0604020202020204" pitchFamily="34" charset="0"/>
              </a:rPr>
              <a:t> compressor because the flow through the compressor travels parallel to the axis of rotation. The compressor on the right is called a </a:t>
            </a:r>
            <a:r>
              <a:rPr lang="en-US" b="0" i="0" dirty="0">
                <a:effectLst/>
                <a:latin typeface="Arial" panose="020B0604020202020204" pitchFamily="34" charset="0"/>
                <a:hlinkClick r:id="rId4"/>
              </a:rPr>
              <a:t>centrifugal</a:t>
            </a:r>
            <a:r>
              <a:rPr lang="en-US" b="0" i="0" dirty="0">
                <a:solidFill>
                  <a:srgbClr val="000000"/>
                </a:solidFill>
                <a:effectLst/>
                <a:latin typeface="Arial" panose="020B0604020202020204" pitchFamily="34" charset="0"/>
              </a:rPr>
              <a:t> compressor because the flow through this compressor is turned perpendicular to the axis of rotation. Centrifugal compressors, which were used in the first jet engines, are still used on small turbojets and </a:t>
            </a:r>
            <a:r>
              <a:rPr lang="en-US" b="0" i="0" dirty="0">
                <a:effectLst/>
                <a:latin typeface="Arial" panose="020B0604020202020204" pitchFamily="34" charset="0"/>
                <a:hlinkClick r:id="rId5"/>
              </a:rPr>
              <a:t>turboshaft</a:t>
            </a:r>
            <a:r>
              <a:rPr lang="en-US" b="0" i="0" dirty="0">
                <a:solidFill>
                  <a:srgbClr val="000000"/>
                </a:solidFill>
                <a:effectLst/>
                <a:latin typeface="Arial" panose="020B0604020202020204" pitchFamily="34" charset="0"/>
              </a:rPr>
              <a:t> engines and as pumps on </a:t>
            </a:r>
            <a:r>
              <a:rPr lang="en-US" b="0" i="0" dirty="0">
                <a:effectLst/>
                <a:latin typeface="Arial" panose="020B0604020202020204" pitchFamily="34" charset="0"/>
                <a:hlinkClick r:id="rId6"/>
              </a:rPr>
              <a:t>rocket</a:t>
            </a:r>
            <a:r>
              <a:rPr lang="en-US" b="0" i="0" dirty="0">
                <a:solidFill>
                  <a:srgbClr val="000000"/>
                </a:solidFill>
                <a:effectLst/>
                <a:latin typeface="Arial" panose="020B0604020202020204" pitchFamily="34" charset="0"/>
              </a:rPr>
              <a:t> engines. Modern large </a:t>
            </a:r>
            <a:r>
              <a:rPr lang="en-US" b="0" i="0" dirty="0">
                <a:effectLst/>
                <a:latin typeface="Arial" panose="020B0604020202020204" pitchFamily="34" charset="0"/>
                <a:hlinkClick r:id="rId7"/>
              </a:rPr>
              <a:t>turbojet</a:t>
            </a:r>
            <a:r>
              <a:rPr lang="en-US" b="0" i="0" dirty="0">
                <a:solidFill>
                  <a:srgbClr val="000000"/>
                </a:solidFill>
                <a:effectLst/>
                <a:latin typeface="Arial" panose="020B0604020202020204" pitchFamily="34" charset="0"/>
              </a:rPr>
              <a:t> and </a:t>
            </a:r>
            <a:r>
              <a:rPr lang="en-US" b="0" i="0" dirty="0">
                <a:effectLst/>
                <a:latin typeface="Arial" panose="020B0604020202020204" pitchFamily="34" charset="0"/>
                <a:hlinkClick r:id="rId8"/>
              </a:rPr>
              <a:t>turbofan</a:t>
            </a:r>
            <a:r>
              <a:rPr lang="en-US" b="0" i="0" dirty="0">
                <a:solidFill>
                  <a:srgbClr val="000000"/>
                </a:solidFill>
                <a:effectLst/>
                <a:latin typeface="Arial" panose="020B0604020202020204" pitchFamily="34" charset="0"/>
              </a:rPr>
              <a:t> engines usually use axial compressors.</a:t>
            </a:r>
            <a:endParaRPr lang="en-IN" dirty="0"/>
          </a:p>
        </p:txBody>
      </p:sp>
    </p:spTree>
    <p:extLst>
      <p:ext uri="{BB962C8B-B14F-4D97-AF65-F5344CB8AC3E}">
        <p14:creationId xmlns:p14="http://schemas.microsoft.com/office/powerpoint/2010/main" val="166834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hotographs of a burner can and an annular burner.&#10; Computer drawing of a three types of burners and a jet engine.">
            <a:extLst>
              <a:ext uri="{FF2B5EF4-FFF2-40B4-BE49-F238E27FC236}">
                <a16:creationId xmlns:a16="http://schemas.microsoft.com/office/drawing/2014/main" id="{7EDA0912-FC72-D225-49CB-8E7EAF72F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2" y="72441"/>
            <a:ext cx="4971197" cy="55583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054094-7E39-329F-C23B-5039669F002B}"/>
              </a:ext>
            </a:extLst>
          </p:cNvPr>
          <p:cNvSpPr txBox="1"/>
          <p:nvPr/>
        </p:nvSpPr>
        <p:spPr>
          <a:xfrm>
            <a:off x="5410753" y="613685"/>
            <a:ext cx="6097604" cy="1477328"/>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All turbine engines have a </a:t>
            </a:r>
            <a:r>
              <a:rPr lang="en-US" b="1" i="0" dirty="0">
                <a:solidFill>
                  <a:srgbClr val="000000"/>
                </a:solidFill>
                <a:effectLst/>
                <a:latin typeface="Arial" panose="020B0604020202020204" pitchFamily="34" charset="0"/>
              </a:rPr>
              <a:t>combustor</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burner</a:t>
            </a:r>
            <a:r>
              <a:rPr lang="en-US" b="0" i="0" dirty="0">
                <a:solidFill>
                  <a:srgbClr val="000000"/>
                </a:solidFill>
                <a:effectLst/>
                <a:latin typeface="Arial" panose="020B0604020202020204" pitchFamily="34" charset="0"/>
              </a:rPr>
              <a:t>, in which the fuel is combined with high pressure air and </a:t>
            </a:r>
            <a:r>
              <a:rPr lang="en-US" b="0" i="0" dirty="0">
                <a:effectLst/>
                <a:latin typeface="Arial" panose="020B0604020202020204" pitchFamily="34" charset="0"/>
                <a:hlinkClick r:id="rId3"/>
              </a:rPr>
              <a:t>burned.</a:t>
            </a:r>
            <a:r>
              <a:rPr lang="en-US" b="0" i="0" dirty="0">
                <a:solidFill>
                  <a:srgbClr val="000000"/>
                </a:solidFill>
                <a:effectLst/>
                <a:latin typeface="Arial" panose="020B0604020202020204" pitchFamily="34" charset="0"/>
              </a:rPr>
              <a:t> The resulting high temperature exhaust gas is used to turn the </a:t>
            </a:r>
            <a:r>
              <a:rPr lang="en-US" b="0" i="0" dirty="0">
                <a:effectLst/>
                <a:latin typeface="Arial" panose="020B0604020202020204" pitchFamily="34" charset="0"/>
                <a:hlinkClick r:id="rId4"/>
              </a:rPr>
              <a:t>power turbine</a:t>
            </a:r>
            <a:r>
              <a:rPr lang="en-US" b="0" i="0" dirty="0">
                <a:solidFill>
                  <a:srgbClr val="000000"/>
                </a:solidFill>
                <a:effectLst/>
                <a:latin typeface="Arial" panose="020B0604020202020204" pitchFamily="34" charset="0"/>
              </a:rPr>
              <a:t> and produce </a:t>
            </a:r>
            <a:r>
              <a:rPr lang="en-US" b="0" i="0" dirty="0">
                <a:effectLst/>
                <a:latin typeface="Arial" panose="020B0604020202020204" pitchFamily="34" charset="0"/>
                <a:hlinkClick r:id="rId5"/>
              </a:rPr>
              <a:t>thrust</a:t>
            </a:r>
            <a:r>
              <a:rPr lang="en-US" b="0" i="0" dirty="0">
                <a:solidFill>
                  <a:srgbClr val="000000"/>
                </a:solidFill>
                <a:effectLst/>
                <a:latin typeface="Arial" panose="020B0604020202020204" pitchFamily="34" charset="0"/>
              </a:rPr>
              <a:t> when passed through a nozzle</a:t>
            </a:r>
            <a:endParaRPr lang="en-IN" dirty="0"/>
          </a:p>
        </p:txBody>
      </p:sp>
      <p:sp>
        <p:nvSpPr>
          <p:cNvPr id="5" name="TextBox 4">
            <a:extLst>
              <a:ext uri="{FF2B5EF4-FFF2-40B4-BE49-F238E27FC236}">
                <a16:creationId xmlns:a16="http://schemas.microsoft.com/office/drawing/2014/main" id="{7246AC4F-5CEB-30AD-84F7-A402BF034D49}"/>
              </a:ext>
            </a:extLst>
          </p:cNvPr>
          <p:cNvSpPr txBox="1"/>
          <p:nvPr/>
        </p:nvSpPr>
        <p:spPr>
          <a:xfrm>
            <a:off x="5734250" y="2798620"/>
            <a:ext cx="6097604" cy="1754326"/>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Burners are made from materials that can withstand the high </a:t>
            </a:r>
            <a:r>
              <a:rPr lang="en-US" b="0" i="0" dirty="0">
                <a:effectLst/>
                <a:latin typeface="Arial" panose="020B0604020202020204" pitchFamily="34" charset="0"/>
                <a:hlinkClick r:id="rId6"/>
              </a:rPr>
              <a:t>temperatures</a:t>
            </a:r>
            <a:r>
              <a:rPr lang="en-US" b="0" i="0" dirty="0">
                <a:solidFill>
                  <a:srgbClr val="000000"/>
                </a:solidFill>
                <a:effectLst/>
                <a:latin typeface="Arial" panose="020B0604020202020204" pitchFamily="34" charset="0"/>
              </a:rPr>
              <a:t> of combustion. A burner usually has an outer casing, shown in red, and an inner liner, shown in orange. The liner is often perforated to enhance mixing of the fuel and air, as shown in the photo at the upper right.</a:t>
            </a:r>
            <a:endParaRPr lang="en-IN" dirty="0"/>
          </a:p>
        </p:txBody>
      </p:sp>
    </p:spTree>
    <p:extLst>
      <p:ext uri="{BB962C8B-B14F-4D97-AF65-F5344CB8AC3E}">
        <p14:creationId xmlns:p14="http://schemas.microsoft.com/office/powerpoint/2010/main" val="232114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hotographs of a two spool turbine and a turbine blade.&#10; Computer drawing of a turbine and a jet engine.">
            <a:extLst>
              <a:ext uri="{FF2B5EF4-FFF2-40B4-BE49-F238E27FC236}">
                <a16:creationId xmlns:a16="http://schemas.microsoft.com/office/drawing/2014/main" id="{FB72CBA2-FB1B-B3A9-5D57-F0ED6B3F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890588"/>
            <a:ext cx="675322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02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hotographs of co-annular nozzle, a maneuvering nozzle, and the.&#10; external geometry. Computer drawing of a convergent and a convergent-divergent&#10; nozzle and a turbine engine.">
            <a:extLst>
              <a:ext uri="{FF2B5EF4-FFF2-40B4-BE49-F238E27FC236}">
                <a16:creationId xmlns:a16="http://schemas.microsoft.com/office/drawing/2014/main" id="{FF9250C5-9621-6554-C810-481EBF194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5464580" cy="6227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D17E30-E7CF-2AC8-1781-230BFEDDE047}"/>
              </a:ext>
            </a:extLst>
          </p:cNvPr>
          <p:cNvSpPr txBox="1"/>
          <p:nvPr/>
        </p:nvSpPr>
        <p:spPr>
          <a:xfrm>
            <a:off x="5445492" y="1058060"/>
            <a:ext cx="6097604" cy="646331"/>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A nozzle is a relatively simple device, just a specially shaped tube through which hot gases flow</a:t>
            </a:r>
            <a:endParaRPr lang="en-IN" dirty="0"/>
          </a:p>
        </p:txBody>
      </p:sp>
      <p:sp>
        <p:nvSpPr>
          <p:cNvPr id="5" name="TextBox 4">
            <a:extLst>
              <a:ext uri="{FF2B5EF4-FFF2-40B4-BE49-F238E27FC236}">
                <a16:creationId xmlns:a16="http://schemas.microsoft.com/office/drawing/2014/main" id="{B90D7525-815A-8595-7CE2-80E1130C87F7}"/>
              </a:ext>
            </a:extLst>
          </p:cNvPr>
          <p:cNvSpPr txBox="1"/>
          <p:nvPr/>
        </p:nvSpPr>
        <p:spPr>
          <a:xfrm>
            <a:off x="5445492" y="2655854"/>
            <a:ext cx="6097604" cy="646331"/>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also use nozzles to accelerate hot exhaust to produce thrust</a:t>
            </a:r>
            <a:endParaRPr lang="en-IN" dirty="0"/>
          </a:p>
        </p:txBody>
      </p:sp>
    </p:spTree>
    <p:extLst>
      <p:ext uri="{BB962C8B-B14F-4D97-AF65-F5344CB8AC3E}">
        <p14:creationId xmlns:p14="http://schemas.microsoft.com/office/powerpoint/2010/main" val="175527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1039</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Aharoni</vt:lpstr>
      <vt:lpstr>Arial</vt:lpstr>
      <vt:lpstr>Calibri</vt:lpstr>
      <vt:lpstr>Calibri Light</vt:lpstr>
      <vt:lpstr>Georgia</vt:lpstr>
      <vt:lpstr>Google Sans</vt:lpstr>
      <vt:lpstr>HelveticaNeue Regular</vt:lpstr>
      <vt:lpstr>Roboto</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Pallab Sarkar</dc:creator>
  <cp:lastModifiedBy>Pallab Sarkar</cp:lastModifiedBy>
  <cp:revision>21</cp:revision>
  <dcterms:created xsi:type="dcterms:W3CDTF">2023-10-05T19:43:55Z</dcterms:created>
  <dcterms:modified xsi:type="dcterms:W3CDTF">2023-10-05T20:29:33Z</dcterms:modified>
</cp:coreProperties>
</file>