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R27RXjlLZsqgaUKgcAxOv2Fzi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Black-regular.fnt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348fc79f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348fc79f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1348fc79f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348fc79f5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348fc79f5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1348fc79f5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348fc79f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348fc79f5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1348fc79f5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348fc79f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348fc79f5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1348fc79f5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348fc79f5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348fc79f5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1348fc79f5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3"/>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3"/>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3"/>
          <p:cNvGrpSpPr/>
          <p:nvPr/>
        </p:nvGrpSpPr>
        <p:grpSpPr>
          <a:xfrm>
            <a:off x="9649215" y="4068923"/>
            <a:ext cx="1080904" cy="1080902"/>
            <a:chOff x="9685338" y="4460675"/>
            <a:chExt cx="1080904" cy="1080902"/>
          </a:xfrm>
        </p:grpSpPr>
        <p:sp>
          <p:nvSpPr>
            <p:cNvPr id="23" name="Google Shape;23;p2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Arial Black"/>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FFFFFF"/>
                </a:solidFill>
                <a:latin typeface="Arial Black"/>
                <a:ea typeface="Arial Black"/>
                <a:cs typeface="Arial Black"/>
                <a:sym typeface="Arial Black"/>
              </a:defRPr>
            </a:lvl1pPr>
            <a:lvl2pPr indent="0" lvl="1" marL="0" algn="ctr">
              <a:spcBef>
                <a:spcPts val="0"/>
              </a:spcBef>
              <a:buNone/>
              <a:defRPr b="0" i="0" sz="2800" u="none" cap="none" strike="noStrike">
                <a:solidFill>
                  <a:srgbClr val="FFFFFF"/>
                </a:solidFill>
                <a:latin typeface="Arial Black"/>
                <a:ea typeface="Arial Black"/>
                <a:cs typeface="Arial Black"/>
                <a:sym typeface="Arial Black"/>
              </a:defRPr>
            </a:lvl2pPr>
            <a:lvl3pPr indent="0" lvl="2" marL="0" algn="ctr">
              <a:spcBef>
                <a:spcPts val="0"/>
              </a:spcBef>
              <a:buNone/>
              <a:defRPr b="0" i="0" sz="2800" u="none" cap="none" strike="noStrike">
                <a:solidFill>
                  <a:srgbClr val="FFFFFF"/>
                </a:solidFill>
                <a:latin typeface="Arial Black"/>
                <a:ea typeface="Arial Black"/>
                <a:cs typeface="Arial Black"/>
                <a:sym typeface="Arial Black"/>
              </a:defRPr>
            </a:lvl3pPr>
            <a:lvl4pPr indent="0" lvl="3" marL="0" algn="ctr">
              <a:spcBef>
                <a:spcPts val="0"/>
              </a:spcBef>
              <a:buNone/>
              <a:defRPr b="0" i="0" sz="2800" u="none" cap="none" strike="noStrike">
                <a:solidFill>
                  <a:srgbClr val="FFFFFF"/>
                </a:solidFill>
                <a:latin typeface="Arial Black"/>
                <a:ea typeface="Arial Black"/>
                <a:cs typeface="Arial Black"/>
                <a:sym typeface="Arial Black"/>
              </a:defRPr>
            </a:lvl4pPr>
            <a:lvl5pPr indent="0" lvl="4" marL="0" algn="ctr">
              <a:spcBef>
                <a:spcPts val="0"/>
              </a:spcBef>
              <a:buNone/>
              <a:defRPr b="0" i="0" sz="2800" u="none" cap="none" strike="noStrike">
                <a:solidFill>
                  <a:srgbClr val="FFFFFF"/>
                </a:solidFill>
                <a:latin typeface="Arial Black"/>
                <a:ea typeface="Arial Black"/>
                <a:cs typeface="Arial Black"/>
                <a:sym typeface="Arial Black"/>
              </a:defRPr>
            </a:lvl5pPr>
            <a:lvl6pPr indent="0" lvl="5" marL="0" algn="ctr">
              <a:spcBef>
                <a:spcPts val="0"/>
              </a:spcBef>
              <a:buNone/>
              <a:defRPr b="0" i="0" sz="2800" u="none" cap="none" strike="noStrike">
                <a:solidFill>
                  <a:srgbClr val="FFFFFF"/>
                </a:solidFill>
                <a:latin typeface="Arial Black"/>
                <a:ea typeface="Arial Black"/>
                <a:cs typeface="Arial Black"/>
                <a:sym typeface="Arial Black"/>
              </a:defRPr>
            </a:lvl6pPr>
            <a:lvl7pPr indent="0" lvl="6" marL="0" algn="ctr">
              <a:spcBef>
                <a:spcPts val="0"/>
              </a:spcBef>
              <a:buNone/>
              <a:defRPr b="0" i="0" sz="2800" u="none" cap="none" strike="noStrike">
                <a:solidFill>
                  <a:srgbClr val="FFFFFF"/>
                </a:solidFill>
                <a:latin typeface="Arial Black"/>
                <a:ea typeface="Arial Black"/>
                <a:cs typeface="Arial Black"/>
                <a:sym typeface="Arial Black"/>
              </a:defRPr>
            </a:lvl7pPr>
            <a:lvl8pPr indent="0" lvl="7" marL="0" algn="ctr">
              <a:spcBef>
                <a:spcPts val="0"/>
              </a:spcBef>
              <a:buNone/>
              <a:defRPr b="0" i="0" sz="2800" u="none" cap="none" strike="noStrike">
                <a:solidFill>
                  <a:srgbClr val="FFFFFF"/>
                </a:solidFill>
                <a:latin typeface="Arial Black"/>
                <a:ea typeface="Arial Black"/>
                <a:cs typeface="Arial Black"/>
                <a:sym typeface="Arial Black"/>
              </a:defRPr>
            </a:lvl8pPr>
            <a:lvl9pPr indent="0" lvl="8" marL="0" algn="ctr">
              <a:spcBef>
                <a:spcPts val="0"/>
              </a:spcBef>
              <a:buNone/>
              <a:defRPr b="0" i="0" sz="28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7200"/>
              <a:buFont typeface="Arial Blac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2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25"/>
          <p:cNvGrpSpPr/>
          <p:nvPr/>
        </p:nvGrpSpPr>
        <p:grpSpPr>
          <a:xfrm>
            <a:off x="897399" y="2325848"/>
            <a:ext cx="1080904" cy="1080902"/>
            <a:chOff x="9685338" y="4460675"/>
            <a:chExt cx="1080904" cy="1080902"/>
          </a:xfrm>
        </p:grpSpPr>
        <p:sp>
          <p:nvSpPr>
            <p:cNvPr id="43" name="Google Shape;43;p2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FFFFFF"/>
                </a:solidFill>
                <a:latin typeface="Arial Black"/>
                <a:ea typeface="Arial Black"/>
                <a:cs typeface="Arial Black"/>
                <a:sym typeface="Arial Black"/>
              </a:defRPr>
            </a:lvl1pPr>
            <a:lvl2pPr indent="0" lvl="1" marL="0" algn="ctr">
              <a:spcBef>
                <a:spcPts val="0"/>
              </a:spcBef>
              <a:buNone/>
              <a:defRPr b="0" i="0" sz="2800" u="none" cap="none" strike="noStrike">
                <a:solidFill>
                  <a:srgbClr val="FFFFFF"/>
                </a:solidFill>
                <a:latin typeface="Arial Black"/>
                <a:ea typeface="Arial Black"/>
                <a:cs typeface="Arial Black"/>
                <a:sym typeface="Arial Black"/>
              </a:defRPr>
            </a:lvl2pPr>
            <a:lvl3pPr indent="0" lvl="2" marL="0" algn="ctr">
              <a:spcBef>
                <a:spcPts val="0"/>
              </a:spcBef>
              <a:buNone/>
              <a:defRPr b="0" i="0" sz="2800" u="none" cap="none" strike="noStrike">
                <a:solidFill>
                  <a:srgbClr val="FFFFFF"/>
                </a:solidFill>
                <a:latin typeface="Arial Black"/>
                <a:ea typeface="Arial Black"/>
                <a:cs typeface="Arial Black"/>
                <a:sym typeface="Arial Black"/>
              </a:defRPr>
            </a:lvl3pPr>
            <a:lvl4pPr indent="0" lvl="3" marL="0" algn="ctr">
              <a:spcBef>
                <a:spcPts val="0"/>
              </a:spcBef>
              <a:buNone/>
              <a:defRPr b="0" i="0" sz="2800" u="none" cap="none" strike="noStrike">
                <a:solidFill>
                  <a:srgbClr val="FFFFFF"/>
                </a:solidFill>
                <a:latin typeface="Arial Black"/>
                <a:ea typeface="Arial Black"/>
                <a:cs typeface="Arial Black"/>
                <a:sym typeface="Arial Black"/>
              </a:defRPr>
            </a:lvl4pPr>
            <a:lvl5pPr indent="0" lvl="4" marL="0" algn="ctr">
              <a:spcBef>
                <a:spcPts val="0"/>
              </a:spcBef>
              <a:buNone/>
              <a:defRPr b="0" i="0" sz="2800" u="none" cap="none" strike="noStrike">
                <a:solidFill>
                  <a:srgbClr val="FFFFFF"/>
                </a:solidFill>
                <a:latin typeface="Arial Black"/>
                <a:ea typeface="Arial Black"/>
                <a:cs typeface="Arial Black"/>
                <a:sym typeface="Arial Black"/>
              </a:defRPr>
            </a:lvl5pPr>
            <a:lvl6pPr indent="0" lvl="5" marL="0" algn="ctr">
              <a:spcBef>
                <a:spcPts val="0"/>
              </a:spcBef>
              <a:buNone/>
              <a:defRPr b="0" i="0" sz="2800" u="none" cap="none" strike="noStrike">
                <a:solidFill>
                  <a:srgbClr val="FFFFFF"/>
                </a:solidFill>
                <a:latin typeface="Arial Black"/>
                <a:ea typeface="Arial Black"/>
                <a:cs typeface="Arial Black"/>
                <a:sym typeface="Arial Black"/>
              </a:defRPr>
            </a:lvl6pPr>
            <a:lvl7pPr indent="0" lvl="6" marL="0" algn="ctr">
              <a:spcBef>
                <a:spcPts val="0"/>
              </a:spcBef>
              <a:buNone/>
              <a:defRPr b="0" i="0" sz="2800" u="none" cap="none" strike="noStrike">
                <a:solidFill>
                  <a:srgbClr val="FFFFFF"/>
                </a:solidFill>
                <a:latin typeface="Arial Black"/>
                <a:ea typeface="Arial Black"/>
                <a:cs typeface="Arial Black"/>
                <a:sym typeface="Arial Black"/>
              </a:defRPr>
            </a:lvl7pPr>
            <a:lvl8pPr indent="0" lvl="7" marL="0" algn="ctr">
              <a:spcBef>
                <a:spcPts val="0"/>
              </a:spcBef>
              <a:buNone/>
              <a:defRPr b="0" i="0" sz="2800" u="none" cap="none" strike="noStrike">
                <a:solidFill>
                  <a:srgbClr val="FFFFFF"/>
                </a:solidFill>
                <a:latin typeface="Arial Black"/>
                <a:ea typeface="Arial Black"/>
                <a:cs typeface="Arial Black"/>
                <a:sym typeface="Arial Black"/>
              </a:defRPr>
            </a:lvl8pPr>
            <a:lvl9pPr indent="0" lvl="8" marL="0" algn="ctr">
              <a:spcBef>
                <a:spcPts val="0"/>
              </a:spcBef>
              <a:buNone/>
              <a:defRPr b="0" i="0" sz="28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2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689C9B"/>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2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2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689C9B"/>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2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Blac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446968"/>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30"/>
          <p:cNvGrpSpPr/>
          <p:nvPr/>
        </p:nvGrpSpPr>
        <p:grpSpPr>
          <a:xfrm>
            <a:off x="11401725" y="6229681"/>
            <a:ext cx="457200" cy="457200"/>
            <a:chOff x="11361456" y="6195813"/>
            <a:chExt cx="548640" cy="548640"/>
          </a:xfrm>
        </p:grpSpPr>
        <p:sp>
          <p:nvSpPr>
            <p:cNvPr id="79" name="Google Shape;79;p3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Arial Blac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1"/>
          <p:cNvSpPr/>
          <p:nvPr>
            <p:ph idx="2" type="pic"/>
          </p:nvPr>
        </p:nvSpPr>
        <p:spPr>
          <a:xfrm>
            <a:off x="0" y="0"/>
            <a:ext cx="8303740" cy="6858000"/>
          </a:xfrm>
          <a:prstGeom prst="rect">
            <a:avLst/>
          </a:prstGeom>
          <a:solidFill>
            <a:srgbClr val="DDD8D8"/>
          </a:solidFill>
          <a:ln>
            <a:noFill/>
          </a:ln>
        </p:spPr>
      </p:sp>
      <p:sp>
        <p:nvSpPr>
          <p:cNvPr id="86" name="Google Shape;86;p3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446968"/>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1"/>
          <p:cNvGrpSpPr/>
          <p:nvPr/>
        </p:nvGrpSpPr>
        <p:grpSpPr>
          <a:xfrm>
            <a:off x="11401725" y="6229681"/>
            <a:ext cx="457200" cy="457200"/>
            <a:chOff x="11361456" y="6195813"/>
            <a:chExt cx="548640" cy="548640"/>
          </a:xfrm>
        </p:grpSpPr>
        <p:sp>
          <p:nvSpPr>
            <p:cNvPr id="89" name="Google Shape;89;p3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Arial Black"/>
              <a:buNone/>
              <a:defRPr b="0" i="0" sz="4800" u="none" cap="none" strike="noStrike">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689C9B"/>
              </a:buClr>
              <a:buSzPts val="1700"/>
              <a:buFont typeface="Noto Sans Symbols"/>
              <a:buChar char="▪"/>
              <a:defRPr b="0" i="0" sz="2000" u="none" cap="none" strike="noStrike">
                <a:solidFill>
                  <a:schemeClr val="dk1"/>
                </a:solidFill>
                <a:latin typeface="Arial"/>
                <a:ea typeface="Arial"/>
                <a:cs typeface="Arial"/>
                <a:sym typeface="Arial"/>
              </a:defRPr>
            </a:lvl1pPr>
            <a:lvl2pPr indent="-325755" lvl="1" marL="914400" marR="0" rtl="0" algn="l">
              <a:lnSpc>
                <a:spcPct val="90000"/>
              </a:lnSpc>
              <a:spcBef>
                <a:spcPts val="400"/>
              </a:spcBef>
              <a:spcAft>
                <a:spcPts val="0"/>
              </a:spcAft>
              <a:buClr>
                <a:srgbClr val="689C9B"/>
              </a:buClr>
              <a:buSzPts val="1530"/>
              <a:buFont typeface="Noto Sans Symbols"/>
              <a:buChar char="▪"/>
              <a:defRPr b="0" i="0" sz="1800" u="none" cap="none" strike="noStrike">
                <a:solidFill>
                  <a:schemeClr val="dk1"/>
                </a:solidFill>
                <a:latin typeface="Arial"/>
                <a:ea typeface="Arial"/>
                <a:cs typeface="Arial"/>
                <a:sym typeface="Arial"/>
              </a:defRPr>
            </a:lvl2pPr>
            <a:lvl3pPr indent="-314960" lvl="2" marL="13716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3pPr>
            <a:lvl4pPr indent="-314960" lvl="3" marL="18288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4pPr>
            <a:lvl5pPr indent="-314960" lvl="4" marL="22860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5pPr>
            <a:lvl6pPr indent="-314960" lvl="5" marL="27432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6pPr>
            <a:lvl7pPr indent="-314960" lvl="6" marL="32004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7pPr>
            <a:lvl8pPr indent="-314959" lvl="7" marL="3657600" marR="0" rtl="0" algn="l">
              <a:lnSpc>
                <a:spcPct val="90000"/>
              </a:lnSpc>
              <a:spcBef>
                <a:spcPts val="400"/>
              </a:spcBef>
              <a:spcAft>
                <a:spcPts val="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8pPr>
            <a:lvl9pPr indent="-314959" lvl="8" marL="4114800" marR="0" rtl="0" algn="l">
              <a:lnSpc>
                <a:spcPct val="90000"/>
              </a:lnSpc>
              <a:spcBef>
                <a:spcPts val="400"/>
              </a:spcBef>
              <a:spcAft>
                <a:spcPts val="200"/>
              </a:spcAft>
              <a:buClr>
                <a:srgbClr val="689C9B"/>
              </a:buClr>
              <a:buSzPts val="1360"/>
              <a:buFont typeface="Noto Sans Symbols"/>
              <a:buChar char="▪"/>
              <a:defRPr b="0" i="0" sz="1600" u="none" cap="none" strike="noStrike">
                <a:solidFill>
                  <a:schemeClr val="dk1"/>
                </a:solidFill>
                <a:latin typeface="Arial"/>
                <a:ea typeface="Arial"/>
                <a:cs typeface="Arial"/>
                <a:sym typeface="Arial"/>
              </a:defRPr>
            </a:lvl9pPr>
          </a:lstStyle>
          <a:p/>
        </p:txBody>
      </p:sp>
      <p:sp>
        <p:nvSpPr>
          <p:cNvPr id="12" name="Google Shape;12;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14" name="Google Shape;14;p22"/>
          <p:cNvGrpSpPr/>
          <p:nvPr/>
        </p:nvGrpSpPr>
        <p:grpSpPr>
          <a:xfrm>
            <a:off x="11401725" y="6229681"/>
            <a:ext cx="457200" cy="457200"/>
            <a:chOff x="11361456" y="6195813"/>
            <a:chExt cx="548640" cy="548640"/>
          </a:xfrm>
        </p:grpSpPr>
        <p:sp>
          <p:nvSpPr>
            <p:cNvPr id="15" name="Google Shape;15;p22"/>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400" u="none" cap="none" strike="noStrike">
                <a:solidFill>
                  <a:srgbClr val="FFFFFF"/>
                </a:solidFill>
                <a:latin typeface="Arial Black"/>
                <a:ea typeface="Arial Black"/>
                <a:cs typeface="Arial Black"/>
                <a:sym typeface="Arial Black"/>
              </a:defRPr>
            </a:lvl1pPr>
            <a:lvl2pPr indent="0" lvl="1" marL="0" marR="0" rtl="0" algn="ctr">
              <a:spcBef>
                <a:spcPts val="0"/>
              </a:spcBef>
              <a:buNone/>
              <a:defRPr b="0" i="0" sz="1400" u="none" cap="none" strike="noStrike">
                <a:solidFill>
                  <a:srgbClr val="FFFFFF"/>
                </a:solidFill>
                <a:latin typeface="Arial Black"/>
                <a:ea typeface="Arial Black"/>
                <a:cs typeface="Arial Black"/>
                <a:sym typeface="Arial Black"/>
              </a:defRPr>
            </a:lvl2pPr>
            <a:lvl3pPr indent="0" lvl="2" marL="0" marR="0" rtl="0" algn="ctr">
              <a:spcBef>
                <a:spcPts val="0"/>
              </a:spcBef>
              <a:buNone/>
              <a:defRPr b="0" i="0" sz="1400" u="none" cap="none" strike="noStrike">
                <a:solidFill>
                  <a:srgbClr val="FFFFFF"/>
                </a:solidFill>
                <a:latin typeface="Arial Black"/>
                <a:ea typeface="Arial Black"/>
                <a:cs typeface="Arial Black"/>
                <a:sym typeface="Arial Black"/>
              </a:defRPr>
            </a:lvl3pPr>
            <a:lvl4pPr indent="0" lvl="3" marL="0" marR="0" rtl="0" algn="ctr">
              <a:spcBef>
                <a:spcPts val="0"/>
              </a:spcBef>
              <a:buNone/>
              <a:defRPr b="0" i="0" sz="1400" u="none" cap="none" strike="noStrike">
                <a:solidFill>
                  <a:srgbClr val="FFFFFF"/>
                </a:solidFill>
                <a:latin typeface="Arial Black"/>
                <a:ea typeface="Arial Black"/>
                <a:cs typeface="Arial Black"/>
                <a:sym typeface="Arial Black"/>
              </a:defRPr>
            </a:lvl4pPr>
            <a:lvl5pPr indent="0" lvl="4" marL="0" marR="0" rtl="0" algn="ctr">
              <a:spcBef>
                <a:spcPts val="0"/>
              </a:spcBef>
              <a:buNone/>
              <a:defRPr b="0" i="0" sz="1400" u="none" cap="none" strike="noStrike">
                <a:solidFill>
                  <a:srgbClr val="FFFFFF"/>
                </a:solidFill>
                <a:latin typeface="Arial Black"/>
                <a:ea typeface="Arial Black"/>
                <a:cs typeface="Arial Black"/>
                <a:sym typeface="Arial Black"/>
              </a:defRPr>
            </a:lvl5pPr>
            <a:lvl6pPr indent="0" lvl="5" marL="0" marR="0" rtl="0" algn="ctr">
              <a:spcBef>
                <a:spcPts val="0"/>
              </a:spcBef>
              <a:buNone/>
              <a:defRPr b="0" i="0" sz="1400" u="none" cap="none" strike="noStrike">
                <a:solidFill>
                  <a:srgbClr val="FFFFFF"/>
                </a:solidFill>
                <a:latin typeface="Arial Black"/>
                <a:ea typeface="Arial Black"/>
                <a:cs typeface="Arial Black"/>
                <a:sym typeface="Arial Black"/>
              </a:defRPr>
            </a:lvl6pPr>
            <a:lvl7pPr indent="0" lvl="6" marL="0" marR="0" rtl="0" algn="ctr">
              <a:spcBef>
                <a:spcPts val="0"/>
              </a:spcBef>
              <a:buNone/>
              <a:defRPr b="0" i="0" sz="1400" u="none" cap="none" strike="noStrike">
                <a:solidFill>
                  <a:srgbClr val="FFFFFF"/>
                </a:solidFill>
                <a:latin typeface="Arial Black"/>
                <a:ea typeface="Arial Black"/>
                <a:cs typeface="Arial Black"/>
                <a:sym typeface="Arial Black"/>
              </a:defRPr>
            </a:lvl7pPr>
            <a:lvl8pPr indent="0" lvl="7" marL="0" marR="0" rtl="0" algn="ctr">
              <a:spcBef>
                <a:spcPts val="0"/>
              </a:spcBef>
              <a:buNone/>
              <a:defRPr b="0" i="0" sz="1400" u="none" cap="none" strike="noStrike">
                <a:solidFill>
                  <a:srgbClr val="FFFFFF"/>
                </a:solidFill>
                <a:latin typeface="Arial Black"/>
                <a:ea typeface="Arial Black"/>
                <a:cs typeface="Arial Black"/>
                <a:sym typeface="Arial Black"/>
              </a:defRPr>
            </a:lvl8pPr>
            <a:lvl9pPr indent="0" lvl="8" marL="0" marR="0" rtl="0" algn="ctr">
              <a:spcBef>
                <a:spcPts val="0"/>
              </a:spcBef>
              <a:buNone/>
              <a:defRPr b="0" i="0" sz="1400" u="none" cap="none" strike="noStrike">
                <a:solidFill>
                  <a:srgbClr val="FFFFFF"/>
                </a:solidFill>
                <a:latin typeface="Arial Black"/>
                <a:ea typeface="Arial Black"/>
                <a:cs typeface="Arial Black"/>
                <a:sym typeface="Arial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gallery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khanmdhasib@bubt.edu.bd" TargetMode="Externa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51550" y="1432225"/>
            <a:ext cx="10081200" cy="37635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6600"/>
              <a:buFont typeface="Arial Black"/>
              <a:buNone/>
            </a:pPr>
            <a:r>
              <a:rPr lang="en-US" sz="4400"/>
              <a:t>[Pepper Leaf disease classification Using Deep Learning Architectu</a:t>
            </a:r>
            <a:r>
              <a:rPr lang="en-US" sz="4400"/>
              <a:t>re]</a:t>
            </a:r>
            <a:br>
              <a:rPr lang="en-US" sz="6600"/>
            </a:br>
            <a:r>
              <a:rPr lang="en-US" sz="2800"/>
              <a:t>Course Name: Data Mining Lab</a:t>
            </a:r>
            <a:br>
              <a:rPr lang="en-US" sz="3600"/>
            </a:br>
            <a:r>
              <a:rPr lang="en-US" sz="2400"/>
              <a:t>Course Code: CSE-476</a:t>
            </a:r>
            <a:br>
              <a:rPr lang="en-US" sz="2800"/>
            </a:br>
            <a:r>
              <a:rPr lang="en-US" sz="2400"/>
              <a:t>Intake – 41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1069850" y="473650"/>
            <a:ext cx="10058400" cy="1162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Previous Work</a:t>
            </a:r>
            <a:endParaRPr/>
          </a:p>
        </p:txBody>
      </p:sp>
      <p:sp>
        <p:nvSpPr>
          <p:cNvPr id="198" name="Google Shape;198;p10"/>
          <p:cNvSpPr txBox="1"/>
          <p:nvPr>
            <p:ph idx="1" type="body"/>
          </p:nvPr>
        </p:nvSpPr>
        <p:spPr>
          <a:xfrm>
            <a:off x="1069850" y="1766150"/>
            <a:ext cx="10058400" cy="4406100"/>
          </a:xfrm>
          <a:prstGeom prst="rect">
            <a:avLst/>
          </a:prstGeom>
          <a:noFill/>
          <a:ln>
            <a:noFill/>
          </a:ln>
        </p:spPr>
        <p:txBody>
          <a:bodyPr anchorCtr="0" anchor="ctr" bIns="45700" lIns="91425" spcFirstLastPara="1" rIns="91425" wrap="square" tIns="45700">
            <a:normAutofit/>
          </a:bodyPr>
          <a:lstStyle/>
          <a:p>
            <a:pPr indent="-332105" lvl="0" marL="457200" rtl="0" algn="just">
              <a:lnSpc>
                <a:spcPct val="115000"/>
              </a:lnSpc>
              <a:spcBef>
                <a:spcPts val="0"/>
              </a:spcBef>
              <a:spcAft>
                <a:spcPts val="0"/>
              </a:spcAft>
              <a:buSzPts val="1630"/>
              <a:buChar char="●"/>
            </a:pPr>
            <a:r>
              <a:rPr b="1" lang="en-US" sz="2100"/>
              <a:t>Li et al.</a:t>
            </a:r>
            <a:r>
              <a:rPr lang="en-US" sz="2100"/>
              <a:t> (2020), proposed a CNN-based model classifying pepper diseases that achieved an accuracy of 94.6% in classifying five different types of pepper diseases.</a:t>
            </a:r>
            <a:endParaRPr sz="2100"/>
          </a:p>
          <a:p>
            <a:pPr indent="0" lvl="0" marL="0" rtl="0" algn="just">
              <a:lnSpc>
                <a:spcPct val="90000"/>
              </a:lnSpc>
              <a:spcBef>
                <a:spcPts val="0"/>
              </a:spcBef>
              <a:spcAft>
                <a:spcPts val="0"/>
              </a:spcAft>
              <a:buSzPts val="1100"/>
              <a:buNone/>
            </a:pPr>
            <a:r>
              <a:t/>
            </a:r>
            <a:endParaRPr sz="2100"/>
          </a:p>
          <a:p>
            <a:pPr indent="-332105" lvl="0" marL="457200" rtl="0" algn="just">
              <a:lnSpc>
                <a:spcPct val="115000"/>
              </a:lnSpc>
              <a:spcBef>
                <a:spcPts val="0"/>
              </a:spcBef>
              <a:spcAft>
                <a:spcPts val="0"/>
              </a:spcAft>
              <a:buSzPts val="1630"/>
              <a:buChar char="●"/>
            </a:pPr>
            <a:r>
              <a:rPr b="1" lang="en-US" sz="2100"/>
              <a:t>Dong et al.</a:t>
            </a:r>
            <a:r>
              <a:rPr lang="en-US" sz="2100"/>
              <a:t> (2020), proposed a transfer learning-based pepper disease classification that achieved an accuracy of 96.0% in classifying three different types of pepper diseases.</a:t>
            </a:r>
            <a:endParaRPr sz="2100"/>
          </a:p>
          <a:p>
            <a:pPr indent="0" lvl="0" marL="0" rtl="0" algn="just">
              <a:lnSpc>
                <a:spcPct val="90000"/>
              </a:lnSpc>
              <a:spcBef>
                <a:spcPts val="0"/>
              </a:spcBef>
              <a:spcAft>
                <a:spcPts val="0"/>
              </a:spcAft>
              <a:buSzPts val="1100"/>
              <a:buNone/>
            </a:pPr>
            <a:r>
              <a:t/>
            </a:r>
            <a:endParaRPr sz="2100"/>
          </a:p>
          <a:p>
            <a:pPr indent="-332105" lvl="0" marL="457200" rtl="0" algn="just">
              <a:lnSpc>
                <a:spcPct val="115000"/>
              </a:lnSpc>
              <a:spcBef>
                <a:spcPts val="0"/>
              </a:spcBef>
              <a:spcAft>
                <a:spcPts val="0"/>
              </a:spcAft>
              <a:buSzPts val="1630"/>
              <a:buChar char="●"/>
            </a:pPr>
            <a:r>
              <a:rPr lang="en-US" sz="2100"/>
              <a:t>”Deep learning-based disease diagnosis using leaf images of apple trees” by X. </a:t>
            </a:r>
            <a:r>
              <a:rPr b="1" lang="en-US" sz="2100"/>
              <a:t>Liu et al.</a:t>
            </a:r>
            <a:r>
              <a:rPr lang="en-US" sz="2100"/>
              <a:t> (2021) in which a CNN-based system was developed to identify apple scab, a common apple leaf disease. The study found  an accuracy of 96.3%.</a:t>
            </a:r>
            <a:endParaRPr sz="2100"/>
          </a:p>
        </p:txBody>
      </p:sp>
      <p:sp>
        <p:nvSpPr>
          <p:cNvPr id="199" name="Google Shape;199;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00" name="Google Shape;200;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01" name="Google Shape;20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2" name="Google Shape;202;p10"/>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1069850" y="484625"/>
            <a:ext cx="10058400" cy="977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Black"/>
              <a:buNone/>
            </a:pPr>
            <a:r>
              <a:rPr lang="en-US">
                <a:solidFill>
                  <a:schemeClr val="dk1"/>
                </a:solidFill>
              </a:rPr>
              <a:t>Previous Work</a:t>
            </a:r>
            <a:endParaRPr>
              <a:solidFill>
                <a:schemeClr val="dk1"/>
              </a:solidFill>
            </a:endParaRPr>
          </a:p>
          <a:p>
            <a:pPr indent="0" lvl="0" marL="0" rtl="0" algn="l">
              <a:lnSpc>
                <a:spcPct val="90000"/>
              </a:lnSpc>
              <a:spcBef>
                <a:spcPts val="0"/>
              </a:spcBef>
              <a:spcAft>
                <a:spcPts val="0"/>
              </a:spcAft>
              <a:buSzPct val="100000"/>
              <a:buFont typeface="Arial Black"/>
              <a:buNone/>
            </a:pPr>
            <a:r>
              <a:t/>
            </a:r>
            <a:endParaRPr/>
          </a:p>
        </p:txBody>
      </p:sp>
      <p:sp>
        <p:nvSpPr>
          <p:cNvPr id="208" name="Google Shape;208;p11"/>
          <p:cNvSpPr txBox="1"/>
          <p:nvPr>
            <p:ph idx="1" type="body"/>
          </p:nvPr>
        </p:nvSpPr>
        <p:spPr>
          <a:xfrm>
            <a:off x="1066800" y="1257625"/>
            <a:ext cx="10058400" cy="5015100"/>
          </a:xfrm>
          <a:prstGeom prst="rect">
            <a:avLst/>
          </a:prstGeom>
          <a:noFill/>
          <a:ln>
            <a:noFill/>
          </a:ln>
        </p:spPr>
        <p:txBody>
          <a:bodyPr anchorCtr="0" anchor="ctr" bIns="45700" lIns="91425" spcFirstLastPara="1" rIns="91425" wrap="square" tIns="45700">
            <a:normAutofit/>
          </a:bodyPr>
          <a:lstStyle/>
          <a:p>
            <a:pPr indent="-349250" lvl="0" marL="457200" rtl="0" algn="just">
              <a:lnSpc>
                <a:spcPct val="115000"/>
              </a:lnSpc>
              <a:spcBef>
                <a:spcPts val="2900"/>
              </a:spcBef>
              <a:spcAft>
                <a:spcPts val="0"/>
              </a:spcAft>
              <a:buClr>
                <a:schemeClr val="accent1"/>
              </a:buClr>
              <a:buSzPts val="1900"/>
              <a:buChar char="●"/>
            </a:pPr>
            <a:r>
              <a:rPr lang="en-US" sz="1900">
                <a:solidFill>
                  <a:srgbClr val="374151"/>
                </a:solidFill>
              </a:rPr>
              <a:t>”Deep learning for plant disease detection” by Y. Peng et al. (2022) in which a CNN-based system was developed to identify 14 different plant diseases using leaf images. The study found that the CNN-based system achieved an accuracy of 95.2%. </a:t>
            </a:r>
            <a:endParaRPr sz="1900">
              <a:solidFill>
                <a:srgbClr val="374151"/>
              </a:solidFill>
            </a:endParaRPr>
          </a:p>
          <a:p>
            <a:pPr indent="-349250" lvl="0" marL="457200" rtl="0" algn="just">
              <a:lnSpc>
                <a:spcPct val="115000"/>
              </a:lnSpc>
              <a:spcBef>
                <a:spcPts val="0"/>
              </a:spcBef>
              <a:spcAft>
                <a:spcPts val="0"/>
              </a:spcAft>
              <a:buClr>
                <a:schemeClr val="accent1"/>
              </a:buClr>
              <a:buSzPts val="1900"/>
              <a:buChar char="●"/>
            </a:pPr>
            <a:r>
              <a:rPr lang="en-US" sz="1900">
                <a:solidFill>
                  <a:srgbClr val="374151"/>
                </a:solidFill>
              </a:rPr>
              <a:t>”Plant disease detection using deep convolutional neural networks” by A. K. S. Kumar et al. (2019) in which a CNN-based system was developed to identify diseases in tomato and pepper plants. The study found that the CNN-based system achieved an accuracy of 98% and 97% respectively.</a:t>
            </a:r>
            <a:endParaRPr sz="1900">
              <a:solidFill>
                <a:srgbClr val="374151"/>
              </a:solidFill>
            </a:endParaRPr>
          </a:p>
          <a:p>
            <a:pPr indent="-349250" lvl="0" marL="457200" rtl="0" algn="just">
              <a:lnSpc>
                <a:spcPct val="115000"/>
              </a:lnSpc>
              <a:spcBef>
                <a:spcPts val="0"/>
              </a:spcBef>
              <a:spcAft>
                <a:spcPts val="0"/>
              </a:spcAft>
              <a:buClr>
                <a:schemeClr val="accent1"/>
              </a:buClr>
              <a:buSzPts val="1900"/>
              <a:buChar char="●"/>
            </a:pPr>
            <a:r>
              <a:rPr lang="en-US" sz="1900">
                <a:solidFill>
                  <a:srgbClr val="374151"/>
                </a:solidFill>
              </a:rPr>
              <a:t>  ”Real-time plant disease detection using deep learning” by S. S. Teo et al. (2020) in which a CNN-based system was developed to identify diseases in soybean plants. The  accuracy is 95.8%.</a:t>
            </a:r>
            <a:endParaRPr sz="1900">
              <a:solidFill>
                <a:srgbClr val="374151"/>
              </a:solidFill>
            </a:endParaRPr>
          </a:p>
        </p:txBody>
      </p:sp>
      <p:sp>
        <p:nvSpPr>
          <p:cNvPr id="209" name="Google Shape;209;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10" name="Google Shape;210;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11" name="Google Shape;211;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2" name="Google Shape;212;p11"/>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924550" y="906802"/>
            <a:ext cx="10058400" cy="1093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Black"/>
              <a:buNone/>
            </a:pPr>
            <a:r>
              <a:rPr lang="en-US">
                <a:solidFill>
                  <a:schemeClr val="dk1"/>
                </a:solidFill>
              </a:rPr>
              <a:t>Previous Work</a:t>
            </a:r>
            <a:endParaRPr>
              <a:solidFill>
                <a:schemeClr val="dk1"/>
              </a:solidFill>
            </a:endParaRPr>
          </a:p>
          <a:p>
            <a:pPr indent="0" lvl="0" marL="0" rtl="0" algn="l">
              <a:spcBef>
                <a:spcPts val="0"/>
              </a:spcBef>
              <a:spcAft>
                <a:spcPts val="0"/>
              </a:spcAft>
              <a:buClr>
                <a:schemeClr val="dk1"/>
              </a:buClr>
              <a:buSzPct val="100000"/>
              <a:buFont typeface="Arial Black"/>
              <a:buNone/>
            </a:pPr>
            <a:r>
              <a:t/>
            </a:r>
            <a:endParaRPr>
              <a:solidFill>
                <a:schemeClr val="dk1"/>
              </a:solidFill>
            </a:endParaRPr>
          </a:p>
          <a:p>
            <a:pPr indent="0" lvl="0" marL="0" rtl="0" algn="l">
              <a:lnSpc>
                <a:spcPct val="90000"/>
              </a:lnSpc>
              <a:spcBef>
                <a:spcPts val="0"/>
              </a:spcBef>
              <a:spcAft>
                <a:spcPts val="0"/>
              </a:spcAft>
              <a:buSzPct val="100000"/>
              <a:buFont typeface="Arial Black"/>
              <a:buNone/>
            </a:pPr>
            <a:r>
              <a:t/>
            </a:r>
            <a:endParaRPr/>
          </a:p>
        </p:txBody>
      </p:sp>
      <p:sp>
        <p:nvSpPr>
          <p:cNvPr id="218" name="Google Shape;218;p12"/>
          <p:cNvSpPr txBox="1"/>
          <p:nvPr>
            <p:ph idx="1" type="body"/>
          </p:nvPr>
        </p:nvSpPr>
        <p:spPr>
          <a:xfrm>
            <a:off x="1069850" y="1839450"/>
            <a:ext cx="10058400" cy="4332900"/>
          </a:xfrm>
          <a:prstGeom prst="rect">
            <a:avLst/>
          </a:prstGeom>
          <a:noFill/>
          <a:ln>
            <a:noFill/>
          </a:ln>
        </p:spPr>
        <p:txBody>
          <a:bodyPr anchorCtr="0" anchor="ctr" bIns="45700" lIns="91425" spcFirstLastPara="1" rIns="91425" wrap="square" tIns="45700">
            <a:normAutofit/>
          </a:bodyPr>
          <a:lstStyle/>
          <a:p>
            <a:pPr indent="-387350" lvl="0" marL="457200" rtl="0" algn="just">
              <a:lnSpc>
                <a:spcPct val="115000"/>
              </a:lnSpc>
              <a:spcBef>
                <a:spcPts val="0"/>
              </a:spcBef>
              <a:spcAft>
                <a:spcPts val="0"/>
              </a:spcAft>
              <a:buClr>
                <a:schemeClr val="dk1"/>
              </a:buClr>
              <a:buSzPts val="2500"/>
              <a:buChar char="●"/>
            </a:pPr>
            <a:r>
              <a:rPr b="1" lang="en-US"/>
              <a:t>Monishanker Haldar et.al.</a:t>
            </a:r>
            <a:r>
              <a:rPr lang="en-US"/>
              <a:t> presented a detailed survey on various leaf disease identification using Image processing techniques based on algorithms like K-means clustering, support vector machine, ANN, Fuzzy logic, etc. Based on their survey,  using the Machine learning approach achieved the highest accuracy of 95%.</a:t>
            </a:r>
            <a:endParaRPr/>
          </a:p>
          <a:p>
            <a:pPr indent="0" lvl="0" marL="457200" rtl="0" algn="just">
              <a:lnSpc>
                <a:spcPct val="115000"/>
              </a:lnSpc>
              <a:spcBef>
                <a:spcPts val="0"/>
              </a:spcBef>
              <a:spcAft>
                <a:spcPts val="0"/>
              </a:spcAft>
              <a:buNone/>
            </a:pPr>
            <a:r>
              <a:t/>
            </a:r>
            <a:endParaRPr/>
          </a:p>
          <a:p>
            <a:pPr indent="-387350" lvl="0" marL="457200" rtl="0" algn="just">
              <a:lnSpc>
                <a:spcPct val="115000"/>
              </a:lnSpc>
              <a:spcBef>
                <a:spcPts val="0"/>
              </a:spcBef>
              <a:spcAft>
                <a:spcPts val="0"/>
              </a:spcAft>
              <a:buClr>
                <a:schemeClr val="dk1"/>
              </a:buClr>
              <a:buSzPts val="2500"/>
              <a:buChar char="●"/>
            </a:pPr>
            <a:r>
              <a:rPr b="1" lang="en-US"/>
              <a:t>Sladojevic, S., et al.</a:t>
            </a:r>
            <a:r>
              <a:rPr lang="en-US"/>
              <a:t> discussed an approach to deep classification for identifying herbal diseases based on image leaf classifications. The models developed for 13 types of plant diseases.This study achieved an accuracy of 96.5%.</a:t>
            </a:r>
            <a:endParaRPr/>
          </a:p>
        </p:txBody>
      </p:sp>
      <p:sp>
        <p:nvSpPr>
          <p:cNvPr id="219" name="Google Shape;219;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20" name="Google Shape;220;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21" name="Google Shape;221;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2" name="Google Shape;222;p12"/>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1066800" y="1196571"/>
            <a:ext cx="10058400" cy="2459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Dataset</a:t>
            </a:r>
            <a:endParaRPr sz="6000"/>
          </a:p>
        </p:txBody>
      </p:sp>
      <p:sp>
        <p:nvSpPr>
          <p:cNvPr id="228" name="Google Shape;228;p13"/>
          <p:cNvSpPr txBox="1"/>
          <p:nvPr>
            <p:ph idx="1" type="body"/>
          </p:nvPr>
        </p:nvSpPr>
        <p:spPr>
          <a:xfrm>
            <a:off x="3039600" y="2121400"/>
            <a:ext cx="5666400" cy="14181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p>
        </p:txBody>
      </p:sp>
      <p:sp>
        <p:nvSpPr>
          <p:cNvPr id="229" name="Google Shape;229;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30" name="Google Shape;230;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31" name="Google Shape;231;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2" name="Google Shape;232;p13"/>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1348fc79f5_0_35"/>
          <p:cNvSpPr txBox="1"/>
          <p:nvPr>
            <p:ph type="title"/>
          </p:nvPr>
        </p:nvSpPr>
        <p:spPr>
          <a:xfrm>
            <a:off x="1066800" y="368375"/>
            <a:ext cx="10058400" cy="109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800"/>
              <a:buFont typeface="Arial Black"/>
              <a:buNone/>
            </a:pPr>
            <a:r>
              <a:rPr lang="en-US">
                <a:solidFill>
                  <a:schemeClr val="dk1"/>
                </a:solidFill>
              </a:rPr>
              <a:t>Dataset</a:t>
            </a:r>
            <a:endParaRPr/>
          </a:p>
        </p:txBody>
      </p:sp>
      <p:sp>
        <p:nvSpPr>
          <p:cNvPr id="239" name="Google Shape;239;g21348fc79f5_0_35"/>
          <p:cNvSpPr txBox="1"/>
          <p:nvPr>
            <p:ph idx="1" type="body"/>
          </p:nvPr>
        </p:nvSpPr>
        <p:spPr>
          <a:xfrm>
            <a:off x="1069850" y="1897575"/>
            <a:ext cx="10058400" cy="4274700"/>
          </a:xfrm>
          <a:prstGeom prst="rect">
            <a:avLst/>
          </a:prstGeom>
        </p:spPr>
        <p:txBody>
          <a:bodyPr anchorCtr="0" anchor="ctr" bIns="45700" lIns="91425" spcFirstLastPara="1" rIns="91425" wrap="square" tIns="45700">
            <a:noAutofit/>
          </a:bodyPr>
          <a:lstStyle/>
          <a:p>
            <a:pPr indent="-355600" lvl="0" marL="457200" rtl="0" algn="l">
              <a:lnSpc>
                <a:spcPct val="115000"/>
              </a:lnSpc>
              <a:spcBef>
                <a:spcPts val="0"/>
              </a:spcBef>
              <a:spcAft>
                <a:spcPts val="0"/>
              </a:spcAft>
              <a:buSzPts val="2000"/>
              <a:buChar char="●"/>
            </a:pPr>
            <a:r>
              <a:rPr lang="en-US"/>
              <a:t>The dataset contains a total of 10000 images, where each image is of size 256x256 pixels and is in JPG format.</a:t>
            </a:r>
            <a:endParaRPr/>
          </a:p>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Char char="●"/>
            </a:pPr>
            <a:r>
              <a:rPr lang="en-US"/>
              <a:t>The dataset is divided into 10 classes, where each class represents a different type of pepper disease. Each class has 1000 images.</a:t>
            </a:r>
            <a:endParaRPr/>
          </a:p>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Char char="●"/>
            </a:pPr>
            <a:r>
              <a:rPr lang="en-US"/>
              <a:t>By using Keras ImageDataGenerator class and flow_from_directory() API, we load our images.</a:t>
            </a:r>
            <a:endParaRPr/>
          </a:p>
          <a:p>
            <a:pPr indent="0" lvl="0" marL="4572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Char char="●"/>
            </a:pPr>
            <a:r>
              <a:rPr lang="en-US"/>
              <a:t>The API selects the data to be divided into two different directories which are the train/ directory and test/ directory, and each directory has subdirectory for train/healthy pepper leaves and train/ bacterial pepper leaves, similarly for the test/ directory.</a:t>
            </a:r>
            <a:endParaRPr/>
          </a:p>
          <a:p>
            <a:pPr indent="0" lvl="0" marL="0" rtl="0" algn="l">
              <a:lnSpc>
                <a:spcPct val="115000"/>
              </a:lnSpc>
              <a:spcBef>
                <a:spcPts val="1200"/>
              </a:spcBef>
              <a:spcAft>
                <a:spcPts val="0"/>
              </a:spcAft>
              <a:buNone/>
            </a:pPr>
            <a:r>
              <a:t/>
            </a:r>
            <a:endParaRPr/>
          </a:p>
        </p:txBody>
      </p:sp>
      <p:sp>
        <p:nvSpPr>
          <p:cNvPr id="240" name="Google Shape;240;g21348fc79f5_0_35"/>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1348fc79f5_0_46"/>
          <p:cNvSpPr txBox="1"/>
          <p:nvPr>
            <p:ph type="title"/>
          </p:nvPr>
        </p:nvSpPr>
        <p:spPr>
          <a:xfrm>
            <a:off x="1069850" y="484625"/>
            <a:ext cx="10058400" cy="151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247" name="Google Shape;247;g21348fc79f5_0_46"/>
          <p:cNvSpPr txBox="1"/>
          <p:nvPr>
            <p:ph idx="1" type="body"/>
          </p:nvPr>
        </p:nvSpPr>
        <p:spPr>
          <a:xfrm>
            <a:off x="1069850" y="2121400"/>
            <a:ext cx="10058400" cy="3931800"/>
          </a:xfrm>
          <a:prstGeom prst="rect">
            <a:avLst/>
          </a:prstGeom>
        </p:spPr>
        <p:txBody>
          <a:bodyPr anchorCtr="0" anchor="t" bIns="45700" lIns="91425" spcFirstLastPara="1" rIns="91425" wrap="square" tIns="45700">
            <a:normAutofit/>
          </a:bodyPr>
          <a:lstStyle/>
          <a:p>
            <a:pPr indent="-325755" lvl="0" marL="457200" rtl="0" algn="just">
              <a:lnSpc>
                <a:spcPct val="115000"/>
              </a:lnSpc>
              <a:spcBef>
                <a:spcPts val="0"/>
              </a:spcBef>
              <a:spcAft>
                <a:spcPts val="0"/>
              </a:spcAft>
              <a:buSzPts val="1530"/>
              <a:buChar char="●"/>
            </a:pPr>
            <a:r>
              <a:rPr lang="en-US"/>
              <a:t>We randomly select 25% of the images for testing the dataset.</a:t>
            </a:r>
            <a:endParaRPr/>
          </a:p>
          <a:p>
            <a:pPr indent="0" lvl="0" marL="457200" rtl="0" algn="just">
              <a:lnSpc>
                <a:spcPct val="115000"/>
              </a:lnSpc>
              <a:spcBef>
                <a:spcPts val="0"/>
              </a:spcBef>
              <a:spcAft>
                <a:spcPts val="0"/>
              </a:spcAft>
              <a:buNone/>
            </a:pPr>
            <a:r>
              <a:t/>
            </a:r>
            <a:endParaRPr/>
          </a:p>
          <a:p>
            <a:pPr indent="-325755" lvl="0" marL="457200" rtl="0" algn="just">
              <a:lnSpc>
                <a:spcPct val="115000"/>
              </a:lnSpc>
              <a:spcBef>
                <a:spcPts val="0"/>
              </a:spcBef>
              <a:spcAft>
                <a:spcPts val="0"/>
              </a:spcAft>
              <a:buSzPts val="1530"/>
              <a:buChar char="●"/>
            </a:pPr>
            <a:r>
              <a:rPr lang="en-US"/>
              <a:t>We also use Data Augmentation technique to generate more synthetic dataset.</a:t>
            </a:r>
            <a:endParaRPr/>
          </a:p>
          <a:p>
            <a:pPr indent="0" lvl="0" marL="457200" rtl="0" algn="just">
              <a:lnSpc>
                <a:spcPct val="115000"/>
              </a:lnSpc>
              <a:spcBef>
                <a:spcPts val="0"/>
              </a:spcBef>
              <a:spcAft>
                <a:spcPts val="0"/>
              </a:spcAft>
              <a:buNone/>
            </a:pPr>
            <a:r>
              <a:t/>
            </a:r>
            <a:endParaRPr/>
          </a:p>
          <a:p>
            <a:pPr indent="-325755" lvl="0" marL="457200" rtl="0" algn="just">
              <a:lnSpc>
                <a:spcPct val="115000"/>
              </a:lnSpc>
              <a:spcBef>
                <a:spcPts val="0"/>
              </a:spcBef>
              <a:spcAft>
                <a:spcPts val="0"/>
              </a:spcAft>
              <a:buSzPts val="1530"/>
              <a:buChar char="●"/>
            </a:pPr>
            <a:r>
              <a:rPr lang="en-US"/>
              <a:t>We split our whole dataset into 80% and 20% ratio for fitting in the model.</a:t>
            </a:r>
            <a:endParaRPr/>
          </a:p>
        </p:txBody>
      </p:sp>
      <p:sp>
        <p:nvSpPr>
          <p:cNvPr id="248" name="Google Shape;248;g21348fc79f5_0_46"/>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1348fc79f5_0_64"/>
          <p:cNvSpPr txBox="1"/>
          <p:nvPr>
            <p:ph type="title"/>
          </p:nvPr>
        </p:nvSpPr>
        <p:spPr>
          <a:xfrm>
            <a:off x="1069850" y="430075"/>
            <a:ext cx="5820000" cy="11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a:t>
            </a:r>
            <a:endParaRPr/>
          </a:p>
        </p:txBody>
      </p:sp>
      <p:sp>
        <p:nvSpPr>
          <p:cNvPr id="255" name="Google Shape;255;g21348fc79f5_0_64"/>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256" name="Google Shape;256;g21348fc79f5_0_64"/>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7" name="Google Shape;257;g21348fc79f5_0_64"/>
          <p:cNvPicPr preferRelativeResize="0"/>
          <p:nvPr/>
        </p:nvPicPr>
        <p:blipFill>
          <a:blip r:embed="rId3">
            <a:alphaModFix/>
          </a:blip>
          <a:stretch>
            <a:fillRect/>
          </a:stretch>
        </p:blipFill>
        <p:spPr>
          <a:xfrm>
            <a:off x="1069850" y="1868525"/>
            <a:ext cx="10058399" cy="4665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348fc79f5_0_72"/>
          <p:cNvSpPr txBox="1"/>
          <p:nvPr>
            <p:ph type="title"/>
          </p:nvPr>
        </p:nvSpPr>
        <p:spPr>
          <a:xfrm>
            <a:off x="1069850" y="295750"/>
            <a:ext cx="4265400" cy="120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Flowchart</a:t>
            </a:r>
            <a:endParaRPr/>
          </a:p>
        </p:txBody>
      </p:sp>
      <p:sp>
        <p:nvSpPr>
          <p:cNvPr id="264" name="Google Shape;264;g21348fc79f5_0_72"/>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265" name="Google Shape;265;g21348fc79f5_0_72"/>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66" name="Google Shape;266;g21348fc79f5_0_72"/>
          <p:cNvPicPr preferRelativeResize="0"/>
          <p:nvPr/>
        </p:nvPicPr>
        <p:blipFill>
          <a:blip r:embed="rId3">
            <a:alphaModFix/>
          </a:blip>
          <a:stretch>
            <a:fillRect/>
          </a:stretch>
        </p:blipFill>
        <p:spPr>
          <a:xfrm>
            <a:off x="1066800" y="1772675"/>
            <a:ext cx="10058399" cy="439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1348fc79f5_0_57"/>
          <p:cNvSpPr txBox="1"/>
          <p:nvPr>
            <p:ph type="title"/>
          </p:nvPr>
        </p:nvSpPr>
        <p:spPr>
          <a:xfrm>
            <a:off x="1069850" y="1952121"/>
            <a:ext cx="10058400" cy="2531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800"/>
              <a:buFont typeface="Arial Black"/>
              <a:buNone/>
            </a:pPr>
            <a:r>
              <a:rPr lang="en-US" sz="6000">
                <a:solidFill>
                  <a:schemeClr val="dk1"/>
                </a:solidFill>
              </a:rPr>
              <a:t>Challenges</a:t>
            </a:r>
            <a:endParaRPr sz="6000">
              <a:solidFill>
                <a:schemeClr val="dk1"/>
              </a:solidFill>
            </a:endParaRPr>
          </a:p>
          <a:p>
            <a:pPr indent="0" lvl="0" marL="0" rtl="0" algn="l">
              <a:spcBef>
                <a:spcPts val="0"/>
              </a:spcBef>
              <a:spcAft>
                <a:spcPts val="0"/>
              </a:spcAft>
              <a:buNone/>
            </a:pPr>
            <a:r>
              <a:t/>
            </a:r>
            <a:endParaRPr/>
          </a:p>
        </p:txBody>
      </p:sp>
      <p:sp>
        <p:nvSpPr>
          <p:cNvPr id="273" name="Google Shape;273;g21348fc79f5_0_57"/>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p:txBody>
      </p:sp>
      <p:sp>
        <p:nvSpPr>
          <p:cNvPr id="274" name="Google Shape;274;g21348fc79f5_0_57"/>
          <p:cNvSpPr txBox="1"/>
          <p:nvPr>
            <p:ph idx="12" type="sldNum"/>
          </p:nvPr>
        </p:nvSpPr>
        <p:spPr>
          <a:xfrm>
            <a:off x="11311128" y="6272784"/>
            <a:ext cx="640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Challenges</a:t>
            </a:r>
            <a:endParaRPr/>
          </a:p>
        </p:txBody>
      </p:sp>
      <p:sp>
        <p:nvSpPr>
          <p:cNvPr id="280" name="Google Shape;280;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2800"/>
              </a:spcBef>
              <a:spcAft>
                <a:spcPts val="0"/>
              </a:spcAft>
              <a:buNone/>
            </a:pPr>
            <a:r>
              <a:t/>
            </a:r>
            <a:endParaRPr sz="1400">
              <a:latin typeface="Roboto"/>
              <a:ea typeface="Roboto"/>
              <a:cs typeface="Roboto"/>
              <a:sym typeface="Roboto"/>
            </a:endParaRPr>
          </a:p>
          <a:p>
            <a:pPr indent="0" lvl="0" marL="0" rtl="0" algn="l">
              <a:lnSpc>
                <a:spcPct val="115000"/>
              </a:lnSpc>
              <a:spcBef>
                <a:spcPts val="2800"/>
              </a:spcBef>
              <a:spcAft>
                <a:spcPts val="0"/>
              </a:spcAft>
              <a:buNone/>
            </a:pPr>
            <a:r>
              <a:t/>
            </a:r>
            <a:endParaRPr>
              <a:latin typeface="Roboto"/>
              <a:ea typeface="Roboto"/>
              <a:cs typeface="Roboto"/>
              <a:sym typeface="Roboto"/>
            </a:endParaRPr>
          </a:p>
          <a:p>
            <a:pPr indent="0" lvl="0" marL="0" rtl="0" algn="l">
              <a:lnSpc>
                <a:spcPct val="115000"/>
              </a:lnSpc>
              <a:spcBef>
                <a:spcPts val="2800"/>
              </a:spcBef>
              <a:spcAft>
                <a:spcPts val="0"/>
              </a:spcAft>
              <a:buNone/>
            </a:pPr>
            <a:r>
              <a:t/>
            </a:r>
            <a:endParaRPr>
              <a:latin typeface="Roboto"/>
              <a:ea typeface="Roboto"/>
              <a:cs typeface="Roboto"/>
              <a:sym typeface="Roboto"/>
            </a:endParaRPr>
          </a:p>
        </p:txBody>
      </p:sp>
      <p:sp>
        <p:nvSpPr>
          <p:cNvPr id="281" name="Google Shape;281;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82" name="Google Shape;282;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83" name="Google Shape;283;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4" name="Google Shape;284;p14"/>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
        <p:nvSpPr>
          <p:cNvPr id="285" name="Google Shape;285;p14"/>
          <p:cNvSpPr/>
          <p:nvPr/>
        </p:nvSpPr>
        <p:spPr>
          <a:xfrm>
            <a:off x="3620708" y="2395050"/>
            <a:ext cx="4952400" cy="49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2000">
                <a:solidFill>
                  <a:schemeClr val="dk1"/>
                </a:solidFill>
                <a:latin typeface="Roboto"/>
                <a:ea typeface="Roboto"/>
                <a:cs typeface="Roboto"/>
                <a:sym typeface="Roboto"/>
              </a:rPr>
              <a:t>Environmental factors</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286" name="Google Shape;286;p14"/>
          <p:cNvSpPr/>
          <p:nvPr/>
        </p:nvSpPr>
        <p:spPr>
          <a:xfrm>
            <a:off x="3618900" y="3072687"/>
            <a:ext cx="4952400" cy="493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Roboto"/>
                <a:ea typeface="Roboto"/>
                <a:cs typeface="Roboto"/>
                <a:sym typeface="Roboto"/>
              </a:rPr>
              <a:t>Symptom variability</a:t>
            </a:r>
            <a:endParaRPr sz="2000">
              <a:solidFill>
                <a:schemeClr val="dk1"/>
              </a:solidFill>
              <a:latin typeface="Roboto"/>
              <a:ea typeface="Roboto"/>
              <a:cs typeface="Roboto"/>
              <a:sym typeface="Roboto"/>
            </a:endParaRPr>
          </a:p>
        </p:txBody>
      </p:sp>
      <p:sp>
        <p:nvSpPr>
          <p:cNvPr id="287" name="Google Shape;287;p14"/>
          <p:cNvSpPr/>
          <p:nvPr/>
        </p:nvSpPr>
        <p:spPr>
          <a:xfrm>
            <a:off x="3620708" y="3750300"/>
            <a:ext cx="4952400" cy="493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000">
                <a:solidFill>
                  <a:schemeClr val="dk1"/>
                </a:solidFill>
                <a:latin typeface="Roboto"/>
                <a:ea typeface="Roboto"/>
                <a:cs typeface="Roboto"/>
                <a:sym typeface="Roboto"/>
              </a:rPr>
              <a:t>Limited resources</a:t>
            </a:r>
            <a:endParaRPr/>
          </a:p>
        </p:txBody>
      </p:sp>
      <p:sp>
        <p:nvSpPr>
          <p:cNvPr id="288" name="Google Shape;288;p14"/>
          <p:cNvSpPr/>
          <p:nvPr/>
        </p:nvSpPr>
        <p:spPr>
          <a:xfrm>
            <a:off x="3620708" y="4427912"/>
            <a:ext cx="4952400" cy="4932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2000">
                <a:solidFill>
                  <a:schemeClr val="dk1"/>
                </a:solidFill>
                <a:latin typeface="Roboto"/>
                <a:ea typeface="Roboto"/>
                <a:cs typeface="Roboto"/>
                <a:sym typeface="Roboto"/>
              </a:rPr>
              <a:t>Lack of trained personnal</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289" name="Google Shape;289;p14"/>
          <p:cNvSpPr/>
          <p:nvPr/>
        </p:nvSpPr>
        <p:spPr>
          <a:xfrm>
            <a:off x="3620708" y="5105525"/>
            <a:ext cx="4952400" cy="493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800"/>
              </a:spcBef>
              <a:spcAft>
                <a:spcPts val="0"/>
              </a:spcAft>
              <a:buNone/>
            </a:pPr>
            <a:r>
              <a:rPr lang="en-US" sz="2000">
                <a:solidFill>
                  <a:schemeClr val="dk1"/>
                </a:solidFill>
                <a:latin typeface="Roboto"/>
                <a:ea typeface="Roboto"/>
                <a:cs typeface="Roboto"/>
                <a:sym typeface="Roboto"/>
              </a:rPr>
              <a:t>Disease transmission</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970100" y="1098950"/>
            <a:ext cx="4801200" cy="4050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700"/>
              <a:buNone/>
            </a:pPr>
            <a:r>
              <a:rPr lang="en-US" u="sng">
                <a:latin typeface="Algerian"/>
                <a:ea typeface="Algerian"/>
                <a:cs typeface="Algerian"/>
                <a:sym typeface="Algerian"/>
              </a:rPr>
              <a:t>Presented By –</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Group No – </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Pallab Majumdar [18192103050]</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Al Ahad sufian [</a:t>
            </a:r>
            <a:r>
              <a:rPr lang="en-US" sz="1800">
                <a:latin typeface="Algerian"/>
                <a:ea typeface="Algerian"/>
                <a:cs typeface="Algerian"/>
                <a:sym typeface="Algerian"/>
              </a:rPr>
              <a:t>18192103056</a:t>
            </a:r>
            <a:r>
              <a:rPr lang="en-US" sz="1800">
                <a:latin typeface="Algerian"/>
                <a:ea typeface="Algerian"/>
                <a:cs typeface="Algerian"/>
                <a:sym typeface="Algerian"/>
              </a:rPr>
              <a:t>]</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Mafuja akter mitu [</a:t>
            </a:r>
            <a:r>
              <a:rPr lang="en-US" sz="1800">
                <a:latin typeface="Algerian"/>
                <a:ea typeface="Algerian"/>
                <a:cs typeface="Algerian"/>
                <a:sym typeface="Algerian"/>
              </a:rPr>
              <a:t>18192103068</a:t>
            </a:r>
            <a:r>
              <a:rPr lang="en-US" sz="1800">
                <a:latin typeface="Algerian"/>
                <a:ea typeface="Algerian"/>
                <a:cs typeface="Algerian"/>
                <a:sym typeface="Algerian"/>
              </a:rPr>
              <a:t>]</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sadeka jafrin [</a:t>
            </a:r>
            <a:r>
              <a:rPr lang="en-US" sz="1800">
                <a:latin typeface="Algerian"/>
                <a:ea typeface="Algerian"/>
                <a:cs typeface="Algerian"/>
                <a:sym typeface="Algerian"/>
              </a:rPr>
              <a:t>18192103069</a:t>
            </a:r>
            <a:r>
              <a:rPr lang="en-US" sz="1800">
                <a:latin typeface="Algerian"/>
                <a:ea typeface="Algerian"/>
                <a:cs typeface="Algerian"/>
                <a:sym typeface="Algerian"/>
              </a:rPr>
              <a:t>]</a:t>
            </a:r>
            <a:endParaRPr/>
          </a:p>
          <a:p>
            <a:pPr indent="0" lvl="0" marL="0" rtl="0" algn="l">
              <a:lnSpc>
                <a:spcPct val="90000"/>
              </a:lnSpc>
              <a:spcBef>
                <a:spcPts val="1200"/>
              </a:spcBef>
              <a:spcAft>
                <a:spcPts val="0"/>
              </a:spcAft>
              <a:buSzPts val="1530"/>
              <a:buNone/>
            </a:pPr>
            <a:r>
              <a:rPr lang="en-US" sz="1800">
                <a:latin typeface="Algerian"/>
                <a:ea typeface="Algerian"/>
                <a:cs typeface="Algerian"/>
                <a:sym typeface="Algerian"/>
              </a:rPr>
              <a:t>Name: Habibullah [</a:t>
            </a:r>
            <a:r>
              <a:rPr lang="en-US" sz="1800">
                <a:latin typeface="Algerian"/>
                <a:ea typeface="Algerian"/>
                <a:cs typeface="Algerian"/>
                <a:sym typeface="Algerian"/>
              </a:rPr>
              <a:t>18192103080</a:t>
            </a:r>
            <a:r>
              <a:rPr lang="en-US" sz="1800">
                <a:latin typeface="Algerian"/>
                <a:ea typeface="Algerian"/>
                <a:cs typeface="Algerian"/>
                <a:sym typeface="Algerian"/>
              </a:rPr>
              <a:t>]</a:t>
            </a:r>
            <a:endParaRPr/>
          </a:p>
          <a:p>
            <a:pPr indent="-74929" lvl="0" marL="182880" rtl="0" algn="l">
              <a:lnSpc>
                <a:spcPct val="90000"/>
              </a:lnSpc>
              <a:spcBef>
                <a:spcPts val="1200"/>
              </a:spcBef>
              <a:spcAft>
                <a:spcPts val="0"/>
              </a:spcAft>
              <a:buSzPts val="1700"/>
              <a:buNone/>
            </a:pPr>
            <a:r>
              <a:t/>
            </a:r>
            <a:endParaRPr/>
          </a:p>
          <a:p>
            <a:pPr indent="0" lvl="0" marL="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
        <p:nvSpPr>
          <p:cNvPr id="114" name="Google Shape;114;p2"/>
          <p:cNvSpPr txBox="1"/>
          <p:nvPr/>
        </p:nvSpPr>
        <p:spPr>
          <a:xfrm>
            <a:off x="6766560" y="1098942"/>
            <a:ext cx="4441767" cy="40507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689C9B"/>
              </a:buClr>
              <a:buSzPts val="1700"/>
              <a:buFont typeface="Noto Sans Symbols"/>
              <a:buNone/>
            </a:pPr>
            <a:r>
              <a:rPr b="0" i="0" lang="en-US" sz="2000" u="sng" cap="none" strike="noStrike">
                <a:solidFill>
                  <a:schemeClr val="dk1"/>
                </a:solidFill>
                <a:latin typeface="Algerian"/>
                <a:ea typeface="Algerian"/>
                <a:cs typeface="Algerian"/>
                <a:sym typeface="Algerian"/>
              </a:rPr>
              <a:t>Presented To –</a:t>
            </a:r>
            <a:endParaRPr/>
          </a:p>
          <a:p>
            <a:pPr indent="0" lvl="0" marL="0" marR="0" rtl="0" algn="l">
              <a:lnSpc>
                <a:spcPct val="90000"/>
              </a:lnSpc>
              <a:spcBef>
                <a:spcPts val="1200"/>
              </a:spcBef>
              <a:spcAft>
                <a:spcPts val="0"/>
              </a:spcAft>
              <a:buClr>
                <a:srgbClr val="689C9B"/>
              </a:buClr>
              <a:buSzPts val="1530"/>
              <a:buFont typeface="Noto Sans Symbols"/>
              <a:buNone/>
            </a:pPr>
            <a:r>
              <a:rPr b="1" i="0" lang="en-US" sz="1800" u="none" cap="none" strike="noStrike">
                <a:solidFill>
                  <a:schemeClr val="dk1"/>
                </a:solidFill>
                <a:latin typeface="Algerian"/>
                <a:ea typeface="Algerian"/>
                <a:cs typeface="Algerian"/>
                <a:sym typeface="Algerian"/>
              </a:rPr>
              <a:t>Khan Md. Hasib </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Assistant Professor</a:t>
            </a:r>
            <a:endParaRPr b="0" i="0" sz="1800" u="none" cap="none" strike="noStrike">
              <a:solidFill>
                <a:schemeClr val="dk1"/>
              </a:solidFill>
              <a:latin typeface="Algerian"/>
              <a:ea typeface="Algerian"/>
              <a:cs typeface="Algerian"/>
              <a:sym typeface="Algerian"/>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Department of CSE</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Bangladesh University of Business and Technology (BUBT)</a:t>
            </a:r>
            <a:endParaRPr/>
          </a:p>
          <a:p>
            <a:pPr indent="0" lvl="0" marL="0" marR="0" rtl="0" algn="l">
              <a:lnSpc>
                <a:spcPct val="90000"/>
              </a:lnSpc>
              <a:spcBef>
                <a:spcPts val="1200"/>
              </a:spcBef>
              <a:spcAft>
                <a:spcPts val="0"/>
              </a:spcAft>
              <a:buClr>
                <a:srgbClr val="689C9B"/>
              </a:buClr>
              <a:buSzPts val="1530"/>
              <a:buFont typeface="Noto Sans Symbols"/>
              <a:buNone/>
            </a:pPr>
            <a:r>
              <a:rPr b="0" i="0" lang="en-US" sz="1800" u="none" cap="none" strike="noStrike">
                <a:solidFill>
                  <a:schemeClr val="dk1"/>
                </a:solidFill>
                <a:latin typeface="Algerian"/>
                <a:ea typeface="Algerian"/>
                <a:cs typeface="Algerian"/>
                <a:sym typeface="Algerian"/>
              </a:rPr>
              <a:t>Email: </a:t>
            </a:r>
            <a:r>
              <a:rPr b="0" i="0" lang="en-US" sz="1800" u="sng" cap="none" strike="noStrike">
                <a:solidFill>
                  <a:schemeClr val="dk1"/>
                </a:solidFill>
                <a:latin typeface="Algerian"/>
                <a:ea typeface="Algerian"/>
                <a:cs typeface="Algerian"/>
                <a:sym typeface="Algerian"/>
                <a:hlinkClick r:id="rId3">
                  <a:extLst>
                    <a:ext uri="{A12FA001-AC4F-418D-AE19-62706E023703}">
                      <ahyp:hlinkClr val="tx"/>
                    </a:ext>
                  </a:extLst>
                </a:hlinkClick>
              </a:rPr>
              <a:t>khanmdhasib@bubt.edu.bd</a:t>
            </a:r>
            <a:r>
              <a:rPr b="0" i="0" lang="en-US" sz="1800" u="none" cap="none" strike="noStrike">
                <a:solidFill>
                  <a:schemeClr val="dk1"/>
                </a:solidFill>
                <a:latin typeface="Algerian"/>
                <a:ea typeface="Algerian"/>
                <a:cs typeface="Algerian"/>
                <a:sym typeface="Algerian"/>
              </a:rPr>
              <a:t> </a:t>
            </a:r>
            <a:endParaRPr/>
          </a:p>
          <a:p>
            <a:pPr indent="-74929" lvl="0" marL="182880" marR="0" rtl="0" algn="l">
              <a:lnSpc>
                <a:spcPct val="90000"/>
              </a:lnSpc>
              <a:spcBef>
                <a:spcPts val="1200"/>
              </a:spcBef>
              <a:spcAft>
                <a:spcPts val="0"/>
              </a:spcAft>
              <a:buClr>
                <a:srgbClr val="689C9B"/>
              </a:buClr>
              <a:buSzPts val="1700"/>
              <a:buFont typeface="Noto Sans Symbols"/>
              <a:buNone/>
            </a:pPr>
            <a:r>
              <a:t/>
            </a:r>
            <a:endParaRPr b="0" i="0" sz="2000" u="none" cap="none" strike="noStrike">
              <a:solidFill>
                <a:schemeClr val="dk1"/>
              </a:solidFill>
              <a:latin typeface="Arial"/>
              <a:ea typeface="Arial"/>
              <a:cs typeface="Arial"/>
              <a:sym typeface="Arial"/>
            </a:endParaRPr>
          </a:p>
        </p:txBody>
      </p:sp>
      <p:sp>
        <p:nvSpPr>
          <p:cNvPr id="115" name="Google Shape;115;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16" name="Google Shape;116;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17" name="Google Shape;117;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8" name="Google Shape;118;p2"/>
          <p:cNvPicPr preferRelativeResize="0"/>
          <p:nvPr/>
        </p:nvPicPr>
        <p:blipFill rotWithShape="1">
          <a:blip r:embed="rId4">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069850" y="1254700"/>
            <a:ext cx="10058400" cy="24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Future O/P</a:t>
            </a:r>
            <a:endParaRPr sz="6000"/>
          </a:p>
        </p:txBody>
      </p:sp>
      <p:sp>
        <p:nvSpPr>
          <p:cNvPr id="295" name="Google Shape;295;p15"/>
          <p:cNvSpPr txBox="1"/>
          <p:nvPr>
            <p:ph idx="1" type="body"/>
          </p:nvPr>
        </p:nvSpPr>
        <p:spPr>
          <a:xfrm>
            <a:off x="1069850" y="3684728"/>
            <a:ext cx="10058400" cy="248760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296" name="Google Shape;296;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297" name="Google Shape;297;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298" name="Google Shape;298;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9" name="Google Shape;299;p15"/>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069850" y="633500"/>
            <a:ext cx="10058400" cy="120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Future O/P</a:t>
            </a:r>
            <a:endParaRPr/>
          </a:p>
        </p:txBody>
      </p:sp>
      <p:sp>
        <p:nvSpPr>
          <p:cNvPr id="305" name="Google Shape;305;p16"/>
          <p:cNvSpPr txBox="1"/>
          <p:nvPr>
            <p:ph idx="1" type="body"/>
          </p:nvPr>
        </p:nvSpPr>
        <p:spPr>
          <a:xfrm>
            <a:off x="1069850" y="1839500"/>
            <a:ext cx="10058400" cy="4271700"/>
          </a:xfrm>
          <a:prstGeom prst="rect">
            <a:avLst/>
          </a:prstGeom>
          <a:noFill/>
          <a:ln>
            <a:noFill/>
          </a:ln>
        </p:spPr>
        <p:txBody>
          <a:bodyPr anchorCtr="0" anchor="ctr" bIns="45700" lIns="91425" spcFirstLastPara="1" rIns="91425" wrap="square" tIns="45700">
            <a:normAutofit/>
          </a:bodyPr>
          <a:lstStyle/>
          <a:p>
            <a:pPr indent="-325755" lvl="0" marL="457200" rtl="0" algn="just">
              <a:lnSpc>
                <a:spcPct val="90000"/>
              </a:lnSpc>
              <a:spcBef>
                <a:spcPts val="0"/>
              </a:spcBef>
              <a:spcAft>
                <a:spcPts val="0"/>
              </a:spcAft>
              <a:buSzPts val="1530"/>
              <a:buChar char="●"/>
            </a:pPr>
            <a:r>
              <a:rPr lang="en-US"/>
              <a:t>Develop a mobile application that can be used by farmers to detect diseases in their pepper plants using the trained model.</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Extend the model to identify diseases in other crops such as tomatoes, potatoes, and eggplants.</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Integrate the model with IoT devices to monitor crop health in real-time and alert farmers of potential diseases.</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Investigate the use of other deep learning architectures and techniques such as ensemble learning and attention mechanisms to improve the accuracy of the model.</a:t>
            </a:r>
            <a:endParaRPr/>
          </a:p>
          <a:p>
            <a:pPr indent="0" lvl="0" marL="457200" rtl="0" algn="just">
              <a:lnSpc>
                <a:spcPct val="90000"/>
              </a:lnSpc>
              <a:spcBef>
                <a:spcPts val="0"/>
              </a:spcBef>
              <a:spcAft>
                <a:spcPts val="0"/>
              </a:spcAft>
              <a:buNone/>
            </a:pPr>
            <a:r>
              <a:t/>
            </a:r>
            <a:endParaRPr/>
          </a:p>
          <a:p>
            <a:pPr indent="-325755" lvl="0" marL="457200" rtl="0" algn="just">
              <a:lnSpc>
                <a:spcPct val="90000"/>
              </a:lnSpc>
              <a:spcBef>
                <a:spcPts val="0"/>
              </a:spcBef>
              <a:spcAft>
                <a:spcPts val="0"/>
              </a:spcAft>
              <a:buSzPts val="1530"/>
              <a:buChar char="●"/>
            </a:pPr>
            <a:r>
              <a:rPr lang="en-US"/>
              <a:t> Collaborate with agricultural organizations and governments to deploy the model in real-world scenarios and provide support to farmers in need.</a:t>
            </a:r>
            <a:endParaRPr/>
          </a:p>
        </p:txBody>
      </p:sp>
      <p:sp>
        <p:nvSpPr>
          <p:cNvPr id="306" name="Google Shape;306;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307" name="Google Shape;307;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08" name="Google Shape;308;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9" name="Google Shape;309;p16"/>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idx="1" type="body"/>
          </p:nvPr>
        </p:nvSpPr>
        <p:spPr>
          <a:xfrm>
            <a:off x="1088136" y="2221992"/>
            <a:ext cx="10058400" cy="40507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7480"/>
              <a:buNone/>
            </a:pPr>
            <a:r>
              <a:rPr b="1" lang="en-US" sz="8800"/>
              <a:t>Thank You All</a:t>
            </a:r>
            <a:endParaRPr b="1" sz="8800"/>
          </a:p>
        </p:txBody>
      </p:sp>
      <p:sp>
        <p:nvSpPr>
          <p:cNvPr id="315" name="Google Shape;315;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316" name="Google Shape;316;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317" name="Google Shape;31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69850" y="484625"/>
            <a:ext cx="2841600" cy="123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INDEX</a:t>
            </a:r>
            <a:endParaRPr/>
          </a:p>
        </p:txBody>
      </p:sp>
      <p:pic>
        <p:nvPicPr>
          <p:cNvPr id="124" name="Google Shape;124;p3"/>
          <p:cNvPicPr preferRelativeResize="0"/>
          <p:nvPr>
            <p:ph idx="1" type="body"/>
          </p:nvPr>
        </p:nvPicPr>
        <p:blipFill rotWithShape="1">
          <a:blip r:embed="rId3">
            <a:alphaModFix/>
          </a:blip>
          <a:srcRect b="0" l="0" r="0" t="0"/>
          <a:stretch/>
        </p:blipFill>
        <p:spPr>
          <a:xfrm>
            <a:off x="11237976" y="0"/>
            <a:ext cx="936192" cy="906809"/>
          </a:xfrm>
          <a:prstGeom prst="rect">
            <a:avLst/>
          </a:prstGeom>
          <a:noFill/>
          <a:ln>
            <a:noFill/>
          </a:ln>
        </p:spPr>
      </p:pic>
      <p:sp>
        <p:nvSpPr>
          <p:cNvPr id="125" name="Google Shape;125;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26" name="Google Shape;126;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27" name="Google Shape;127;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3"/>
          <p:cNvSpPr txBox="1"/>
          <p:nvPr/>
        </p:nvSpPr>
        <p:spPr>
          <a:xfrm>
            <a:off x="1659275" y="1621500"/>
            <a:ext cx="4416900" cy="44793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SzPts val="3100"/>
              <a:buChar char="●"/>
            </a:pPr>
            <a:r>
              <a:rPr lang="en-US" sz="3100"/>
              <a:t>Introduction</a:t>
            </a:r>
            <a:endParaRPr sz="3100"/>
          </a:p>
          <a:p>
            <a:pPr indent="-425450" lvl="1" marL="914400" rtl="0" algn="l">
              <a:spcBef>
                <a:spcPts val="0"/>
              </a:spcBef>
              <a:spcAft>
                <a:spcPts val="0"/>
              </a:spcAft>
              <a:buSzPts val="3100"/>
              <a:buChar char="○"/>
            </a:pPr>
            <a:r>
              <a:rPr lang="en-US" sz="3100"/>
              <a:t>Motivation</a:t>
            </a:r>
            <a:endParaRPr sz="3100"/>
          </a:p>
          <a:p>
            <a:pPr indent="-425450" lvl="1" marL="914400" rtl="0" algn="l">
              <a:spcBef>
                <a:spcPts val="0"/>
              </a:spcBef>
              <a:spcAft>
                <a:spcPts val="0"/>
              </a:spcAft>
              <a:buSzPts val="3100"/>
              <a:buChar char="○"/>
            </a:pPr>
            <a:r>
              <a:rPr lang="en-US" sz="3100"/>
              <a:t>Objectives</a:t>
            </a:r>
            <a:endParaRPr sz="3100"/>
          </a:p>
          <a:p>
            <a:pPr indent="-425450" lvl="1" marL="914400" rtl="0" algn="l">
              <a:spcBef>
                <a:spcPts val="0"/>
              </a:spcBef>
              <a:spcAft>
                <a:spcPts val="0"/>
              </a:spcAft>
              <a:buSzPts val="3100"/>
              <a:buChar char="○"/>
            </a:pPr>
            <a:r>
              <a:rPr lang="en-US" sz="3100"/>
              <a:t>Contributions</a:t>
            </a:r>
            <a:r>
              <a:rPr lang="en-US" sz="3100"/>
              <a:t>    </a:t>
            </a:r>
            <a:endParaRPr sz="3100"/>
          </a:p>
          <a:p>
            <a:pPr indent="-425450" lvl="0" marL="457200" rtl="0" algn="l">
              <a:spcBef>
                <a:spcPts val="0"/>
              </a:spcBef>
              <a:spcAft>
                <a:spcPts val="0"/>
              </a:spcAft>
              <a:buSzPts val="3100"/>
              <a:buChar char="●"/>
            </a:pPr>
            <a:r>
              <a:rPr lang="en-US" sz="3100"/>
              <a:t>Related Work</a:t>
            </a:r>
            <a:endParaRPr sz="3100"/>
          </a:p>
          <a:p>
            <a:pPr indent="-425450" lvl="1" marL="914400" rtl="0" algn="l">
              <a:spcBef>
                <a:spcPts val="0"/>
              </a:spcBef>
              <a:spcAft>
                <a:spcPts val="0"/>
              </a:spcAft>
              <a:buSzPts val="3100"/>
              <a:buChar char="○"/>
            </a:pPr>
            <a:r>
              <a:rPr lang="en-US" sz="3100"/>
              <a:t>Previous Work</a:t>
            </a:r>
            <a:endParaRPr sz="3100"/>
          </a:p>
          <a:p>
            <a:pPr indent="-425450" lvl="0" marL="457200" rtl="0" algn="l">
              <a:spcBef>
                <a:spcPts val="0"/>
              </a:spcBef>
              <a:spcAft>
                <a:spcPts val="0"/>
              </a:spcAft>
              <a:buSzPts val="3100"/>
              <a:buChar char="●"/>
            </a:pPr>
            <a:r>
              <a:rPr lang="en-US" sz="3100"/>
              <a:t>Dataset</a:t>
            </a:r>
            <a:endParaRPr sz="3100"/>
          </a:p>
          <a:p>
            <a:pPr indent="-425450" lvl="0" marL="457200" rtl="0" algn="l">
              <a:spcBef>
                <a:spcPts val="0"/>
              </a:spcBef>
              <a:spcAft>
                <a:spcPts val="0"/>
              </a:spcAft>
              <a:buSzPts val="3100"/>
              <a:buChar char="●"/>
            </a:pPr>
            <a:r>
              <a:rPr lang="en-US" sz="3100"/>
              <a:t>Challenges</a:t>
            </a:r>
            <a:endParaRPr sz="3100"/>
          </a:p>
          <a:p>
            <a:pPr indent="-425450" lvl="0" marL="457200" rtl="0" algn="l">
              <a:spcBef>
                <a:spcPts val="0"/>
              </a:spcBef>
              <a:spcAft>
                <a:spcPts val="0"/>
              </a:spcAft>
              <a:buSzPts val="3100"/>
              <a:buChar char="●"/>
            </a:pPr>
            <a:r>
              <a:rPr lang="en-US" sz="3100"/>
              <a:t>Future O/P</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1069850" y="484622"/>
            <a:ext cx="10058400" cy="234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Introduction</a:t>
            </a:r>
            <a:endParaRPr sz="6000"/>
          </a:p>
        </p:txBody>
      </p:sp>
      <p:sp>
        <p:nvSpPr>
          <p:cNvPr id="134" name="Google Shape;134;p4"/>
          <p:cNvSpPr txBox="1"/>
          <p:nvPr>
            <p:ph idx="1" type="body"/>
          </p:nvPr>
        </p:nvSpPr>
        <p:spPr>
          <a:xfrm>
            <a:off x="1069850" y="3312850"/>
            <a:ext cx="4280100" cy="1883100"/>
          </a:xfrm>
          <a:prstGeom prst="rect">
            <a:avLst/>
          </a:prstGeom>
          <a:noFill/>
          <a:ln>
            <a:noFill/>
          </a:ln>
        </p:spPr>
        <p:txBody>
          <a:bodyPr anchorCtr="0" anchor="t" bIns="45700" lIns="91425" spcFirstLastPara="1" rIns="91425" wrap="square" tIns="45700">
            <a:normAutofit/>
          </a:bodyPr>
          <a:lstStyle/>
          <a:p>
            <a:pPr indent="-425450" lvl="0" marL="457200" rtl="0" algn="l">
              <a:lnSpc>
                <a:spcPct val="100000"/>
              </a:lnSpc>
              <a:spcBef>
                <a:spcPts val="0"/>
              </a:spcBef>
              <a:spcAft>
                <a:spcPts val="0"/>
              </a:spcAft>
              <a:buSzPts val="3100"/>
              <a:buChar char="●"/>
            </a:pPr>
            <a:r>
              <a:rPr lang="en-US" sz="3100"/>
              <a:t>Motivation</a:t>
            </a:r>
            <a:endParaRPr sz="3100"/>
          </a:p>
          <a:p>
            <a:pPr indent="-425450" lvl="0" marL="457200" rtl="0" algn="l">
              <a:lnSpc>
                <a:spcPct val="100000"/>
              </a:lnSpc>
              <a:spcBef>
                <a:spcPts val="0"/>
              </a:spcBef>
              <a:spcAft>
                <a:spcPts val="0"/>
              </a:spcAft>
              <a:buSzPts val="3100"/>
              <a:buChar char="●"/>
            </a:pPr>
            <a:r>
              <a:rPr lang="en-US" sz="3100"/>
              <a:t>Objectives</a:t>
            </a:r>
            <a:endParaRPr sz="3100"/>
          </a:p>
          <a:p>
            <a:pPr indent="-425450" lvl="0" marL="457200" rtl="0" algn="l">
              <a:lnSpc>
                <a:spcPct val="100000"/>
              </a:lnSpc>
              <a:spcBef>
                <a:spcPts val="0"/>
              </a:spcBef>
              <a:spcAft>
                <a:spcPts val="0"/>
              </a:spcAft>
              <a:buSzPts val="3100"/>
              <a:buChar char="●"/>
            </a:pPr>
            <a:r>
              <a:rPr lang="en-US" sz="3100"/>
              <a:t>Contributions </a:t>
            </a:r>
            <a:endParaRPr/>
          </a:p>
        </p:txBody>
      </p:sp>
      <p:sp>
        <p:nvSpPr>
          <p:cNvPr id="135" name="Google Shape;135;p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36" name="Google Shape;136;p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37" name="Google Shape;137;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38" name="Google Shape;138;p4"/>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1066800" y="473675"/>
            <a:ext cx="10058400" cy="107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Introduction</a:t>
            </a:r>
            <a:endParaRPr/>
          </a:p>
        </p:txBody>
      </p:sp>
      <p:sp>
        <p:nvSpPr>
          <p:cNvPr id="144" name="Google Shape;144;p5"/>
          <p:cNvSpPr txBox="1"/>
          <p:nvPr>
            <p:ph idx="1" type="body"/>
          </p:nvPr>
        </p:nvSpPr>
        <p:spPr>
          <a:xfrm>
            <a:off x="1066800" y="1885426"/>
            <a:ext cx="10058400" cy="3339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a:t>Pepper plants are an important crop worldwide, providing essential nutrients and adding flavor to many dishes. However, pepper plants are susceptible to various diseases caused by fungi, bacteria, and viruses, which can result in significant crop losses. Early detection and accurate identification of these diseases are crucial for identifying and categorizing different diseases affecting pepper plants based on their symptoms, such as leaf spots, discoloration, and wilting to minimize losses. </a:t>
            </a:r>
            <a:endParaRPr/>
          </a:p>
          <a:p>
            <a:pPr indent="0" lvl="0" marL="0" rtl="0" algn="just">
              <a:lnSpc>
                <a:spcPct val="115000"/>
              </a:lnSpc>
              <a:spcBef>
                <a:spcPts val="1500"/>
              </a:spcBef>
              <a:spcAft>
                <a:spcPts val="0"/>
              </a:spcAft>
              <a:buClr>
                <a:schemeClr val="dk1"/>
              </a:buClr>
              <a:buSzPts val="1100"/>
              <a:buFont typeface="Arial"/>
              <a:buNone/>
            </a:pPr>
            <a:r>
              <a:rPr lang="en-US"/>
              <a:t>It can also reduce the reliance on manual inspection, which is time-consuming and can be prone to human error, and ensure food security.</a:t>
            </a:r>
            <a:endParaRPr/>
          </a:p>
          <a:p>
            <a:pPr indent="0" lvl="0" marL="0" rtl="0" algn="l">
              <a:lnSpc>
                <a:spcPct val="175000"/>
              </a:lnSpc>
              <a:spcBef>
                <a:spcPts val="1500"/>
              </a:spcBef>
              <a:spcAft>
                <a:spcPts val="0"/>
              </a:spcAft>
              <a:buClr>
                <a:schemeClr val="dk1"/>
              </a:buClr>
              <a:buSzPts val="1100"/>
              <a:buFont typeface="Arial"/>
              <a:buNone/>
            </a:pPr>
            <a:r>
              <a:t/>
            </a:r>
            <a:endParaRPr sz="1800"/>
          </a:p>
          <a:p>
            <a:pPr indent="0" lvl="0" marL="0" rtl="0" algn="l">
              <a:lnSpc>
                <a:spcPct val="17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74929" lvl="0" marL="182880" rtl="0" algn="l">
              <a:lnSpc>
                <a:spcPct val="90000"/>
              </a:lnSpc>
              <a:spcBef>
                <a:spcPts val="0"/>
              </a:spcBef>
              <a:spcAft>
                <a:spcPts val="0"/>
              </a:spcAft>
              <a:buSzPts val="1700"/>
              <a:buNone/>
            </a:pPr>
            <a:r>
              <a:t/>
            </a:r>
            <a:endParaRPr sz="1800"/>
          </a:p>
        </p:txBody>
      </p:sp>
      <p:sp>
        <p:nvSpPr>
          <p:cNvPr id="145" name="Google Shape;145;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46" name="Google Shape;146;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47" name="Google Shape;147;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8" name="Google Shape;148;p5"/>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069850" y="430100"/>
            <a:ext cx="6081600" cy="1249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Motivation</a:t>
            </a:r>
            <a:endParaRPr/>
          </a:p>
        </p:txBody>
      </p:sp>
      <p:sp>
        <p:nvSpPr>
          <p:cNvPr id="154" name="Google Shape;154;p6"/>
          <p:cNvSpPr txBox="1"/>
          <p:nvPr>
            <p:ph idx="1" type="body"/>
          </p:nvPr>
        </p:nvSpPr>
        <p:spPr>
          <a:xfrm>
            <a:off x="1066800" y="1826024"/>
            <a:ext cx="10058400" cy="4336200"/>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p:txBody>
      </p:sp>
      <p:sp>
        <p:nvSpPr>
          <p:cNvPr id="155" name="Google Shape;155;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56" name="Google Shape;156;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57" name="Google Shape;157;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58" name="Google Shape;158;p6"/>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
        <p:nvSpPr>
          <p:cNvPr id="159" name="Google Shape;159;p6"/>
          <p:cNvSpPr/>
          <p:nvPr/>
        </p:nvSpPr>
        <p:spPr>
          <a:xfrm>
            <a:off x="2240475" y="1930400"/>
            <a:ext cx="7366500" cy="84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900"/>
              </a:spcBef>
              <a:spcAft>
                <a:spcPts val="0"/>
              </a:spcAft>
              <a:buNone/>
            </a:pPr>
            <a:r>
              <a:rPr lang="en-US" sz="1800">
                <a:solidFill>
                  <a:srgbClr val="374151"/>
                </a:solidFill>
                <a:latin typeface="Roboto"/>
                <a:ea typeface="Roboto"/>
                <a:cs typeface="Roboto"/>
                <a:sym typeface="Roboto"/>
              </a:rPr>
              <a:t>Ensuring food security, improving the livelihoods of farmers</a:t>
            </a:r>
            <a:endParaRPr sz="1800">
              <a:solidFill>
                <a:srgbClr val="374151"/>
              </a:solidFill>
              <a:latin typeface="Roboto"/>
              <a:ea typeface="Roboto"/>
              <a:cs typeface="Roboto"/>
              <a:sym typeface="Roboto"/>
            </a:endParaRPr>
          </a:p>
          <a:p>
            <a:pPr indent="0" lvl="0" marL="0" rtl="0" algn="ctr">
              <a:spcBef>
                <a:spcPts val="0"/>
              </a:spcBef>
              <a:spcAft>
                <a:spcPts val="0"/>
              </a:spcAft>
              <a:buNone/>
            </a:pPr>
            <a:r>
              <a:t/>
            </a:r>
            <a:endParaRPr sz="1800"/>
          </a:p>
        </p:txBody>
      </p:sp>
      <p:sp>
        <p:nvSpPr>
          <p:cNvPr id="160" name="Google Shape;160;p6"/>
          <p:cNvSpPr/>
          <p:nvPr/>
        </p:nvSpPr>
        <p:spPr>
          <a:xfrm>
            <a:off x="2240475" y="2975550"/>
            <a:ext cx="7366500" cy="906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0"/>
              </a:spcBef>
              <a:spcAft>
                <a:spcPts val="1000"/>
              </a:spcAft>
              <a:buNone/>
            </a:pPr>
            <a:r>
              <a:rPr lang="en-US" sz="1800">
                <a:solidFill>
                  <a:srgbClr val="374151"/>
                </a:solidFill>
                <a:latin typeface="Roboto"/>
                <a:ea typeface="Roboto"/>
                <a:cs typeface="Roboto"/>
                <a:sym typeface="Roboto"/>
              </a:rPr>
              <a:t>Minimizing crop losses</a:t>
            </a:r>
            <a:endParaRPr/>
          </a:p>
        </p:txBody>
      </p:sp>
      <p:sp>
        <p:nvSpPr>
          <p:cNvPr id="161" name="Google Shape;161;p6"/>
          <p:cNvSpPr/>
          <p:nvPr/>
        </p:nvSpPr>
        <p:spPr>
          <a:xfrm>
            <a:off x="2240475" y="4084900"/>
            <a:ext cx="7366500" cy="842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900"/>
              </a:spcBef>
              <a:spcAft>
                <a:spcPts val="0"/>
              </a:spcAft>
              <a:buNone/>
            </a:pPr>
            <a:r>
              <a:rPr lang="en-US" sz="1800">
                <a:solidFill>
                  <a:srgbClr val="374151"/>
                </a:solidFill>
                <a:latin typeface="Roboto"/>
                <a:ea typeface="Roboto"/>
                <a:cs typeface="Roboto"/>
                <a:sym typeface="Roboto"/>
              </a:rPr>
              <a:t>Minimize the environmental impact for the production of healthy and high-quality crops.</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
        <p:nvSpPr>
          <p:cNvPr id="162" name="Google Shape;162;p6"/>
          <p:cNvSpPr/>
          <p:nvPr/>
        </p:nvSpPr>
        <p:spPr>
          <a:xfrm>
            <a:off x="2240475" y="5146738"/>
            <a:ext cx="7366500" cy="906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2900"/>
              </a:spcBef>
              <a:spcAft>
                <a:spcPts val="0"/>
              </a:spcAft>
              <a:buNone/>
            </a:pPr>
            <a:r>
              <a:rPr lang="en-US" sz="1800">
                <a:solidFill>
                  <a:srgbClr val="374151"/>
                </a:solidFill>
                <a:latin typeface="Roboto"/>
                <a:ea typeface="Roboto"/>
                <a:cs typeface="Roboto"/>
                <a:sym typeface="Roboto"/>
              </a:rPr>
              <a:t>Develop automated systems that can accurately classify leaf diseases from images of affected leaves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Objectives </a:t>
            </a:r>
            <a:endParaRPr/>
          </a:p>
        </p:txBody>
      </p:sp>
      <p:sp>
        <p:nvSpPr>
          <p:cNvPr id="168" name="Google Shape;168;p7"/>
          <p:cNvSpPr txBox="1"/>
          <p:nvPr>
            <p:ph idx="1" type="body"/>
          </p:nvPr>
        </p:nvSpPr>
        <p:spPr>
          <a:xfrm>
            <a:off x="1069848" y="2121408"/>
            <a:ext cx="10058400" cy="4050792"/>
          </a:xfrm>
          <a:prstGeom prst="rect">
            <a:avLst/>
          </a:prstGeom>
          <a:noFill/>
          <a:ln>
            <a:noFill/>
          </a:ln>
        </p:spPr>
        <p:txBody>
          <a:bodyPr anchorCtr="0" anchor="ctr" bIns="45700" lIns="91425" spcFirstLastPara="1" rIns="91425" wrap="square" tIns="45700">
            <a:normAutofit/>
          </a:bodyPr>
          <a:lstStyle/>
          <a:p>
            <a:pPr indent="-363855" lvl="0" marL="457200" rtl="0" algn="just">
              <a:spcBef>
                <a:spcPts val="0"/>
              </a:spcBef>
              <a:spcAft>
                <a:spcPts val="0"/>
              </a:spcAft>
              <a:buSzPts val="2130"/>
              <a:buChar char="●"/>
            </a:pPr>
            <a:r>
              <a:rPr lang="en-US"/>
              <a:t>Ensure that the models have a high level of accuracy in classifying different pepper diseases.</a:t>
            </a:r>
            <a:endParaRPr/>
          </a:p>
          <a:p>
            <a:pPr indent="-74929" lvl="0" marL="182880" rtl="0" algn="just">
              <a:spcBef>
                <a:spcPts val="0"/>
              </a:spcBef>
              <a:spcAft>
                <a:spcPts val="0"/>
              </a:spcAft>
              <a:buClr>
                <a:schemeClr val="dk1"/>
              </a:buClr>
              <a:buSzPts val="1100"/>
              <a:buFont typeface="Arial"/>
              <a:buNone/>
            </a:pPr>
            <a:r>
              <a:t/>
            </a:r>
            <a:endParaRPr/>
          </a:p>
          <a:p>
            <a:pPr indent="-363855" lvl="0" marL="457200" rtl="0" algn="just">
              <a:spcBef>
                <a:spcPts val="0"/>
              </a:spcBef>
              <a:spcAft>
                <a:spcPts val="0"/>
              </a:spcAft>
              <a:buSzPts val="2130"/>
              <a:buChar char="●"/>
            </a:pPr>
            <a:r>
              <a:rPr lang="en-US"/>
              <a:t>Develop models that can be scaled up to handle large volumes of data, allowing for efficient processing of images of affected pepper plants.</a:t>
            </a:r>
            <a:endParaRPr/>
          </a:p>
          <a:p>
            <a:pPr indent="-74929" lvl="0" marL="182880" rtl="0" algn="just">
              <a:spcBef>
                <a:spcPts val="0"/>
              </a:spcBef>
              <a:spcAft>
                <a:spcPts val="0"/>
              </a:spcAft>
              <a:buClr>
                <a:schemeClr val="dk1"/>
              </a:buClr>
              <a:buSzPts val="1100"/>
              <a:buFont typeface="Arial"/>
              <a:buNone/>
            </a:pPr>
            <a:r>
              <a:t/>
            </a:r>
            <a:endParaRPr/>
          </a:p>
          <a:p>
            <a:pPr indent="-363855" lvl="0" marL="457200" rtl="0" algn="just">
              <a:spcBef>
                <a:spcPts val="0"/>
              </a:spcBef>
              <a:spcAft>
                <a:spcPts val="0"/>
              </a:spcAft>
              <a:buSzPts val="2130"/>
              <a:buChar char="●"/>
            </a:pPr>
            <a:r>
              <a:rPr lang="en-US"/>
              <a:t>Develop models that promote sustainable agricultural practices by reducing the use of pesticides and other chemical treatments</a:t>
            </a:r>
            <a:endParaRPr/>
          </a:p>
          <a:p>
            <a:pPr indent="-74929" lvl="0" marL="182880" rtl="0" algn="just">
              <a:spcBef>
                <a:spcPts val="0"/>
              </a:spcBef>
              <a:spcAft>
                <a:spcPts val="0"/>
              </a:spcAft>
              <a:buClr>
                <a:schemeClr val="dk1"/>
              </a:buClr>
              <a:buSzPts val="1100"/>
              <a:buFont typeface="Arial"/>
              <a:buNone/>
            </a:pPr>
            <a:r>
              <a:t/>
            </a:r>
            <a:endParaRPr/>
          </a:p>
          <a:p>
            <a:pPr indent="-74929" lvl="0" marL="182880" rtl="0" algn="just">
              <a:spcBef>
                <a:spcPts val="0"/>
              </a:spcBef>
              <a:spcAft>
                <a:spcPts val="0"/>
              </a:spcAft>
              <a:buClr>
                <a:schemeClr val="dk1"/>
              </a:buClr>
              <a:buSzPts val="1100"/>
              <a:buFont typeface="Arial"/>
              <a:buNone/>
            </a:pPr>
            <a:r>
              <a:t/>
            </a:r>
            <a:endParaRPr/>
          </a:p>
          <a:p>
            <a:pPr indent="-74929" lvl="0" marL="182880" rtl="0" algn="just">
              <a:spcBef>
                <a:spcPts val="0"/>
              </a:spcBef>
              <a:spcAft>
                <a:spcPts val="0"/>
              </a:spcAft>
              <a:buClr>
                <a:schemeClr val="dk1"/>
              </a:buClr>
              <a:buSzPts val="1700"/>
              <a:buFont typeface="Arial"/>
              <a:buNone/>
            </a:pPr>
            <a:r>
              <a:t/>
            </a:r>
            <a:endParaRPr/>
          </a:p>
          <a:p>
            <a:pPr indent="-74929" lvl="0" marL="182880" rtl="0" algn="just">
              <a:lnSpc>
                <a:spcPct val="90000"/>
              </a:lnSpc>
              <a:spcBef>
                <a:spcPts val="0"/>
              </a:spcBef>
              <a:spcAft>
                <a:spcPts val="0"/>
              </a:spcAft>
              <a:buSzPts val="1700"/>
              <a:buNone/>
            </a:pPr>
            <a:r>
              <a:t/>
            </a:r>
            <a:endParaRPr sz="2100"/>
          </a:p>
        </p:txBody>
      </p:sp>
      <p:sp>
        <p:nvSpPr>
          <p:cNvPr id="169" name="Google Shape;169;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70" name="Google Shape;170;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71" name="Google Shape;171;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72" name="Google Shape;172;p7"/>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066800" y="415525"/>
            <a:ext cx="10058400" cy="130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Arial Black"/>
              <a:buNone/>
            </a:pPr>
            <a:r>
              <a:rPr lang="en-US"/>
              <a:t>Contributions</a:t>
            </a:r>
            <a:endParaRPr/>
          </a:p>
        </p:txBody>
      </p:sp>
      <p:sp>
        <p:nvSpPr>
          <p:cNvPr id="178" name="Google Shape;178;p8"/>
          <p:cNvSpPr txBox="1"/>
          <p:nvPr>
            <p:ph idx="1" type="body"/>
          </p:nvPr>
        </p:nvSpPr>
        <p:spPr>
          <a:xfrm>
            <a:off x="1069850" y="1838900"/>
            <a:ext cx="10058400" cy="3778200"/>
          </a:xfrm>
          <a:prstGeom prst="rect">
            <a:avLst/>
          </a:prstGeom>
          <a:noFill/>
          <a:ln>
            <a:noFill/>
          </a:ln>
        </p:spPr>
        <p:txBody>
          <a:bodyPr anchorCtr="0" anchor="ctr" bIns="45700" lIns="91425" spcFirstLastPara="1" rIns="91425" wrap="square" tIns="45700">
            <a:normAutofit/>
          </a:bodyPr>
          <a:lstStyle/>
          <a:p>
            <a:pPr indent="-363855" lvl="0" marL="457200" rtl="0" algn="just">
              <a:lnSpc>
                <a:spcPct val="90000"/>
              </a:lnSpc>
              <a:spcBef>
                <a:spcPts val="0"/>
              </a:spcBef>
              <a:spcAft>
                <a:spcPts val="0"/>
              </a:spcAft>
              <a:buSzPts val="2130"/>
              <a:buChar char="●"/>
            </a:pPr>
            <a:r>
              <a:rPr lang="en-US"/>
              <a:t>We proposed a plant disease identification network, CNN, that classifies diseases affecting the plants.</a:t>
            </a:r>
            <a:endParaRPr/>
          </a:p>
          <a:p>
            <a:pPr indent="-74929" lvl="0" marL="182880" rtl="0" algn="just">
              <a:lnSpc>
                <a:spcPct val="90000"/>
              </a:lnSpc>
              <a:spcBef>
                <a:spcPts val="0"/>
              </a:spcBef>
              <a:spcAft>
                <a:spcPts val="0"/>
              </a:spcAft>
              <a:buSzPts val="1100"/>
              <a:buNone/>
            </a:pPr>
            <a:r>
              <a:t/>
            </a:r>
            <a:endParaRPr/>
          </a:p>
          <a:p>
            <a:pPr indent="-363855" lvl="0" marL="457200" rtl="0" algn="just">
              <a:lnSpc>
                <a:spcPct val="90000"/>
              </a:lnSpc>
              <a:spcBef>
                <a:spcPts val="0"/>
              </a:spcBef>
              <a:spcAft>
                <a:spcPts val="0"/>
              </a:spcAft>
              <a:buSzPts val="2130"/>
              <a:buChar char="●"/>
            </a:pPr>
            <a:r>
              <a:rPr lang="en-US"/>
              <a:t>We have conducted an extensive set of experiments to research the best suitable network using transfer learning.</a:t>
            </a:r>
            <a:endParaRPr/>
          </a:p>
          <a:p>
            <a:pPr indent="-74929" lvl="0" marL="182880" rtl="0" algn="just">
              <a:lnSpc>
                <a:spcPct val="90000"/>
              </a:lnSpc>
              <a:spcBef>
                <a:spcPts val="0"/>
              </a:spcBef>
              <a:spcAft>
                <a:spcPts val="0"/>
              </a:spcAft>
              <a:buSzPts val="1100"/>
              <a:buNone/>
            </a:pPr>
            <a:r>
              <a:t/>
            </a:r>
            <a:endParaRPr/>
          </a:p>
          <a:p>
            <a:pPr indent="-363855" lvl="0" marL="457200" rtl="0" algn="just">
              <a:lnSpc>
                <a:spcPct val="90000"/>
              </a:lnSpc>
              <a:spcBef>
                <a:spcPts val="0"/>
              </a:spcBef>
              <a:spcAft>
                <a:spcPts val="0"/>
              </a:spcAft>
              <a:buSzPts val="2130"/>
              <a:buChar char="●"/>
            </a:pPr>
            <a:r>
              <a:rPr lang="en-US"/>
              <a:t>We have carried out a detailed analysis of the performance of all the networks applied for disease detection in crops.</a:t>
            </a:r>
            <a:endParaRPr/>
          </a:p>
          <a:p>
            <a:pPr indent="-74929" lvl="0" marL="182880" rtl="0" algn="just">
              <a:lnSpc>
                <a:spcPct val="90000"/>
              </a:lnSpc>
              <a:spcBef>
                <a:spcPts val="0"/>
              </a:spcBef>
              <a:spcAft>
                <a:spcPts val="0"/>
              </a:spcAft>
              <a:buClr>
                <a:schemeClr val="dk1"/>
              </a:buClr>
              <a:buSzPts val="1100"/>
              <a:buFont typeface="Arial"/>
              <a:buNone/>
            </a:pPr>
            <a:r>
              <a:t/>
            </a:r>
            <a:endParaRPr/>
          </a:p>
          <a:p>
            <a:pPr indent="-74929" lvl="0" marL="182880" rtl="0" algn="just">
              <a:lnSpc>
                <a:spcPct val="90000"/>
              </a:lnSpc>
              <a:spcBef>
                <a:spcPts val="0"/>
              </a:spcBef>
              <a:spcAft>
                <a:spcPts val="0"/>
              </a:spcAft>
              <a:buClr>
                <a:schemeClr val="dk1"/>
              </a:buClr>
              <a:buSzPts val="1100"/>
              <a:buFont typeface="Arial"/>
              <a:buNone/>
            </a:pPr>
            <a:r>
              <a:t/>
            </a:r>
            <a:endParaRPr/>
          </a:p>
          <a:p>
            <a:pPr indent="-74929" lvl="0" marL="182880" rtl="0" algn="just">
              <a:lnSpc>
                <a:spcPct val="90000"/>
              </a:lnSpc>
              <a:spcBef>
                <a:spcPts val="0"/>
              </a:spcBef>
              <a:spcAft>
                <a:spcPts val="0"/>
              </a:spcAft>
              <a:buSzPts val="1700"/>
              <a:buNone/>
            </a:pPr>
            <a:r>
              <a:t/>
            </a:r>
            <a:endParaRPr/>
          </a:p>
        </p:txBody>
      </p:sp>
      <p:sp>
        <p:nvSpPr>
          <p:cNvPr id="179" name="Google Shape;179;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80" name="Google Shape;180;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81" name="Google Shape;181;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2" name="Google Shape;182;p8"/>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069850" y="484622"/>
            <a:ext cx="10058400" cy="2284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Arial Black"/>
              <a:buNone/>
            </a:pPr>
            <a:r>
              <a:rPr lang="en-US" sz="6000"/>
              <a:t>Related Work</a:t>
            </a:r>
            <a:endParaRPr sz="6000"/>
          </a:p>
        </p:txBody>
      </p:sp>
      <p:sp>
        <p:nvSpPr>
          <p:cNvPr id="188" name="Google Shape;188;p9"/>
          <p:cNvSpPr txBox="1"/>
          <p:nvPr>
            <p:ph idx="1" type="body"/>
          </p:nvPr>
        </p:nvSpPr>
        <p:spPr>
          <a:xfrm>
            <a:off x="1898050" y="3241800"/>
            <a:ext cx="3451800" cy="1098300"/>
          </a:xfrm>
          <a:prstGeom prst="rect">
            <a:avLst/>
          </a:prstGeom>
          <a:noFill/>
          <a:ln>
            <a:noFill/>
          </a:ln>
        </p:spPr>
        <p:txBody>
          <a:bodyPr anchorCtr="0" anchor="t" bIns="45700" lIns="91425" spcFirstLastPara="1" rIns="91425" wrap="square" tIns="45700">
            <a:normAutofit/>
          </a:bodyPr>
          <a:lstStyle/>
          <a:p>
            <a:pPr indent="-419100" lvl="0" marL="457200" rtl="0" algn="l">
              <a:lnSpc>
                <a:spcPct val="90000"/>
              </a:lnSpc>
              <a:spcBef>
                <a:spcPts val="0"/>
              </a:spcBef>
              <a:spcAft>
                <a:spcPts val="0"/>
              </a:spcAft>
              <a:buSzPts val="3000"/>
              <a:buChar char="●"/>
            </a:pPr>
            <a:r>
              <a:rPr lang="en-US" sz="3000"/>
              <a:t>Previous Work</a:t>
            </a:r>
            <a:endParaRPr sz="3000"/>
          </a:p>
        </p:txBody>
      </p:sp>
      <p:sp>
        <p:nvSpPr>
          <p:cNvPr id="189" name="Google Shape;189;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1/3/2023</a:t>
            </a:r>
            <a:endParaRPr/>
          </a:p>
        </p:txBody>
      </p:sp>
      <p:sp>
        <p:nvSpPr>
          <p:cNvPr id="190" name="Google Shape;190;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CSE Presentation Spring 2023</a:t>
            </a:r>
            <a:endParaRPr/>
          </a:p>
        </p:txBody>
      </p:sp>
      <p:sp>
        <p:nvSpPr>
          <p:cNvPr id="191" name="Google Shape;19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2" name="Google Shape;192;p9"/>
          <p:cNvPicPr preferRelativeResize="0"/>
          <p:nvPr/>
        </p:nvPicPr>
        <p:blipFill rotWithShape="1">
          <a:blip r:embed="rId3">
            <a:alphaModFix/>
          </a:blip>
          <a:srcRect b="0" l="0" r="0" t="0"/>
          <a:stretch/>
        </p:blipFill>
        <p:spPr>
          <a:xfrm>
            <a:off x="11237976" y="0"/>
            <a:ext cx="936192" cy="906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2022-05-02T11:28:16Z</dcterms:created>
  <dc:creator>USER</dc:creator>
</cp:coreProperties>
</file>