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8"/>
  </p:notesMasterIdLst>
  <p:handoutMasterIdLst>
    <p:handoutMasterId r:id="rId49"/>
  </p:handoutMasterIdLst>
  <p:sldIdLst>
    <p:sldId id="263" r:id="rId5"/>
    <p:sldId id="346" r:id="rId6"/>
    <p:sldId id="345" r:id="rId7"/>
    <p:sldId id="264" r:id="rId8"/>
    <p:sldId id="316" r:id="rId9"/>
    <p:sldId id="266" r:id="rId10"/>
    <p:sldId id="292" r:id="rId11"/>
    <p:sldId id="288" r:id="rId12"/>
    <p:sldId id="297" r:id="rId13"/>
    <p:sldId id="269" r:id="rId14"/>
    <p:sldId id="271" r:id="rId15"/>
    <p:sldId id="317" r:id="rId16"/>
    <p:sldId id="318" r:id="rId17"/>
    <p:sldId id="319" r:id="rId18"/>
    <p:sldId id="320" r:id="rId19"/>
    <p:sldId id="344" r:id="rId20"/>
    <p:sldId id="321" r:id="rId21"/>
    <p:sldId id="275" r:id="rId22"/>
    <p:sldId id="339" r:id="rId23"/>
    <p:sldId id="314" r:id="rId24"/>
    <p:sldId id="277" r:id="rId25"/>
    <p:sldId id="300" r:id="rId26"/>
    <p:sldId id="281" r:id="rId27"/>
    <p:sldId id="283" r:id="rId28"/>
    <p:sldId id="302" r:id="rId29"/>
    <p:sldId id="305" r:id="rId30"/>
    <p:sldId id="322" r:id="rId31"/>
    <p:sldId id="323" r:id="rId32"/>
    <p:sldId id="285" r:id="rId33"/>
    <p:sldId id="324" r:id="rId34"/>
    <p:sldId id="325" r:id="rId35"/>
    <p:sldId id="326" r:id="rId36"/>
    <p:sldId id="327" r:id="rId37"/>
    <p:sldId id="328" r:id="rId38"/>
    <p:sldId id="330" r:id="rId39"/>
    <p:sldId id="331" r:id="rId40"/>
    <p:sldId id="332" r:id="rId41"/>
    <p:sldId id="343" r:id="rId42"/>
    <p:sldId id="341" r:id="rId43"/>
    <p:sldId id="333" r:id="rId44"/>
    <p:sldId id="340" r:id="rId45"/>
    <p:sldId id="342" r:id="rId46"/>
    <p:sldId id="347" r:id="rId4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343" autoAdjust="0"/>
  </p:normalViewPr>
  <p:slideViewPr>
    <p:cSldViewPr>
      <p:cViewPr varScale="1">
        <p:scale>
          <a:sx n="73" d="100"/>
          <a:sy n="73" d="100"/>
        </p:scale>
        <p:origin x="146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D6B50E97-7949-4D4E-B61D-1C6F629A0FFF}" type="slidenum">
              <a:rPr lang="en-US"/>
              <a:pPr>
                <a:defRPr/>
              </a:pPr>
              <a:t>‹#›</a:t>
            </a:fld>
            <a:endParaRPr lang="en-US"/>
          </a:p>
        </p:txBody>
      </p:sp>
    </p:spTree>
    <p:extLst>
      <p:ext uri="{BB962C8B-B14F-4D97-AF65-F5344CB8AC3E}">
        <p14:creationId xmlns:p14="http://schemas.microsoft.com/office/powerpoint/2010/main" val="3684292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88A9FFEE-1692-41F3-8D46-3EDE26644E04}" type="slidenum">
              <a:rPr lang="en-US"/>
              <a:pPr>
                <a:defRPr/>
              </a:pPr>
              <a:t>‹#›</a:t>
            </a:fld>
            <a:endParaRPr lang="en-US"/>
          </a:p>
        </p:txBody>
      </p:sp>
    </p:spTree>
    <p:extLst>
      <p:ext uri="{BB962C8B-B14F-4D97-AF65-F5344CB8AC3E}">
        <p14:creationId xmlns:p14="http://schemas.microsoft.com/office/powerpoint/2010/main" val="27794978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5F5F5F"/>
                </a:solidFill>
              </a:rPr>
              <a:t>It is a markup language (like HTML) with user defined tags.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rgbClr val="5F5F5F"/>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5F5F5F"/>
                </a:solidFill>
              </a:rPr>
              <a:t>Unlike HTML, purpose of XML is not to display data in web page, that is,</a:t>
            </a:r>
            <a:r>
              <a:rPr lang="en-US" dirty="0" smtClean="0"/>
              <a:t> XML has no obligations to carry format information for data that is going to be displayed in the browser.</a:t>
            </a:r>
          </a:p>
          <a:p>
            <a:pPr eaLnBrk="1" hangingPunct="1"/>
            <a:r>
              <a:rPr lang="en-US" dirty="0" smtClean="0"/>
              <a:t>HTML is a standard with predefined tags and attributes, is not case sensitive, and does not preserve white space where as XML is completely reverse of this.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rgbClr val="5F5F5F"/>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5F5F5F"/>
                </a:solidFill>
              </a:rPr>
              <a:t>XML is a W3C Recommendation and this can be found at http://www.w3.org/TR/REC-xml/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rgbClr val="5F5F5F"/>
              </a:solidFill>
            </a:endParaRPr>
          </a:p>
          <a:p>
            <a:endParaRPr lang="en-US" dirty="0"/>
          </a:p>
        </p:txBody>
      </p:sp>
      <p:sp>
        <p:nvSpPr>
          <p:cNvPr id="4" name="Slide Number Placeholder 3"/>
          <p:cNvSpPr>
            <a:spLocks noGrp="1"/>
          </p:cNvSpPr>
          <p:nvPr>
            <p:ph type="sldNum" sz="quarter" idx="10"/>
          </p:nvPr>
        </p:nvSpPr>
        <p:spPr/>
        <p:txBody>
          <a:bodyPr/>
          <a:lstStyle/>
          <a:p>
            <a:pPr>
              <a:defRPr/>
            </a:pPr>
            <a:fld id="{88A9FFEE-1692-41F3-8D46-3EDE26644E04}" type="slidenum">
              <a:rPr lang="en-US" smtClean="0"/>
              <a:pPr>
                <a:defRPr/>
              </a:pPr>
              <a:t>4</a:t>
            </a:fld>
            <a:endParaRPr lang="en-US"/>
          </a:p>
        </p:txBody>
      </p:sp>
    </p:spTree>
    <p:extLst>
      <p:ext uri="{BB962C8B-B14F-4D97-AF65-F5344CB8AC3E}">
        <p14:creationId xmlns:p14="http://schemas.microsoft.com/office/powerpoint/2010/main" val="627987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err="1" smtClean="0">
                <a:solidFill>
                  <a:srgbClr val="0070C0"/>
                </a:solidFill>
                <a:latin typeface="Courier New" pitchFamily="49" charset="0"/>
              </a:rPr>
              <a:t>dbf.setValidating</a:t>
            </a:r>
            <a:r>
              <a:rPr lang="en-US" sz="1200" b="0" dirty="0" smtClean="0">
                <a:solidFill>
                  <a:srgbClr val="0070C0"/>
                </a:solidFill>
                <a:latin typeface="Courier New" pitchFamily="49" charset="0"/>
              </a:rPr>
              <a:t>(true); can be used if xml is associated</a:t>
            </a:r>
            <a:r>
              <a:rPr lang="en-US" sz="1200" b="0" baseline="0" dirty="0" smtClean="0">
                <a:solidFill>
                  <a:srgbClr val="0070C0"/>
                </a:solidFill>
                <a:latin typeface="Courier New" pitchFamily="49" charset="0"/>
              </a:rPr>
              <a:t> with DTD to check if XML confirms to DTD.</a:t>
            </a:r>
            <a:endParaRPr lang="en-US" sz="1200" b="0" dirty="0" smtClean="0">
              <a:solidFill>
                <a:srgbClr val="0070C0"/>
              </a:solidFill>
              <a:latin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88A9FFEE-1692-41F3-8D46-3EDE26644E04}" type="slidenum">
              <a:rPr lang="en-US" smtClean="0"/>
              <a:pPr>
                <a:defRPr/>
              </a:pPr>
              <a:t>36</a:t>
            </a:fld>
            <a:endParaRPr lang="en-US"/>
          </a:p>
        </p:txBody>
      </p:sp>
    </p:spTree>
    <p:extLst>
      <p:ext uri="{BB962C8B-B14F-4D97-AF65-F5344CB8AC3E}">
        <p14:creationId xmlns:p14="http://schemas.microsoft.com/office/powerpoint/2010/main" val="104017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083C2B9-01C7-4D1C-961E-25FAC0F4870A}" type="slidenum">
              <a:rPr lang="en-IN" smtClean="0"/>
              <a:pPr eaLnBrk="1" hangingPunct="1">
                <a:defRPr/>
              </a:pPr>
              <a:t>6</a:t>
            </a:fld>
            <a:endParaRPr lang="en-I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cs typeface="Arial" charset="0"/>
              </a:rPr>
              <a:t>XML is used to share, transfer and exchange data</a:t>
            </a:r>
          </a:p>
          <a:p>
            <a:pPr lvl="1" eaLnBrk="1" hangingPunct="1"/>
            <a:r>
              <a:rPr lang="en-US" sz="2000" dirty="0" smtClean="0">
                <a:cs typeface="Arial" charset="0"/>
              </a:rPr>
              <a:t>It can be used as common format to transfer data across multiple disparate applications running on heterogeneous platforms/devices across internet and intranet thus making data available to variety of applications.</a:t>
            </a:r>
          </a:p>
          <a:p>
            <a:pPr lvl="1" eaLnBrk="1" hangingPunct="1"/>
            <a:r>
              <a:rPr lang="en-US" sz="2000" dirty="0" smtClean="0">
                <a:cs typeface="Arial" charset="0"/>
              </a:rPr>
              <a:t>For example, </a:t>
            </a:r>
            <a:r>
              <a:rPr lang="en-US" sz="2000" dirty="0" smtClean="0"/>
              <a:t>WDDX (Web Distributed Data </a:t>
            </a:r>
            <a:r>
              <a:rPr lang="en-US" sz="2000" dirty="0" err="1" smtClean="0"/>
              <a:t>eXchange</a:t>
            </a:r>
            <a:r>
              <a:rPr lang="en-US" sz="2000" dirty="0" smtClean="0"/>
              <a:t>) is an XML vocabulary for describing a complex data structure that uses HTTP to move the data between different application server platforms and between application servers and browsers.</a:t>
            </a:r>
            <a:endParaRPr lang="en-US" sz="2000" dirty="0" smtClean="0">
              <a:cs typeface="Arial" charset="0"/>
            </a:endParaRPr>
          </a:p>
          <a:p>
            <a:pPr eaLnBrk="1" hangingPunct="1">
              <a:defRPr/>
            </a:pPr>
            <a:r>
              <a:rPr lang="en-US" b="1" dirty="0" smtClean="0">
                <a:cs typeface="Arial" charset="0"/>
              </a:rPr>
              <a:t>XML is used to store data</a:t>
            </a:r>
          </a:p>
          <a:p>
            <a:pPr lvl="1" eaLnBrk="1" hangingPunct="1">
              <a:defRPr/>
            </a:pPr>
            <a:r>
              <a:rPr lang="en-US" sz="2000" dirty="0" smtClean="0"/>
              <a:t>XML Databases exist in two forms</a:t>
            </a:r>
          </a:p>
          <a:p>
            <a:pPr marL="1371600" lvl="2" indent="-457200" eaLnBrk="1" hangingPunct="1">
              <a:buFont typeface="+mj-lt"/>
              <a:buAutoNum type="arabicPeriod"/>
              <a:defRPr/>
            </a:pPr>
            <a:r>
              <a:rPr lang="en-US" sz="2000" dirty="0" smtClean="0">
                <a:cs typeface="Arial" charset="0"/>
              </a:rPr>
              <a:t>XML enabled databases: popular database vendors like Oracle, SQL</a:t>
            </a:r>
            <a:r>
              <a:rPr lang="en-US" sz="2000" baseline="0" dirty="0" smtClean="0">
                <a:cs typeface="Arial" charset="0"/>
              </a:rPr>
              <a:t> </a:t>
            </a:r>
            <a:r>
              <a:rPr lang="en-US" sz="2000" dirty="0" smtClean="0">
                <a:cs typeface="Arial" charset="0"/>
              </a:rPr>
              <a:t>Server, DB2, MySQL support storage in the form of XML in their database</a:t>
            </a:r>
          </a:p>
          <a:p>
            <a:pPr marL="1371600" lvl="2" indent="-457200" eaLnBrk="1" hangingPunct="1">
              <a:buFont typeface="+mj-lt"/>
              <a:buAutoNum type="arabicPeriod"/>
              <a:defRPr/>
            </a:pPr>
            <a:r>
              <a:rPr lang="en-US" sz="2000" dirty="0" smtClean="0">
                <a:cs typeface="Arial" charset="0"/>
              </a:rPr>
              <a:t>NXD (</a:t>
            </a:r>
            <a:r>
              <a:rPr lang="en-US" sz="2000" dirty="0" smtClean="0"/>
              <a:t>native XML database.): used to store XML data in an efficient way (not necessarily stored in the form of text files)</a:t>
            </a:r>
          </a:p>
          <a:p>
            <a:pPr lvl="2" eaLnBrk="1" hangingPunct="1">
              <a:defRPr/>
            </a:pPr>
            <a:r>
              <a:rPr lang="en-US" sz="1200" kern="1200" dirty="0" smtClean="0">
                <a:solidFill>
                  <a:schemeClr val="tx1"/>
                </a:solidFill>
                <a:latin typeface="Arial" pitchFamily="34" charset="0"/>
                <a:ea typeface="+mn-ea"/>
                <a:cs typeface="+mn-cs"/>
              </a:rPr>
              <a:t>Like SQL that can be used for relational databases, </a:t>
            </a:r>
            <a:r>
              <a:rPr lang="en-US" sz="1200" kern="1200" dirty="0" err="1" smtClean="0">
                <a:solidFill>
                  <a:schemeClr val="tx1"/>
                </a:solidFill>
                <a:latin typeface="Arial" pitchFamily="34" charset="0"/>
                <a:ea typeface="+mn-ea"/>
                <a:cs typeface="+mn-cs"/>
              </a:rPr>
              <a:t>Xquery</a:t>
            </a:r>
            <a:r>
              <a:rPr lang="en-US" sz="1200" kern="1200" dirty="0" smtClean="0">
                <a:solidFill>
                  <a:schemeClr val="tx1"/>
                </a:solidFill>
                <a:latin typeface="Arial" pitchFamily="34" charset="0"/>
                <a:ea typeface="+mn-ea"/>
                <a:cs typeface="+mn-cs"/>
              </a:rPr>
              <a:t> can be used for querying XML data</a:t>
            </a:r>
            <a:endParaRPr lang="en-US" sz="2000" dirty="0" smtClean="0"/>
          </a:p>
          <a:p>
            <a:pPr eaLnBrk="1" hangingPunct="1">
              <a:defRPr/>
            </a:pPr>
            <a:r>
              <a:rPr lang="en-US" b="1" dirty="0" smtClean="0">
                <a:cs typeface="Arial" charset="0"/>
              </a:rPr>
              <a:t>XML is used to create new languages (XML is a meta language)</a:t>
            </a:r>
          </a:p>
          <a:p>
            <a:pPr lvl="1" eaLnBrk="1" hangingPunct="1">
              <a:defRPr/>
            </a:pPr>
            <a:r>
              <a:rPr lang="en-US" sz="2000" dirty="0" smtClean="0">
                <a:ea typeface="+mn-ea"/>
                <a:cs typeface="Arial" charset="0"/>
              </a:rPr>
              <a:t>New standards can be created using XML thereby allowing creations of new languages.</a:t>
            </a:r>
          </a:p>
          <a:p>
            <a:pPr lvl="1" eaLnBrk="1" hangingPunct="1">
              <a:defRPr/>
            </a:pPr>
            <a:r>
              <a:rPr lang="en-US" sz="2000" dirty="0" smtClean="0">
                <a:ea typeface="+mn-ea"/>
                <a:cs typeface="Arial" charset="0"/>
              </a:rPr>
              <a:t>Examples of languages created by XML</a:t>
            </a:r>
          </a:p>
          <a:p>
            <a:pPr lvl="1" eaLnBrk="1" hangingPunct="1">
              <a:defRPr/>
            </a:pPr>
            <a:r>
              <a:rPr lang="en-US" sz="2000" dirty="0" smtClean="0"/>
              <a:t>XHTML  : Recommendation that redefines HTML in terms of XML.</a:t>
            </a:r>
          </a:p>
          <a:p>
            <a:pPr lvl="1" eaLnBrk="1" hangingPunct="1">
              <a:defRPr/>
            </a:pPr>
            <a:r>
              <a:rPr lang="en-US" sz="2000" dirty="0" smtClean="0"/>
              <a:t>WAP (Wireless Application Protocol )and WML (Wireless Markup Language) as markup languages for handheld devices </a:t>
            </a:r>
          </a:p>
          <a:p>
            <a:pPr lvl="1" eaLnBrk="1" hangingPunct="1">
              <a:defRPr/>
            </a:pPr>
            <a:r>
              <a:rPr lang="en-US" sz="2000" dirty="0" smtClean="0"/>
              <a:t>WSDL (Web Services Description Language ): language for describing available web services</a:t>
            </a:r>
            <a:endParaRPr lang="en-US" sz="2000" dirty="0" smtClean="0">
              <a:ea typeface="+mn-ea"/>
              <a:cs typeface="Arial" charset="0"/>
            </a:endParaRPr>
          </a:p>
          <a:p>
            <a:pPr eaLnBrk="1" hangingPunct="1">
              <a:defRPr/>
            </a:pPr>
            <a:r>
              <a:rPr lang="en-US" b="1" dirty="0" smtClean="0">
                <a:cs typeface="Arial" charset="0"/>
              </a:rPr>
              <a:t>XML is used to store configuration information</a:t>
            </a:r>
          </a:p>
          <a:p>
            <a:pPr lvl="1" eaLnBrk="1" hangingPunct="1">
              <a:defRPr/>
            </a:pPr>
            <a:r>
              <a:rPr lang="en-US" sz="2000" dirty="0" smtClean="0">
                <a:ea typeface="+mn-ea"/>
                <a:cs typeface="Arial" charset="0"/>
              </a:rPr>
              <a:t>Many modern applications store </a:t>
            </a:r>
            <a:r>
              <a:rPr lang="en-US" sz="2000" dirty="0" smtClean="0">
                <a:cs typeface="Arial" charset="0"/>
              </a:rPr>
              <a:t>configuration information about the application in XML format. Since XML is language agnostic, it can be easily understood and edited by non-programmers/administrators.</a:t>
            </a:r>
          </a:p>
          <a:p>
            <a:pPr lvl="1" eaLnBrk="1" hangingPunct="1">
              <a:defRPr/>
            </a:pPr>
            <a:r>
              <a:rPr lang="en-US" sz="2000" dirty="0" smtClean="0">
                <a:cs typeface="Arial" charset="0"/>
              </a:rPr>
              <a:t>JEE web and enterprise application uses web.xml and </a:t>
            </a:r>
            <a:r>
              <a:rPr lang="en-US" sz="2000" i="1" dirty="0" smtClean="0"/>
              <a:t>ejb</a:t>
            </a:r>
            <a:r>
              <a:rPr lang="en-US" sz="2000" dirty="0" smtClean="0"/>
              <a:t>-jar.xml</a:t>
            </a:r>
          </a:p>
          <a:p>
            <a:pPr lvl="1" eaLnBrk="1" hangingPunct="1">
              <a:defRPr/>
            </a:pPr>
            <a:r>
              <a:rPr lang="en-US" sz="2000" dirty="0" smtClean="0">
                <a:cs typeface="Arial" charset="0"/>
              </a:rPr>
              <a:t>Hibernate/</a:t>
            </a:r>
            <a:r>
              <a:rPr lang="en-US" sz="2000" dirty="0" err="1" smtClean="0">
                <a:cs typeface="Arial" charset="0"/>
              </a:rPr>
              <a:t>NHibernate</a:t>
            </a:r>
            <a:r>
              <a:rPr lang="en-US" sz="2000" dirty="0" smtClean="0">
                <a:cs typeface="Arial" charset="0"/>
              </a:rPr>
              <a:t> uses hibernate.cfg.xml</a:t>
            </a:r>
          </a:p>
          <a:p>
            <a:pPr lvl="1" eaLnBrk="1" hangingPunct="1">
              <a:defRPr/>
            </a:pPr>
            <a:r>
              <a:rPr lang="en-US" sz="2000" dirty="0" smtClean="0">
                <a:cs typeface="Arial" charset="0"/>
              </a:rPr>
              <a:t>.NET application uses </a:t>
            </a:r>
            <a:r>
              <a:rPr lang="en-US" sz="2000" dirty="0" err="1" smtClean="0">
                <a:cs typeface="Arial" charset="0"/>
              </a:rPr>
              <a:t>Web.config</a:t>
            </a:r>
            <a:r>
              <a:rPr lang="en-US" sz="2000" dirty="0" smtClean="0">
                <a:cs typeface="Arial" charset="0"/>
              </a:rPr>
              <a:t> which is an XML file</a:t>
            </a:r>
          </a:p>
          <a:p>
            <a:pPr lvl="1" eaLnBrk="1" hangingPunct="1">
              <a:defRPr/>
            </a:pPr>
            <a:endParaRPr lang="en-US" sz="2000" dirty="0" smtClean="0">
              <a:ea typeface="+mn-ea"/>
              <a:cs typeface="Arial" charset="0"/>
            </a:endParaRPr>
          </a:p>
          <a:p>
            <a:pPr eaLnBrk="1" hangingPunct="1">
              <a:defRPr/>
            </a:pPr>
            <a:endParaRPr lang="en-US" dirty="0" smtClean="0"/>
          </a:p>
          <a:p>
            <a:pPr eaLnBrk="1" hangingPunct="1"/>
            <a:endParaRPr lang="en-IN" dirty="0" smtClean="0">
              <a:latin typeface="Arial" charset="0"/>
            </a:endParaRPr>
          </a:p>
        </p:txBody>
      </p:sp>
    </p:spTree>
    <p:extLst>
      <p:ext uri="{BB962C8B-B14F-4D97-AF65-F5344CB8AC3E}">
        <p14:creationId xmlns:p14="http://schemas.microsoft.com/office/powerpoint/2010/main" val="103110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If the data hierarchical, then model </a:t>
            </a:r>
            <a:r>
              <a:rPr lang="en-US" dirty="0" smtClean="0">
                <a:sym typeface="Wingdings" pitchFamily="2" charset="2"/>
              </a:rPr>
              <a:t></a:t>
            </a:r>
            <a:r>
              <a:rPr lang="en-US" dirty="0" smtClean="0"/>
              <a:t> element .</a:t>
            </a:r>
          </a:p>
          <a:p>
            <a:pPr>
              <a:defRPr/>
            </a:pPr>
            <a:r>
              <a:rPr lang="en-US" dirty="0" smtClean="0"/>
              <a:t>If  the data has multiple lines then model it as </a:t>
            </a:r>
            <a:r>
              <a:rPr lang="en-US" dirty="0" smtClean="0">
                <a:sym typeface="Wingdings" pitchFamily="2" charset="2"/>
              </a:rPr>
              <a:t></a:t>
            </a:r>
            <a:r>
              <a:rPr lang="en-US" dirty="0" smtClean="0"/>
              <a:t> element.</a:t>
            </a:r>
          </a:p>
          <a:p>
            <a:pPr>
              <a:defRPr/>
            </a:pPr>
            <a:r>
              <a:rPr lang="en-US" dirty="0" smtClean="0"/>
              <a:t>If data has fixed number of choices then model it as </a:t>
            </a:r>
            <a:r>
              <a:rPr lang="en-US" dirty="0" smtClean="0">
                <a:sym typeface="Wingdings" pitchFamily="2" charset="2"/>
              </a:rPr>
              <a:t>attributes</a:t>
            </a:r>
          </a:p>
          <a:p>
            <a:pPr>
              <a:defRPr/>
            </a:pPr>
            <a:r>
              <a:rPr lang="en-US" kern="0" dirty="0" smtClean="0">
                <a:solidFill>
                  <a:srgbClr val="5F5F5F"/>
                </a:solidFill>
                <a:sym typeface="Wingdings" pitchFamily="2" charset="2"/>
              </a:rPr>
              <a:t>If data conveys information about how it should be displayed model it as  attributes</a:t>
            </a:r>
            <a:endParaRPr lang="en-US" kern="0" dirty="0" smtClean="0">
              <a:solidFill>
                <a:srgbClr val="5F5F5F"/>
              </a:solidFill>
            </a:endParaRPr>
          </a:p>
          <a:p>
            <a:pPr>
              <a:defRPr/>
            </a:pPr>
            <a:r>
              <a:rPr lang="en-US" kern="0" dirty="0" smtClean="0">
                <a:solidFill>
                  <a:srgbClr val="5F5F5F"/>
                </a:solidFill>
                <a:sym typeface="Wingdings" pitchFamily="2" charset="2"/>
              </a:rPr>
              <a:t>If data contains multiple values then model it as  attributes</a:t>
            </a:r>
            <a:endParaRPr lang="en-US" kern="0" dirty="0" smtClean="0">
              <a:solidFill>
                <a:srgbClr val="5F5F5F"/>
              </a:solidFill>
            </a:endParaRPr>
          </a:p>
          <a:p>
            <a:pPr>
              <a:defRPr/>
            </a:pPr>
            <a:endParaRPr lang="en-US" dirty="0" smtClean="0"/>
          </a:p>
          <a:p>
            <a:pPr>
              <a:defRPr/>
            </a:pPr>
            <a:endParaRPr lang="en-US" dirty="0"/>
          </a:p>
        </p:txBody>
      </p:sp>
      <p:sp>
        <p:nvSpPr>
          <p:cNvPr id="5120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01D27EE-F647-40B5-91C8-FBB267ACE6CA}" type="slidenum">
              <a:rPr lang="en-US" smtClean="0"/>
              <a:pPr eaLnBrk="1" hangingPunct="1">
                <a:defRPr/>
              </a:pPr>
              <a:t>17</a:t>
            </a:fld>
            <a:endParaRPr lang="en-US" smtClean="0"/>
          </a:p>
        </p:txBody>
      </p:sp>
    </p:spTree>
    <p:extLst>
      <p:ext uri="{BB962C8B-B14F-4D97-AF65-F5344CB8AC3E}">
        <p14:creationId xmlns:p14="http://schemas.microsoft.com/office/powerpoint/2010/main" val="389521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not going to</a:t>
            </a:r>
            <a:r>
              <a:rPr lang="en-US" baseline="0" dirty="0" smtClean="0"/>
              <a:t> look at the DTD and </a:t>
            </a:r>
            <a:r>
              <a:rPr lang="en-US" baseline="0" dirty="0" err="1" smtClean="0"/>
              <a:t>XMl</a:t>
            </a:r>
            <a:r>
              <a:rPr lang="en-US" baseline="0" dirty="0" smtClean="0"/>
              <a:t> schema in this session</a:t>
            </a:r>
            <a:endParaRPr lang="en-US" dirty="0"/>
          </a:p>
        </p:txBody>
      </p:sp>
      <p:sp>
        <p:nvSpPr>
          <p:cNvPr id="4" name="Slide Number Placeholder 3"/>
          <p:cNvSpPr>
            <a:spLocks noGrp="1"/>
          </p:cNvSpPr>
          <p:nvPr>
            <p:ph type="sldNum" sz="quarter" idx="10"/>
          </p:nvPr>
        </p:nvSpPr>
        <p:spPr/>
        <p:txBody>
          <a:bodyPr/>
          <a:lstStyle/>
          <a:p>
            <a:pPr>
              <a:defRPr/>
            </a:pPr>
            <a:fld id="{88A9FFEE-1692-41F3-8D46-3EDE26644E04}" type="slidenum">
              <a:rPr lang="en-US" smtClean="0"/>
              <a:pPr>
                <a:defRPr/>
              </a:pPr>
              <a:t>19</a:t>
            </a:fld>
            <a:endParaRPr lang="en-US"/>
          </a:p>
        </p:txBody>
      </p:sp>
    </p:spTree>
    <p:extLst>
      <p:ext uri="{BB962C8B-B14F-4D97-AF65-F5344CB8AC3E}">
        <p14:creationId xmlns:p14="http://schemas.microsoft.com/office/powerpoint/2010/main" val="15513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D758BEE-2555-42F2-AF0A-0AD3B2B4347A}" type="slidenum">
              <a:rPr lang="en-IN" smtClean="0"/>
              <a:pPr eaLnBrk="1" hangingPunct="1">
                <a:defRPr/>
              </a:pPr>
              <a:t>21</a:t>
            </a:fld>
            <a:endParaRPr lang="en-I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extLst>
      <p:ext uri="{BB962C8B-B14F-4D97-AF65-F5344CB8AC3E}">
        <p14:creationId xmlns:p14="http://schemas.microsoft.com/office/powerpoint/2010/main" val="100133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CA0EFCC-D003-4721-8964-DAA4D6317E35}" type="slidenum">
              <a:rPr lang="en-IN" smtClean="0"/>
              <a:pPr eaLnBrk="1" hangingPunct="1">
                <a:defRPr/>
              </a:pPr>
              <a:t>24</a:t>
            </a:fld>
            <a:endParaRPr lang="en-I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extLst>
      <p:ext uri="{BB962C8B-B14F-4D97-AF65-F5344CB8AC3E}">
        <p14:creationId xmlns:p14="http://schemas.microsoft.com/office/powerpoint/2010/main" val="133205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325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939FC53-630E-4D57-A13C-49F6661931BE}" type="slidenum">
              <a:rPr lang="en-US" smtClean="0"/>
              <a:pPr eaLnBrk="1" hangingPunct="1">
                <a:defRPr/>
              </a:pPr>
              <a:t>25</a:t>
            </a:fld>
            <a:endParaRPr lang="en-US" smtClean="0"/>
          </a:p>
        </p:txBody>
      </p:sp>
    </p:spTree>
    <p:extLst>
      <p:ext uri="{BB962C8B-B14F-4D97-AF65-F5344CB8AC3E}">
        <p14:creationId xmlns:p14="http://schemas.microsoft.com/office/powerpoint/2010/main" val="185840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looking at DOM parsers alone during this session</a:t>
            </a:r>
            <a:endParaRPr lang="en-US" dirty="0"/>
          </a:p>
        </p:txBody>
      </p:sp>
      <p:sp>
        <p:nvSpPr>
          <p:cNvPr id="4" name="Slide Number Placeholder 3"/>
          <p:cNvSpPr>
            <a:spLocks noGrp="1"/>
          </p:cNvSpPr>
          <p:nvPr>
            <p:ph type="sldNum" sz="quarter" idx="10"/>
          </p:nvPr>
        </p:nvSpPr>
        <p:spPr/>
        <p:txBody>
          <a:bodyPr/>
          <a:lstStyle/>
          <a:p>
            <a:pPr>
              <a:defRPr/>
            </a:pPr>
            <a:fld id="{88A9FFEE-1692-41F3-8D46-3EDE26644E04}" type="slidenum">
              <a:rPr lang="en-US" smtClean="0"/>
              <a:pPr>
                <a:defRPr/>
              </a:pPr>
              <a:t>30</a:t>
            </a:fld>
            <a:endParaRPr lang="en-US"/>
          </a:p>
        </p:txBody>
      </p:sp>
    </p:spTree>
    <p:extLst>
      <p:ext uri="{BB962C8B-B14F-4D97-AF65-F5344CB8AC3E}">
        <p14:creationId xmlns:p14="http://schemas.microsoft.com/office/powerpoint/2010/main" val="1883218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003399"/>
              </a:buClr>
            </a:pPr>
            <a:r>
              <a:rPr lang="en-US" b="1" dirty="0" smtClean="0">
                <a:latin typeface="Courier New" pitchFamily="49" charset="0"/>
              </a:rPr>
              <a:t>Document </a:t>
            </a:r>
          </a:p>
          <a:p>
            <a:pPr lvl="1">
              <a:buClr>
                <a:srgbClr val="003399"/>
              </a:buClr>
            </a:pPr>
            <a:r>
              <a:rPr lang="en-US" sz="2000" b="1" dirty="0" smtClean="0">
                <a:latin typeface="Courier New" pitchFamily="49" charset="0"/>
              </a:rPr>
              <a:t>public </a:t>
            </a:r>
            <a:r>
              <a:rPr lang="en-US" sz="2000" b="1" dirty="0" err="1" smtClean="0">
                <a:latin typeface="Courier New" pitchFamily="49" charset="0"/>
              </a:rPr>
              <a:t>NodeList</a:t>
            </a:r>
            <a:r>
              <a:rPr lang="en-US" sz="2000" b="1" dirty="0" smtClean="0">
                <a:latin typeface="Courier New" pitchFamily="49" charset="0"/>
              </a:rPr>
              <a:t> </a:t>
            </a:r>
            <a:r>
              <a:rPr lang="en-US" sz="2000" b="1" dirty="0" err="1" smtClean="0">
                <a:latin typeface="Courier New" pitchFamily="49" charset="0"/>
              </a:rPr>
              <a:t>getElementsByTagName</a:t>
            </a:r>
            <a:r>
              <a:rPr lang="en-US" sz="2000" b="1" dirty="0" smtClean="0">
                <a:latin typeface="Courier New" pitchFamily="49" charset="0"/>
              </a:rPr>
              <a:t>(String </a:t>
            </a:r>
            <a:r>
              <a:rPr lang="en-US" sz="2000" b="1" dirty="0" err="1" smtClean="0">
                <a:latin typeface="Courier New" pitchFamily="49" charset="0"/>
              </a:rPr>
              <a:t>tagname</a:t>
            </a:r>
            <a:r>
              <a:rPr lang="en-US" sz="2000" b="1" dirty="0" smtClean="0">
                <a:latin typeface="Courier New" pitchFamily="49" charset="0"/>
              </a:rPr>
              <a:t> )</a:t>
            </a:r>
          </a:p>
          <a:p>
            <a:pPr lvl="1">
              <a:buClr>
                <a:srgbClr val="003399"/>
              </a:buClr>
            </a:pPr>
            <a:r>
              <a:rPr lang="en-US" sz="2000" b="1" dirty="0" smtClean="0">
                <a:latin typeface="Courier New" pitchFamily="49" charset="0"/>
              </a:rPr>
              <a:t>public Element </a:t>
            </a:r>
            <a:r>
              <a:rPr lang="en-US" sz="2000" b="1" dirty="0" err="1" smtClean="0">
                <a:latin typeface="Courier New" pitchFamily="49" charset="0"/>
              </a:rPr>
              <a:t>createElement</a:t>
            </a:r>
            <a:r>
              <a:rPr lang="en-US" sz="2000" b="1" dirty="0" smtClean="0">
                <a:latin typeface="Courier New" pitchFamily="49" charset="0"/>
              </a:rPr>
              <a:t>(String </a:t>
            </a:r>
            <a:r>
              <a:rPr lang="en-US" sz="2000" b="1" dirty="0" err="1" smtClean="0">
                <a:latin typeface="Courier New" pitchFamily="49" charset="0"/>
              </a:rPr>
              <a:t>tagName</a:t>
            </a:r>
            <a:r>
              <a:rPr lang="en-US" sz="2000" b="1" dirty="0" smtClean="0">
                <a:latin typeface="Courier New" pitchFamily="49" charset="0"/>
              </a:rPr>
              <a:t>) throws </a:t>
            </a:r>
            <a:r>
              <a:rPr lang="en-US" sz="2000" b="1" dirty="0" err="1" smtClean="0">
                <a:latin typeface="Courier New" pitchFamily="49" charset="0"/>
              </a:rPr>
              <a:t>DOMException</a:t>
            </a:r>
            <a:r>
              <a:rPr lang="en-US" sz="2000" b="1" dirty="0" smtClean="0">
                <a:latin typeface="Courier New" pitchFamily="49" charset="0"/>
              </a:rPr>
              <a:t> </a:t>
            </a:r>
          </a:p>
          <a:p>
            <a:pPr lvl="1">
              <a:buClr>
                <a:srgbClr val="003399"/>
              </a:buClr>
            </a:pPr>
            <a:r>
              <a:rPr lang="en-US" sz="2000" b="1" dirty="0" smtClean="0">
                <a:latin typeface="Courier New" pitchFamily="49" charset="0"/>
              </a:rPr>
              <a:t>public Comment </a:t>
            </a:r>
            <a:r>
              <a:rPr lang="en-US" sz="2000" b="1" dirty="0" err="1" smtClean="0">
                <a:latin typeface="Courier New" pitchFamily="49" charset="0"/>
              </a:rPr>
              <a:t>createComment</a:t>
            </a:r>
            <a:r>
              <a:rPr lang="en-US" sz="2000" b="1" dirty="0" smtClean="0">
                <a:latin typeface="Courier New" pitchFamily="49" charset="0"/>
              </a:rPr>
              <a:t>(String data) </a:t>
            </a:r>
          </a:p>
          <a:p>
            <a:pPr lvl="1">
              <a:buClr>
                <a:srgbClr val="003399"/>
              </a:buClr>
            </a:pPr>
            <a:r>
              <a:rPr lang="en-US" sz="2000" b="1" dirty="0" smtClean="0">
                <a:latin typeface="Courier New" pitchFamily="49" charset="0"/>
              </a:rPr>
              <a:t>public Text </a:t>
            </a:r>
            <a:r>
              <a:rPr lang="en-US" sz="2000" b="1" dirty="0" err="1" smtClean="0">
                <a:latin typeface="Courier New" pitchFamily="49" charset="0"/>
              </a:rPr>
              <a:t>createTextNode</a:t>
            </a:r>
            <a:r>
              <a:rPr lang="en-US" sz="2000" b="1" dirty="0" smtClean="0">
                <a:latin typeface="Courier New" pitchFamily="49" charset="0"/>
              </a:rPr>
              <a:t>(String data)</a:t>
            </a:r>
          </a:p>
          <a:p>
            <a:pPr>
              <a:buClr>
                <a:srgbClr val="003399"/>
              </a:buClr>
              <a:buNone/>
            </a:pPr>
            <a:endParaRPr lang="en-US" b="1" dirty="0" smtClean="0">
              <a:latin typeface="Courier New" pitchFamily="49" charset="0"/>
            </a:endParaRPr>
          </a:p>
          <a:p>
            <a:pPr>
              <a:buClr>
                <a:srgbClr val="003399"/>
              </a:buClr>
            </a:pPr>
            <a:r>
              <a:rPr lang="en-US" b="1" dirty="0" err="1" smtClean="0">
                <a:latin typeface="Courier New" pitchFamily="49" charset="0"/>
              </a:rPr>
              <a:t>NodeList</a:t>
            </a:r>
            <a:endParaRPr lang="en-US" b="1" dirty="0" smtClean="0">
              <a:latin typeface="Courier New" pitchFamily="49" charset="0"/>
            </a:endParaRPr>
          </a:p>
          <a:p>
            <a:pPr lvl="1">
              <a:buClr>
                <a:srgbClr val="003399"/>
              </a:buClr>
            </a:pPr>
            <a:r>
              <a:rPr lang="en-US" sz="2000" b="1" dirty="0" smtClean="0">
                <a:latin typeface="Courier New" pitchFamily="49" charset="0"/>
              </a:rPr>
              <a:t>public </a:t>
            </a:r>
            <a:r>
              <a:rPr lang="en-US" sz="2000" b="1" dirty="0" err="1" smtClean="0">
                <a:latin typeface="Courier New" pitchFamily="49" charset="0"/>
              </a:rPr>
              <a:t>int</a:t>
            </a:r>
            <a:r>
              <a:rPr lang="en-US" sz="2000" b="1" dirty="0" smtClean="0">
                <a:latin typeface="Courier New" pitchFamily="49" charset="0"/>
              </a:rPr>
              <a:t> </a:t>
            </a:r>
            <a:r>
              <a:rPr lang="en-US" sz="2000" b="1" dirty="0" err="1" smtClean="0">
                <a:latin typeface="Courier New" pitchFamily="49" charset="0"/>
              </a:rPr>
              <a:t>getLength</a:t>
            </a:r>
            <a:r>
              <a:rPr lang="en-US" sz="2000" b="1" dirty="0" smtClean="0">
                <a:latin typeface="Courier New" pitchFamily="49" charset="0"/>
              </a:rPr>
              <a:t>() </a:t>
            </a:r>
          </a:p>
          <a:p>
            <a:pPr lvl="1">
              <a:buClr>
                <a:srgbClr val="003399"/>
              </a:buClr>
            </a:pPr>
            <a:r>
              <a:rPr lang="en-US" sz="2000" b="1" dirty="0" smtClean="0">
                <a:latin typeface="Courier New" pitchFamily="49" charset="0"/>
              </a:rPr>
              <a:t>public Node item(</a:t>
            </a:r>
            <a:r>
              <a:rPr lang="en-US" sz="2000" b="1" dirty="0" err="1" smtClean="0">
                <a:latin typeface="Courier New" pitchFamily="49" charset="0"/>
              </a:rPr>
              <a:t>int</a:t>
            </a:r>
            <a:r>
              <a:rPr lang="en-US" sz="2000" b="1" dirty="0" smtClean="0">
                <a:latin typeface="Courier New" pitchFamily="49" charset="0"/>
              </a:rPr>
              <a:t> index) </a:t>
            </a:r>
          </a:p>
          <a:p>
            <a:pPr>
              <a:lnSpc>
                <a:spcPct val="90000"/>
              </a:lnSpc>
              <a:buClr>
                <a:srgbClr val="003399"/>
              </a:buClr>
            </a:pPr>
            <a:endParaRPr lang="en-IN" sz="2400" b="1" dirty="0" smtClean="0">
              <a:latin typeface="Courier New" pitchFamily="49" charset="0"/>
            </a:endParaRPr>
          </a:p>
          <a:p>
            <a:pPr marL="457200">
              <a:lnSpc>
                <a:spcPct val="120000"/>
              </a:lnSpc>
              <a:buClr>
                <a:srgbClr val="003399"/>
              </a:buClr>
            </a:pPr>
            <a:r>
              <a:rPr lang="en-US" b="1" dirty="0" smtClean="0">
                <a:latin typeface="Courier New" pitchFamily="49" charset="0"/>
              </a:rPr>
              <a:t>Node :</a:t>
            </a:r>
          </a:p>
          <a:p>
            <a:pPr lvl="2">
              <a:lnSpc>
                <a:spcPct val="120000"/>
              </a:lnSpc>
              <a:buClr>
                <a:srgbClr val="003399"/>
              </a:buClr>
            </a:pPr>
            <a:r>
              <a:rPr lang="en-US" sz="2000" b="1" dirty="0" smtClean="0">
                <a:latin typeface="Courier New" pitchFamily="49" charset="0"/>
              </a:rPr>
              <a:t>ELEMENT_NODE, CDATA_SECTION_NODE, ATTRIBUTE_NODE, TEXT_NODE, COMMENT_NODE</a:t>
            </a:r>
          </a:p>
          <a:p>
            <a:pPr lvl="2">
              <a:lnSpc>
                <a:spcPct val="120000"/>
              </a:lnSpc>
              <a:buClr>
                <a:srgbClr val="003399"/>
              </a:buClr>
            </a:pPr>
            <a:r>
              <a:rPr lang="en-US" sz="2000" b="1" dirty="0" smtClean="0">
                <a:latin typeface="Courier New" pitchFamily="49" charset="0"/>
              </a:rPr>
              <a:t>public String </a:t>
            </a:r>
            <a:r>
              <a:rPr lang="en-US" sz="2000" b="1" dirty="0" err="1" smtClean="0">
                <a:latin typeface="Courier New" pitchFamily="49" charset="0"/>
              </a:rPr>
              <a:t>getNodeName</a:t>
            </a:r>
            <a:r>
              <a:rPr lang="en-US" sz="2000" b="1" dirty="0" smtClean="0">
                <a:latin typeface="Courier New" pitchFamily="49" charset="0"/>
              </a:rPr>
              <a:t>() </a:t>
            </a:r>
          </a:p>
          <a:p>
            <a:pPr lvl="2">
              <a:lnSpc>
                <a:spcPct val="120000"/>
              </a:lnSpc>
              <a:buClr>
                <a:srgbClr val="003399"/>
              </a:buClr>
            </a:pPr>
            <a:r>
              <a:rPr lang="en-US" sz="2000" b="1" dirty="0" smtClean="0">
                <a:latin typeface="Courier New" pitchFamily="49" charset="0"/>
              </a:rPr>
              <a:t>public short </a:t>
            </a:r>
            <a:r>
              <a:rPr lang="en-US" sz="2000" b="1" dirty="0" err="1" smtClean="0">
                <a:latin typeface="Courier New" pitchFamily="49" charset="0"/>
              </a:rPr>
              <a:t>getNodeType</a:t>
            </a:r>
            <a:r>
              <a:rPr lang="en-US" sz="2000" b="1" dirty="0" smtClean="0">
                <a:latin typeface="Courier New" pitchFamily="49" charset="0"/>
              </a:rPr>
              <a:t>() </a:t>
            </a:r>
          </a:p>
          <a:p>
            <a:pPr lvl="2">
              <a:lnSpc>
                <a:spcPct val="120000"/>
              </a:lnSpc>
              <a:buClr>
                <a:srgbClr val="003399"/>
              </a:buClr>
            </a:pPr>
            <a:r>
              <a:rPr lang="en-US" sz="2000" b="1" dirty="0" smtClean="0">
                <a:latin typeface="Courier New" pitchFamily="49" charset="0"/>
              </a:rPr>
              <a:t>public </a:t>
            </a:r>
            <a:r>
              <a:rPr lang="en-US" sz="2000" b="1" dirty="0" err="1" smtClean="0">
                <a:latin typeface="Courier New" pitchFamily="49" charset="0"/>
              </a:rPr>
              <a:t>NodeList</a:t>
            </a:r>
            <a:r>
              <a:rPr lang="en-US" sz="2000" b="1" dirty="0" smtClean="0">
                <a:latin typeface="Courier New" pitchFamily="49" charset="0"/>
              </a:rPr>
              <a:t> </a:t>
            </a:r>
            <a:r>
              <a:rPr lang="en-US" sz="2000" b="1" dirty="0" err="1" smtClean="0">
                <a:latin typeface="Courier New" pitchFamily="49" charset="0"/>
              </a:rPr>
              <a:t>getChildNodes</a:t>
            </a:r>
            <a:r>
              <a:rPr lang="en-US" sz="2000" b="1" dirty="0" smtClean="0">
                <a:latin typeface="Courier New" pitchFamily="49" charset="0"/>
              </a:rPr>
              <a:t>() </a:t>
            </a:r>
          </a:p>
          <a:p>
            <a:pPr lvl="2">
              <a:lnSpc>
                <a:spcPct val="120000"/>
              </a:lnSpc>
              <a:buClr>
                <a:srgbClr val="003399"/>
              </a:buClr>
            </a:pPr>
            <a:r>
              <a:rPr lang="en-US" sz="2000" b="1" dirty="0" smtClean="0">
                <a:latin typeface="Courier New" pitchFamily="49" charset="0"/>
              </a:rPr>
              <a:t>Methods to modify the node’s children</a:t>
            </a:r>
          </a:p>
          <a:p>
            <a:pPr lvl="2">
              <a:lnSpc>
                <a:spcPct val="120000"/>
              </a:lnSpc>
              <a:buClr>
                <a:srgbClr val="003399"/>
              </a:buClr>
            </a:pPr>
            <a:r>
              <a:rPr lang="en-US" sz="2000" b="1" dirty="0" smtClean="0">
                <a:latin typeface="Courier New" pitchFamily="49" charset="0"/>
              </a:rPr>
              <a:t>public Node </a:t>
            </a:r>
            <a:r>
              <a:rPr lang="en-US" sz="2000" b="1" dirty="0" err="1" smtClean="0">
                <a:latin typeface="Courier New" pitchFamily="49" charset="0"/>
              </a:rPr>
              <a:t>appendChild</a:t>
            </a:r>
            <a:r>
              <a:rPr lang="en-US" sz="2000" b="1" dirty="0" smtClean="0">
                <a:latin typeface="Courier New" pitchFamily="49" charset="0"/>
              </a:rPr>
              <a:t>(Node </a:t>
            </a:r>
            <a:r>
              <a:rPr lang="en-US" sz="2000" b="1" dirty="0" err="1" smtClean="0">
                <a:latin typeface="Courier New" pitchFamily="49" charset="0"/>
              </a:rPr>
              <a:t>newChild</a:t>
            </a:r>
            <a:r>
              <a:rPr lang="en-US" sz="2000" b="1" dirty="0" smtClean="0">
                <a:latin typeface="Courier New" pitchFamily="49" charset="0"/>
              </a:rPr>
              <a:t>) throws </a:t>
            </a:r>
            <a:r>
              <a:rPr lang="en-US" sz="2000" b="1" dirty="0" err="1" smtClean="0">
                <a:latin typeface="Courier New" pitchFamily="49" charset="0"/>
              </a:rPr>
              <a:t>DOMException</a:t>
            </a:r>
            <a:endParaRPr lang="en-US" sz="2000" b="1" dirty="0" smtClean="0">
              <a:latin typeface="Courier New" pitchFamily="49" charset="0"/>
            </a:endParaRPr>
          </a:p>
          <a:p>
            <a:pPr lvl="2">
              <a:lnSpc>
                <a:spcPct val="120000"/>
              </a:lnSpc>
              <a:buClr>
                <a:srgbClr val="003399"/>
              </a:buClr>
            </a:pPr>
            <a:r>
              <a:rPr lang="en-US" sz="2000" b="1" dirty="0" smtClean="0">
                <a:latin typeface="Courier New" pitchFamily="49" charset="0"/>
              </a:rPr>
              <a:t>public Node </a:t>
            </a:r>
            <a:r>
              <a:rPr lang="en-US" sz="2000" b="1" dirty="0" err="1" smtClean="0">
                <a:latin typeface="Courier New" pitchFamily="49" charset="0"/>
              </a:rPr>
              <a:t>removeChild</a:t>
            </a:r>
            <a:r>
              <a:rPr lang="en-US" sz="2000" b="1" dirty="0" smtClean="0">
                <a:latin typeface="Courier New" pitchFamily="49" charset="0"/>
              </a:rPr>
              <a:t>(Node </a:t>
            </a:r>
            <a:r>
              <a:rPr lang="en-US" sz="2000" b="1" dirty="0" err="1" smtClean="0">
                <a:latin typeface="Courier New" pitchFamily="49" charset="0"/>
              </a:rPr>
              <a:t>oldChild</a:t>
            </a:r>
            <a:r>
              <a:rPr lang="en-US" sz="2000" b="1" dirty="0" smtClean="0">
                <a:latin typeface="Courier New" pitchFamily="49" charset="0"/>
              </a:rPr>
              <a:t>) throws </a:t>
            </a:r>
            <a:r>
              <a:rPr lang="en-US" sz="2000" b="1" dirty="0" err="1" smtClean="0">
                <a:latin typeface="Courier New" pitchFamily="49" charset="0"/>
              </a:rPr>
              <a:t>DOMException</a:t>
            </a:r>
            <a:r>
              <a:rPr lang="en-US" sz="2000" b="1" dirty="0" smtClean="0">
                <a:latin typeface="Courier New" pitchFamily="49" charset="0"/>
              </a:rPr>
              <a:t>  </a:t>
            </a:r>
          </a:p>
          <a:p>
            <a:pPr lvl="2">
              <a:lnSpc>
                <a:spcPct val="120000"/>
              </a:lnSpc>
              <a:buClr>
                <a:srgbClr val="003399"/>
              </a:buClr>
            </a:pPr>
            <a:r>
              <a:rPr lang="en-US" sz="2000" b="1" dirty="0" smtClean="0">
                <a:latin typeface="Courier New" pitchFamily="49" charset="0"/>
              </a:rPr>
              <a:t>public Node </a:t>
            </a:r>
            <a:r>
              <a:rPr lang="en-US" sz="2000" b="1" dirty="0" err="1" smtClean="0">
                <a:latin typeface="Courier New" pitchFamily="49" charset="0"/>
              </a:rPr>
              <a:t>replaceChild</a:t>
            </a:r>
            <a:r>
              <a:rPr lang="en-US" sz="2000" b="1" dirty="0" smtClean="0">
                <a:latin typeface="Courier New" pitchFamily="49" charset="0"/>
              </a:rPr>
              <a:t>(Node </a:t>
            </a:r>
            <a:r>
              <a:rPr lang="en-US" sz="2000" b="1" dirty="0" err="1" smtClean="0">
                <a:latin typeface="Courier New" pitchFamily="49" charset="0"/>
              </a:rPr>
              <a:t>newChild</a:t>
            </a:r>
            <a:r>
              <a:rPr lang="en-US" sz="2000" b="1" dirty="0" smtClean="0">
                <a:latin typeface="Courier New" pitchFamily="49" charset="0"/>
              </a:rPr>
              <a:t>, Node </a:t>
            </a:r>
            <a:r>
              <a:rPr lang="en-US" sz="2000" b="1" dirty="0" err="1" smtClean="0">
                <a:latin typeface="Courier New" pitchFamily="49" charset="0"/>
              </a:rPr>
              <a:t>oldChild</a:t>
            </a:r>
            <a:r>
              <a:rPr lang="en-US" sz="2000" b="1" dirty="0" smtClean="0">
                <a:latin typeface="Courier New" pitchFamily="49" charset="0"/>
              </a:rPr>
              <a:t>) throws </a:t>
            </a:r>
            <a:r>
              <a:rPr lang="en-US" sz="2000" b="1" dirty="0" err="1" smtClean="0">
                <a:latin typeface="Courier New" pitchFamily="49" charset="0"/>
              </a:rPr>
              <a:t>DOMException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8A9FFEE-1692-41F3-8D46-3EDE26644E04}" type="slidenum">
              <a:rPr lang="en-US" smtClean="0"/>
              <a:pPr>
                <a:defRPr/>
              </a:pPr>
              <a:t>34</a:t>
            </a:fld>
            <a:endParaRPr lang="en-US"/>
          </a:p>
        </p:txBody>
      </p:sp>
    </p:spTree>
    <p:extLst>
      <p:ext uri="{BB962C8B-B14F-4D97-AF65-F5344CB8AC3E}">
        <p14:creationId xmlns:p14="http://schemas.microsoft.com/office/powerpoint/2010/main" val="2752929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a:extLst>
              <a:ext uri="{28A0092B-C50C-407E-A947-70E740481C1C}">
                <a14:useLocalDpi xmlns:a14="http://schemas.microsoft.com/office/drawing/2010/main" val="0"/>
              </a:ext>
            </a:extLst>
          </a:blip>
          <a:srcRect t="47652" b="18791"/>
          <a:stretch>
            <a:fillRect/>
          </a:stretch>
        </p:blipFill>
        <p:spPr bwMode="auto">
          <a:xfrm>
            <a:off x="0" y="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CL Logo"/>
          <p:cNvPicPr>
            <a:picLocks noChangeAspect="1" noChangeArrowheads="1"/>
          </p:cNvPicPr>
          <p:nvPr userDrawn="1"/>
        </p:nvPicPr>
        <p:blipFill>
          <a:blip r:embed="rId3">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smtClean="0"/>
              <a:t>Click to edit Master subtitle style</a:t>
            </a:r>
            <a:endParaRPr lang="en-US"/>
          </a:p>
        </p:txBody>
      </p:sp>
    </p:spTree>
    <p:extLst>
      <p:ext uri="{BB962C8B-B14F-4D97-AF65-F5344CB8AC3E}">
        <p14:creationId xmlns:p14="http://schemas.microsoft.com/office/powerpoint/2010/main" val="124515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A98DD6D2-ABB7-4BD0-A2B7-E81C8A7FBAC7}" type="slidenum">
              <a:rPr lang="en-US"/>
              <a:pPr>
                <a:defRPr/>
              </a:pPr>
              <a:t>‹#›</a:t>
            </a:fld>
            <a:endParaRPr lang="en-US"/>
          </a:p>
        </p:txBody>
      </p:sp>
    </p:spTree>
    <p:extLst>
      <p:ext uri="{BB962C8B-B14F-4D97-AF65-F5344CB8AC3E}">
        <p14:creationId xmlns:p14="http://schemas.microsoft.com/office/powerpoint/2010/main" val="22046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013C6F73-26CB-49F4-8D5F-13A022890C8A}" type="slidenum">
              <a:rPr lang="en-US"/>
              <a:pPr>
                <a:defRPr/>
              </a:pPr>
              <a:t>‹#›</a:t>
            </a:fld>
            <a:endParaRPr lang="en-US"/>
          </a:p>
        </p:txBody>
      </p:sp>
    </p:spTree>
    <p:extLst>
      <p:ext uri="{BB962C8B-B14F-4D97-AF65-F5344CB8AC3E}">
        <p14:creationId xmlns:p14="http://schemas.microsoft.com/office/powerpoint/2010/main" val="280805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56992D6-50B0-4821-AD19-9D328CEC5A11}" type="slidenum">
              <a:rPr lang="en-US"/>
              <a:pPr>
                <a:defRPr/>
              </a:pPr>
              <a:t>‹#›</a:t>
            </a:fld>
            <a:endParaRPr lang="en-US"/>
          </a:p>
        </p:txBody>
      </p:sp>
    </p:spTree>
    <p:extLst>
      <p:ext uri="{BB962C8B-B14F-4D97-AF65-F5344CB8AC3E}">
        <p14:creationId xmlns:p14="http://schemas.microsoft.com/office/powerpoint/2010/main" val="3348876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F3E9226A-2021-42AC-8C9F-081B2813FFC0}" type="slidenum">
              <a:rPr lang="en-US"/>
              <a:pPr>
                <a:defRPr/>
              </a:pPr>
              <a:t>‹#›</a:t>
            </a:fld>
            <a:endParaRPr lang="en-US"/>
          </a:p>
        </p:txBody>
      </p:sp>
    </p:spTree>
    <p:extLst>
      <p:ext uri="{BB962C8B-B14F-4D97-AF65-F5344CB8AC3E}">
        <p14:creationId xmlns:p14="http://schemas.microsoft.com/office/powerpoint/2010/main" val="3386539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75A9482A-8F56-46FB-8ADE-CFD0190FD8B3}" type="slidenum">
              <a:rPr lang="en-US"/>
              <a:pPr>
                <a:defRPr/>
              </a:pPr>
              <a:t>‹#›</a:t>
            </a:fld>
            <a:endParaRPr lang="en-US"/>
          </a:p>
        </p:txBody>
      </p:sp>
    </p:spTree>
    <p:extLst>
      <p:ext uri="{BB962C8B-B14F-4D97-AF65-F5344CB8AC3E}">
        <p14:creationId xmlns:p14="http://schemas.microsoft.com/office/powerpoint/2010/main" val="237679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D04E6089-A321-43AF-9A53-9F1A30A10413}" type="slidenum">
              <a:rPr lang="en-US"/>
              <a:pPr>
                <a:defRPr/>
              </a:pPr>
              <a:t>‹#›</a:t>
            </a:fld>
            <a:endParaRPr lang="en-US"/>
          </a:p>
        </p:txBody>
      </p:sp>
    </p:spTree>
    <p:extLst>
      <p:ext uri="{BB962C8B-B14F-4D97-AF65-F5344CB8AC3E}">
        <p14:creationId xmlns:p14="http://schemas.microsoft.com/office/powerpoint/2010/main" val="3817797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05A511A4-082C-4095-A5CB-EE76F3F3BF4B}" type="slidenum">
              <a:rPr lang="en-US"/>
              <a:pPr>
                <a:defRPr/>
              </a:pPr>
              <a:t>‹#›</a:t>
            </a:fld>
            <a:endParaRPr lang="en-US"/>
          </a:p>
        </p:txBody>
      </p:sp>
    </p:spTree>
    <p:extLst>
      <p:ext uri="{BB962C8B-B14F-4D97-AF65-F5344CB8AC3E}">
        <p14:creationId xmlns:p14="http://schemas.microsoft.com/office/powerpoint/2010/main" val="256633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30B011D3-4F6D-4006-9E87-C4C629561579}" type="slidenum">
              <a:rPr lang="en-US"/>
              <a:pPr>
                <a:defRPr/>
              </a:pPr>
              <a:t>‹#›</a:t>
            </a:fld>
            <a:endParaRPr lang="en-US"/>
          </a:p>
        </p:txBody>
      </p:sp>
    </p:spTree>
    <p:extLst>
      <p:ext uri="{BB962C8B-B14F-4D97-AF65-F5344CB8AC3E}">
        <p14:creationId xmlns:p14="http://schemas.microsoft.com/office/powerpoint/2010/main" val="354594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30BA173B-C58B-4759-94A0-655555AB26D8}" type="slidenum">
              <a:rPr lang="en-US"/>
              <a:pPr>
                <a:defRPr/>
              </a:pPr>
              <a:t>‹#›</a:t>
            </a:fld>
            <a:endParaRPr lang="en-US"/>
          </a:p>
        </p:txBody>
      </p:sp>
    </p:spTree>
    <p:extLst>
      <p:ext uri="{BB962C8B-B14F-4D97-AF65-F5344CB8AC3E}">
        <p14:creationId xmlns:p14="http://schemas.microsoft.com/office/powerpoint/2010/main" val="33557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60392465-CBB4-4110-81DC-35D509F05CDE}" type="slidenum">
              <a:rPr lang="en-US"/>
              <a:pPr>
                <a:defRPr/>
              </a:pPr>
              <a:t>‹#›</a:t>
            </a:fld>
            <a:endParaRPr lang="en-US"/>
          </a:p>
        </p:txBody>
      </p:sp>
    </p:spTree>
    <p:extLst>
      <p:ext uri="{BB962C8B-B14F-4D97-AF65-F5344CB8AC3E}">
        <p14:creationId xmlns:p14="http://schemas.microsoft.com/office/powerpoint/2010/main" val="294258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p:nvPicPr>
        <p:blipFill>
          <a:blip r:embed="rId13">
            <a:extLst>
              <a:ext uri="{28A0092B-C50C-407E-A947-70E740481C1C}">
                <a14:useLocalDpi xmlns:a14="http://schemas.microsoft.com/office/drawing/2010/main" val="0"/>
              </a:ext>
            </a:extLst>
          </a:blip>
          <a:srcRect t="71950" b="17998"/>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descr="HCL Logo"/>
          <p:cNvPicPr>
            <a:picLocks noChangeAspect="1" noChangeArrowheads="1"/>
          </p:cNvPicPr>
          <p:nvPr/>
        </p:nvPicPr>
        <p:blipFill>
          <a:blip r:embed="rId14">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cs typeface="+mn-cs"/>
              </a:defRPr>
            </a:lvl1pPr>
          </a:lstStyle>
          <a:p>
            <a:pPr>
              <a:defRPr/>
            </a:pPr>
            <a:fld id="{FEDA316A-7CA2-457D-915B-96DABAEB4FF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eaLnBrk="1" fontAlgn="base" hangingPunct="1">
        <a:spcBef>
          <a:spcPct val="0"/>
        </a:spcBef>
        <a:spcAft>
          <a:spcPct val="0"/>
        </a:spcAft>
        <a:defRPr sz="3200" b="1">
          <a:solidFill>
            <a:schemeClr val="bg1"/>
          </a:solidFill>
          <a:latin typeface="Arial" pitchFamily="34" charset="0"/>
        </a:defRPr>
      </a:lvl6pPr>
      <a:lvl7pPr marL="914400" algn="l" rtl="0" eaLnBrk="1" fontAlgn="base" hangingPunct="1">
        <a:spcBef>
          <a:spcPct val="0"/>
        </a:spcBef>
        <a:spcAft>
          <a:spcPct val="0"/>
        </a:spcAft>
        <a:defRPr sz="3200" b="1">
          <a:solidFill>
            <a:schemeClr val="bg1"/>
          </a:solidFill>
          <a:latin typeface="Arial" pitchFamily="34" charset="0"/>
        </a:defRPr>
      </a:lvl7pPr>
      <a:lvl8pPr marL="1371600" algn="l" rtl="0" eaLnBrk="1" fontAlgn="base" hangingPunct="1">
        <a:spcBef>
          <a:spcPct val="0"/>
        </a:spcBef>
        <a:spcAft>
          <a:spcPct val="0"/>
        </a:spcAft>
        <a:defRPr sz="3200" b="1">
          <a:solidFill>
            <a:schemeClr val="bg1"/>
          </a:solidFill>
          <a:latin typeface="Arial" pitchFamily="34" charset="0"/>
        </a:defRPr>
      </a:lvl8pPr>
      <a:lvl9pPr marL="1828800" algn="l" rtl="0" eaLnBrk="1" fontAlgn="base" hangingPunct="1">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lstStyle/>
          <a:p>
            <a:pPr eaLnBrk="1" hangingPunct="1"/>
            <a:r>
              <a:rPr lang="en-US" sz="4000" smtClean="0">
                <a:latin typeface="Tahoma" pitchFamily="34" charset="0"/>
                <a:cs typeface="Arial" charset="0"/>
              </a:rPr>
              <a:t>XML</a:t>
            </a:r>
          </a:p>
        </p:txBody>
      </p:sp>
      <p:sp>
        <p:nvSpPr>
          <p:cNvPr id="3075" name="Rectangle 3"/>
          <p:cNvSpPr>
            <a:spLocks noGrp="1" noChangeArrowheads="1"/>
          </p:cNvSpPr>
          <p:nvPr>
            <p:ph type="subTitle" idx="1"/>
          </p:nvPr>
        </p:nvSpPr>
        <p:spPr/>
        <p:txBody>
          <a:bodyPr/>
          <a:lstStyle/>
          <a:p>
            <a:pPr eaLnBrk="1" hangingPunct="1"/>
            <a:r>
              <a:rPr lang="en-US" dirty="0" smtClean="0">
                <a:cs typeface="Arial" charset="0"/>
              </a:rPr>
              <a:t>An Introduction</a:t>
            </a:r>
            <a:endParaRPr lang="en-IN" dirty="0" smtClean="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7772400" cy="838200"/>
          </a:xfrm>
        </p:spPr>
        <p:txBody>
          <a:bodyPr/>
          <a:lstStyle/>
          <a:p>
            <a:pPr eaLnBrk="1" hangingPunct="1"/>
            <a:r>
              <a:rPr lang="en-US" dirty="0"/>
              <a:t>XML-Related Components</a:t>
            </a:r>
            <a:endParaRPr lang="en-IN" dirty="0"/>
          </a:p>
        </p:txBody>
      </p:sp>
      <p:sp>
        <p:nvSpPr>
          <p:cNvPr id="19459" name="Rectangle 3"/>
          <p:cNvSpPr>
            <a:spLocks noGrp="1" noChangeArrowheads="1"/>
          </p:cNvSpPr>
          <p:nvPr>
            <p:ph type="body" idx="1"/>
          </p:nvPr>
        </p:nvSpPr>
        <p:spPr>
          <a:xfrm>
            <a:off x="381000" y="1108075"/>
            <a:ext cx="8443913" cy="5140325"/>
          </a:xfrm>
        </p:spPr>
        <p:txBody>
          <a:bodyPr/>
          <a:lstStyle/>
          <a:p>
            <a:pPr eaLnBrk="1" hangingPunct="1"/>
            <a:r>
              <a:rPr lang="en-US" dirty="0" smtClean="0">
                <a:cs typeface="Arial" charset="0"/>
              </a:rPr>
              <a:t>Namespace: used to overcome clashing names of tags</a:t>
            </a:r>
          </a:p>
          <a:p>
            <a:pPr eaLnBrk="1" hangingPunct="1"/>
            <a:r>
              <a:rPr lang="en-US" dirty="0" smtClean="0">
                <a:cs typeface="Arial" charset="0"/>
              </a:rPr>
              <a:t>DTD (document type definition): gives specifications for the tags in XML</a:t>
            </a:r>
          </a:p>
          <a:p>
            <a:pPr eaLnBrk="1" hangingPunct="1"/>
            <a:r>
              <a:rPr lang="en-US" dirty="0" smtClean="0">
                <a:cs typeface="Arial" charset="0"/>
              </a:rPr>
              <a:t>XML Schema: a better alternative to DTD which overcomes DTD drawbacks</a:t>
            </a:r>
          </a:p>
          <a:p>
            <a:pPr eaLnBrk="1" hangingPunct="1"/>
            <a:r>
              <a:rPr lang="en-US" dirty="0" smtClean="0">
                <a:cs typeface="Arial" charset="0"/>
              </a:rPr>
              <a:t>XML parser: Are tools or programs that can read and process XML document</a:t>
            </a:r>
          </a:p>
          <a:p>
            <a:pPr eaLnBrk="1" hangingPunct="1"/>
            <a:r>
              <a:rPr lang="en-US" dirty="0" err="1" smtClean="0">
                <a:cs typeface="Arial" charset="0"/>
              </a:rPr>
              <a:t>XPath</a:t>
            </a:r>
            <a:r>
              <a:rPr lang="en-US" dirty="0" smtClean="0">
                <a:cs typeface="Arial" charset="0"/>
              </a:rPr>
              <a:t>: </a:t>
            </a:r>
            <a:r>
              <a:rPr lang="en-US" dirty="0" smtClean="0"/>
              <a:t>path expressions to select nodes or node-sets in an XML document</a:t>
            </a:r>
          </a:p>
          <a:p>
            <a:pPr eaLnBrk="1" hangingPunct="1"/>
            <a:r>
              <a:rPr lang="en-US" dirty="0" smtClean="0">
                <a:cs typeface="Arial" charset="0"/>
              </a:rPr>
              <a:t>XSLT: technology used to transform XML</a:t>
            </a:r>
          </a:p>
          <a:p>
            <a:pPr eaLnBrk="1" hangingPunct="1"/>
            <a:r>
              <a:rPr lang="en-US" dirty="0" smtClean="0">
                <a:cs typeface="Arial" charset="0"/>
              </a:rPr>
              <a:t>XSL: style sheet for XML</a:t>
            </a:r>
          </a:p>
          <a:p>
            <a:pPr eaLnBrk="1" hangingPunct="1"/>
            <a:r>
              <a:rPr lang="en-US" dirty="0" err="1" smtClean="0">
                <a:cs typeface="Arial" charset="0"/>
              </a:rPr>
              <a:t>XLink</a:t>
            </a:r>
            <a:r>
              <a:rPr lang="en-US" dirty="0" smtClean="0">
                <a:cs typeface="Arial" charset="0"/>
              </a:rPr>
              <a:t>, </a:t>
            </a:r>
            <a:r>
              <a:rPr lang="en-US" dirty="0" err="1" smtClean="0">
                <a:cs typeface="Arial" charset="0"/>
              </a:rPr>
              <a:t>XPointer</a:t>
            </a:r>
            <a:r>
              <a:rPr lang="en-US" dirty="0" smtClean="0">
                <a:cs typeface="Arial" charset="0"/>
              </a:rPr>
              <a:t>: used for navigating and linking </a:t>
            </a:r>
          </a:p>
          <a:p>
            <a:pPr eaLnBrk="1" hangingPunct="1"/>
            <a:endParaRPr lang="en-IN" dirty="0" smtClean="0">
              <a:cs typeface="Arial" charset="0"/>
            </a:endParaRPr>
          </a:p>
        </p:txBody>
      </p:sp>
      <p:sp>
        <p:nvSpPr>
          <p:cNvPr id="1946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AA20230-49F5-4A8A-A8B6-52D76A8B21D7}" type="slidenum">
              <a:rPr lang="en-US" smtClean="0">
                <a:solidFill>
                  <a:schemeClr val="bg2"/>
                </a:solidFill>
              </a:rPr>
              <a:pPr eaLnBrk="1" hangingPunct="1">
                <a:defRPr/>
              </a:pPr>
              <a:t>10</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a:t>XML editors/Tools</a:t>
            </a:r>
            <a:endParaRPr lang="en-IN" dirty="0"/>
          </a:p>
        </p:txBody>
      </p:sp>
      <p:sp>
        <p:nvSpPr>
          <p:cNvPr id="20483" name="Content Placeholder 2"/>
          <p:cNvSpPr>
            <a:spLocks noGrp="1"/>
          </p:cNvSpPr>
          <p:nvPr>
            <p:ph idx="1"/>
          </p:nvPr>
        </p:nvSpPr>
        <p:spPr>
          <a:xfrm>
            <a:off x="304800" y="1143000"/>
            <a:ext cx="8458200" cy="3657600"/>
          </a:xfrm>
        </p:spPr>
        <p:txBody>
          <a:bodyPr/>
          <a:lstStyle/>
          <a:p>
            <a:pPr eaLnBrk="1" hangingPunct="1"/>
            <a:r>
              <a:rPr lang="en-IN" sz="1800" dirty="0" err="1" smtClean="0"/>
              <a:t>XPontus</a:t>
            </a:r>
            <a:r>
              <a:rPr lang="en-IN" sz="1800" dirty="0" smtClean="0"/>
              <a:t> </a:t>
            </a:r>
            <a:r>
              <a:rPr lang="en-US" sz="1800" dirty="0" smtClean="0"/>
              <a:t>:</a:t>
            </a:r>
          </a:p>
          <a:p>
            <a:pPr lvl="1" eaLnBrk="1" hangingPunct="1"/>
            <a:r>
              <a:rPr lang="en-US" sz="1800" dirty="0" smtClean="0"/>
              <a:t> </a:t>
            </a:r>
            <a:r>
              <a:rPr lang="en-IN" sz="1800" dirty="0" smtClean="0">
                <a:cs typeface="Arial" charset="0"/>
              </a:rPr>
              <a:t>XML Editor that can perform validation(DTD, XML Schema, Relax NG, Batch XML validation), XSL transformations(HTML, XML, PDF, SVG), schema/DTD generation, XML/DTD/HTML/XSL code completion, code formatting. </a:t>
            </a:r>
          </a:p>
          <a:p>
            <a:pPr lvl="1" eaLnBrk="1" hangingPunct="1"/>
            <a:r>
              <a:rPr lang="en-US" sz="1800" dirty="0" smtClean="0">
                <a:cs typeface="Arial" charset="0"/>
              </a:rPr>
              <a:t>Open source</a:t>
            </a:r>
          </a:p>
          <a:p>
            <a:pPr lvl="1" eaLnBrk="1" hangingPunct="1"/>
            <a:r>
              <a:rPr lang="en-US" sz="1800" dirty="0" smtClean="0"/>
              <a:t> </a:t>
            </a:r>
            <a:r>
              <a:rPr lang="en-US" sz="1800" dirty="0" err="1" smtClean="0"/>
              <a:t>XPontus</a:t>
            </a:r>
            <a:r>
              <a:rPr lang="en-US" sz="1800" dirty="0" smtClean="0"/>
              <a:t> XML Editor is a Java Swing based XML Editor. It's oriented towards text editing.</a:t>
            </a:r>
            <a:endParaRPr lang="en-US" sz="1800" dirty="0" smtClean="0">
              <a:cs typeface="Arial" charset="0"/>
            </a:endParaRPr>
          </a:p>
          <a:p>
            <a:pPr eaLnBrk="1" hangingPunct="1"/>
            <a:r>
              <a:rPr lang="en-IN" sz="1800" dirty="0" err="1" smtClean="0">
                <a:cs typeface="Arial" charset="0"/>
              </a:rPr>
              <a:t>XMLSPy</a:t>
            </a:r>
            <a:r>
              <a:rPr lang="en-IN" sz="1800" dirty="0" smtClean="0">
                <a:cs typeface="Arial" charset="0"/>
              </a:rPr>
              <a:t> </a:t>
            </a:r>
          </a:p>
          <a:p>
            <a:pPr eaLnBrk="1" hangingPunct="1"/>
            <a:r>
              <a:rPr lang="en-IN" sz="1800" dirty="0" smtClean="0">
                <a:cs typeface="Arial" charset="0"/>
              </a:rPr>
              <a:t>Oxygen XML</a:t>
            </a:r>
          </a:p>
          <a:p>
            <a:pPr eaLnBrk="1" hangingPunct="1"/>
            <a:r>
              <a:rPr lang="en-IN" sz="1800" dirty="0" smtClean="0">
                <a:cs typeface="Arial" charset="0"/>
              </a:rPr>
              <a:t>Exchanger XML Editor </a:t>
            </a:r>
          </a:p>
        </p:txBody>
      </p:sp>
      <p:sp>
        <p:nvSpPr>
          <p:cNvPr id="20484" name="TextBox 3"/>
          <p:cNvSpPr txBox="1">
            <a:spLocks noChangeArrowheads="1"/>
          </p:cNvSpPr>
          <p:nvPr/>
        </p:nvSpPr>
        <p:spPr bwMode="auto">
          <a:xfrm>
            <a:off x="5486400" y="1295400"/>
            <a:ext cx="3168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We are going to use this</a:t>
            </a:r>
            <a:endParaRPr lang="en-IN"/>
          </a:p>
        </p:txBody>
      </p:sp>
      <p:sp>
        <p:nvSpPr>
          <p:cNvPr id="20485" name="Freeform 4"/>
          <p:cNvSpPr>
            <a:spLocks/>
          </p:cNvSpPr>
          <p:nvPr/>
        </p:nvSpPr>
        <p:spPr bwMode="auto">
          <a:xfrm>
            <a:off x="2286000" y="1447800"/>
            <a:ext cx="3035300" cy="119063"/>
          </a:xfrm>
          <a:custGeom>
            <a:avLst/>
            <a:gdLst>
              <a:gd name="T0" fmla="*/ 0 w 3035300"/>
              <a:gd name="T1" fmla="*/ 102967 h 118533"/>
              <a:gd name="T2" fmla="*/ 1943100 w 3035300"/>
              <a:gd name="T3" fmla="*/ 102967 h 118533"/>
              <a:gd name="T4" fmla="*/ 3035300 w 3035300"/>
              <a:gd name="T5" fmla="*/ 0 h 118533"/>
              <a:gd name="T6" fmla="*/ 0 60000 65536"/>
              <a:gd name="T7" fmla="*/ 0 60000 65536"/>
              <a:gd name="T8" fmla="*/ 0 60000 65536"/>
              <a:gd name="T9" fmla="*/ 0 w 3035300"/>
              <a:gd name="T10" fmla="*/ 0 h 118533"/>
              <a:gd name="T11" fmla="*/ 3035300 w 3035300"/>
              <a:gd name="T12" fmla="*/ 118533 h 118533"/>
            </a:gdLst>
            <a:ahLst/>
            <a:cxnLst>
              <a:cxn ang="T6">
                <a:pos x="T0" y="T1"/>
              </a:cxn>
              <a:cxn ang="T7">
                <a:pos x="T2" y="T3"/>
              </a:cxn>
              <a:cxn ang="T8">
                <a:pos x="T4" y="T5"/>
              </a:cxn>
            </a:cxnLst>
            <a:rect l="T9" t="T10" r="T11" b="T12"/>
            <a:pathLst>
              <a:path w="3035300" h="118533">
                <a:moveTo>
                  <a:pt x="0" y="101600"/>
                </a:moveTo>
                <a:cubicBezTo>
                  <a:pt x="718608" y="110066"/>
                  <a:pt x="1437217" y="118533"/>
                  <a:pt x="1943100" y="101600"/>
                </a:cubicBezTo>
                <a:cubicBezTo>
                  <a:pt x="2448983" y="84667"/>
                  <a:pt x="3035300" y="0"/>
                  <a:pt x="3035300" y="0"/>
                </a:cubicBezTo>
              </a:path>
            </a:pathLst>
          </a:custGeom>
          <a:noFill/>
          <a:ln w="9525" algn="ctr">
            <a:solidFill>
              <a:srgbClr val="C0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5"/>
          <p:cNvSpPr/>
          <p:nvPr/>
        </p:nvSpPr>
        <p:spPr>
          <a:xfrm>
            <a:off x="533400" y="5715000"/>
            <a:ext cx="8001000" cy="923925"/>
          </a:xfrm>
          <a:prstGeom prst="rect">
            <a:avLst/>
          </a:prstGeom>
        </p:spPr>
        <p:txBody>
          <a:bodyPr>
            <a:spAutoFit/>
          </a:bodyPr>
          <a:lstStyle/>
          <a:p>
            <a:pPr>
              <a:defRPr/>
            </a:pPr>
            <a:r>
              <a:rPr lang="en-US" dirty="0">
                <a:solidFill>
                  <a:srgbClr val="5F5F5F"/>
                </a:solidFill>
                <a:latin typeface="+mn-lt"/>
              </a:rPr>
              <a:t>APIs have been developed in C, C++, java, dot net and  other languages that help in creating, reading and manipulating XML documents. </a:t>
            </a:r>
          </a:p>
          <a:p>
            <a:pPr>
              <a:defRPr/>
            </a:pPr>
            <a:endParaRPr lang="en-US" dirty="0">
              <a:solidFill>
                <a:srgbClr val="5F5F5F"/>
              </a:solidFill>
              <a:latin typeface="+mn-lt"/>
            </a:endParaRPr>
          </a:p>
        </p:txBody>
      </p:sp>
      <p:sp>
        <p:nvSpPr>
          <p:cNvPr id="20487" name="Slide Number Placeholder 6"/>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65C90F2-A79B-45EC-99F3-341560F58872}" type="slidenum">
              <a:rPr lang="en-US" smtClean="0">
                <a:solidFill>
                  <a:schemeClr val="bg2"/>
                </a:solidFill>
              </a:rPr>
              <a:pPr eaLnBrk="1" hangingPunct="1">
                <a:defRPr/>
              </a:pPr>
              <a:t>11</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250825" y="1243013"/>
            <a:ext cx="7673975" cy="5067300"/>
          </a:xfrm>
        </p:spPr>
        <p:txBody>
          <a:bodyPr/>
          <a:lstStyle/>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&lt;?xml version=“1.0”?&gt;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&lt;?noisemaker noise=“sound.wav”?&gt;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&lt;mail&gt;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	&lt;to style=“bold”&gt;Harry Potter&lt;/to&gt;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	&lt;from&gt;Ron&lt;/from&gt;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	&lt;subject&gt;Reminder&lt;/subject&gt;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	&lt;</a:t>
            </a:r>
            <a:r>
              <a:rPr lang="en-US" b="1" dirty="0" err="1" smtClean="0">
                <a:solidFill>
                  <a:srgbClr val="000000"/>
                </a:solidFill>
                <a:latin typeface="Courier New" pitchFamily="49" charset="0"/>
                <a:cs typeface="Courier New" pitchFamily="49" charset="0"/>
              </a:rPr>
              <a:t>horizontal_line</a:t>
            </a:r>
            <a:r>
              <a:rPr lang="en-US" b="1" dirty="0" smtClean="0">
                <a:solidFill>
                  <a:srgbClr val="000000"/>
                </a:solidFill>
                <a:latin typeface="Courier New" pitchFamily="49" charset="0"/>
                <a:cs typeface="Courier New" pitchFamily="49" charset="0"/>
              </a:rPr>
              <a:t>/&gt;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	&lt;body&gt;Please get your wand and broom&lt;/body&gt;</a:t>
            </a:r>
            <a:r>
              <a:rPr lang="en-US" b="1" dirty="0" smtClean="0">
                <a:latin typeface="Courier New" pitchFamily="49" charset="0"/>
              </a:rPr>
              <a:t> </a:t>
            </a:r>
          </a:p>
          <a:p>
            <a:pPr eaLnBrk="1" hangingPunct="1">
              <a:lnSpc>
                <a:spcPct val="90000"/>
              </a:lnSpc>
              <a:spcBef>
                <a:spcPct val="50000"/>
              </a:spcBef>
              <a:buFontTx/>
              <a:buNone/>
            </a:pPr>
            <a:r>
              <a:rPr lang="en-US" b="1" dirty="0" smtClean="0">
                <a:latin typeface="Courier New" pitchFamily="49" charset="0"/>
              </a:rPr>
              <a:t>&lt;!–letter format--&gt;</a:t>
            </a:r>
          </a:p>
          <a:p>
            <a:pPr eaLnBrk="1" hangingPunct="1">
              <a:lnSpc>
                <a:spcPct val="90000"/>
              </a:lnSpc>
              <a:spcBef>
                <a:spcPct val="50000"/>
              </a:spcBef>
              <a:buFontTx/>
              <a:buNone/>
            </a:pPr>
            <a:r>
              <a:rPr lang="en-US" b="1" dirty="0" smtClean="0">
                <a:latin typeface="Courier New" pitchFamily="49" charset="0"/>
              </a:rPr>
              <a:t>&amp;</a:t>
            </a:r>
            <a:r>
              <a:rPr lang="en-US" b="1" dirty="0" err="1" smtClean="0">
                <a:latin typeface="Courier New" pitchFamily="49" charset="0"/>
              </a:rPr>
              <a:t>quot</a:t>
            </a:r>
            <a:r>
              <a:rPr lang="en-US" b="1" dirty="0" smtClean="0">
                <a:latin typeface="Courier New" pitchFamily="49" charset="0"/>
              </a:rPr>
              <a:t>;</a:t>
            </a:r>
          </a:p>
          <a:p>
            <a:pPr eaLnBrk="1" hangingPunct="1">
              <a:lnSpc>
                <a:spcPct val="90000"/>
              </a:lnSpc>
              <a:spcBef>
                <a:spcPct val="50000"/>
              </a:spcBef>
              <a:buFontTx/>
              <a:buNone/>
            </a:pPr>
            <a:r>
              <a:rPr lang="en-US" b="1" dirty="0" smtClean="0">
                <a:solidFill>
                  <a:srgbClr val="000000"/>
                </a:solidFill>
                <a:latin typeface="Courier New" pitchFamily="49" charset="0"/>
                <a:cs typeface="Times New Roman" pitchFamily="18" charset="0"/>
              </a:rPr>
              <a:t>&lt;/mail&gt;</a:t>
            </a:r>
            <a:endParaRPr lang="en-US" b="1" dirty="0" smtClean="0"/>
          </a:p>
        </p:txBody>
      </p:sp>
      <p:sp>
        <p:nvSpPr>
          <p:cNvPr id="26627" name="Line 4"/>
          <p:cNvSpPr>
            <a:spLocks noChangeShapeType="1"/>
          </p:cNvSpPr>
          <p:nvPr/>
        </p:nvSpPr>
        <p:spPr bwMode="auto">
          <a:xfrm>
            <a:off x="1331913" y="2278063"/>
            <a:ext cx="5562600" cy="0"/>
          </a:xfrm>
          <a:prstGeom prst="line">
            <a:avLst/>
          </a:prstGeom>
          <a:noFill/>
          <a:ln w="952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28" name="Text Box 5"/>
          <p:cNvSpPr txBox="1">
            <a:spLocks noChangeArrowheads="1"/>
          </p:cNvSpPr>
          <p:nvPr/>
        </p:nvSpPr>
        <p:spPr bwMode="auto">
          <a:xfrm>
            <a:off x="6948488" y="1846263"/>
            <a:ext cx="199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CC0066"/>
                </a:solidFill>
              </a:rPr>
              <a:t>Root element</a:t>
            </a:r>
          </a:p>
        </p:txBody>
      </p:sp>
      <p:sp>
        <p:nvSpPr>
          <p:cNvPr id="26629" name="Text Box 8"/>
          <p:cNvSpPr txBox="1">
            <a:spLocks noChangeArrowheads="1"/>
          </p:cNvSpPr>
          <p:nvPr/>
        </p:nvSpPr>
        <p:spPr bwMode="auto">
          <a:xfrm>
            <a:off x="6588125" y="378936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CC0066"/>
                </a:solidFill>
              </a:rPr>
              <a:t>Empty Element</a:t>
            </a:r>
          </a:p>
        </p:txBody>
      </p:sp>
      <p:sp>
        <p:nvSpPr>
          <p:cNvPr id="26630" name="Text Box 10"/>
          <p:cNvSpPr txBox="1">
            <a:spLocks noChangeArrowheads="1"/>
          </p:cNvSpPr>
          <p:nvPr/>
        </p:nvSpPr>
        <p:spPr bwMode="auto">
          <a:xfrm>
            <a:off x="7092950" y="2278063"/>
            <a:ext cx="131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CC0066"/>
                </a:solidFill>
              </a:rPr>
              <a:t>Attribute</a:t>
            </a:r>
          </a:p>
        </p:txBody>
      </p:sp>
      <p:sp>
        <p:nvSpPr>
          <p:cNvPr id="26631" name="Line 11"/>
          <p:cNvSpPr>
            <a:spLocks noChangeShapeType="1"/>
          </p:cNvSpPr>
          <p:nvPr/>
        </p:nvSpPr>
        <p:spPr bwMode="auto">
          <a:xfrm flipV="1">
            <a:off x="1692275" y="2493963"/>
            <a:ext cx="0" cy="76200"/>
          </a:xfrm>
          <a:prstGeom prst="line">
            <a:avLst/>
          </a:prstGeom>
          <a:noFill/>
          <a:ln w="9525">
            <a:solidFill>
              <a:srgbClr val="CC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12"/>
          <p:cNvSpPr>
            <a:spLocks noChangeShapeType="1"/>
          </p:cNvSpPr>
          <p:nvPr/>
        </p:nvSpPr>
        <p:spPr bwMode="auto">
          <a:xfrm>
            <a:off x="1692275" y="2493963"/>
            <a:ext cx="5184775" cy="0"/>
          </a:xfrm>
          <a:prstGeom prst="line">
            <a:avLst/>
          </a:prstGeom>
          <a:noFill/>
          <a:ln w="952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3" name="Rectangle 14"/>
          <p:cNvSpPr>
            <a:spLocks noGrp="1" noChangeArrowheads="1"/>
          </p:cNvSpPr>
          <p:nvPr>
            <p:ph type="title"/>
          </p:nvPr>
        </p:nvSpPr>
        <p:spPr>
          <a:xfrm>
            <a:off x="669925" y="152400"/>
            <a:ext cx="7772400" cy="609600"/>
          </a:xfrm>
        </p:spPr>
        <p:txBody>
          <a:bodyPr/>
          <a:lstStyle/>
          <a:p>
            <a:pPr eaLnBrk="1" hangingPunct="1"/>
            <a:r>
              <a:rPr lang="en-US" dirty="0" smtClean="0"/>
              <a:t>XML document structure</a:t>
            </a:r>
          </a:p>
        </p:txBody>
      </p:sp>
      <p:sp>
        <p:nvSpPr>
          <p:cNvPr id="26634" name="Line 15"/>
          <p:cNvSpPr>
            <a:spLocks noChangeShapeType="1"/>
          </p:cNvSpPr>
          <p:nvPr/>
        </p:nvSpPr>
        <p:spPr bwMode="auto">
          <a:xfrm>
            <a:off x="3581400" y="4038600"/>
            <a:ext cx="2736850" cy="0"/>
          </a:xfrm>
          <a:prstGeom prst="line">
            <a:avLst/>
          </a:prstGeom>
          <a:noFill/>
          <a:ln w="952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5" name="Text Box 16"/>
          <p:cNvSpPr txBox="1">
            <a:spLocks noChangeArrowheads="1"/>
          </p:cNvSpPr>
          <p:nvPr/>
        </p:nvSpPr>
        <p:spPr bwMode="auto">
          <a:xfrm>
            <a:off x="6705600" y="2819400"/>
            <a:ext cx="1303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CC0066"/>
                </a:solidFill>
              </a:rPr>
              <a:t>Element</a:t>
            </a:r>
          </a:p>
        </p:txBody>
      </p:sp>
      <p:sp>
        <p:nvSpPr>
          <p:cNvPr id="26636" name="Line 21"/>
          <p:cNvSpPr>
            <a:spLocks noChangeShapeType="1"/>
          </p:cNvSpPr>
          <p:nvPr/>
        </p:nvSpPr>
        <p:spPr bwMode="auto">
          <a:xfrm>
            <a:off x="3419475" y="4797425"/>
            <a:ext cx="2520950" cy="0"/>
          </a:xfrm>
          <a:prstGeom prst="line">
            <a:avLst/>
          </a:prstGeom>
          <a:noFill/>
          <a:ln w="952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7" name="Text Box 22"/>
          <p:cNvSpPr txBox="1">
            <a:spLocks noChangeArrowheads="1"/>
          </p:cNvSpPr>
          <p:nvPr/>
        </p:nvSpPr>
        <p:spPr bwMode="auto">
          <a:xfrm>
            <a:off x="6172200" y="4648200"/>
            <a:ext cx="1506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CC0066"/>
                </a:solidFill>
              </a:rPr>
              <a:t>Comment</a:t>
            </a:r>
          </a:p>
        </p:txBody>
      </p:sp>
      <p:sp>
        <p:nvSpPr>
          <p:cNvPr id="26638" name="Text Box 25"/>
          <p:cNvSpPr txBox="1">
            <a:spLocks noChangeArrowheads="1"/>
          </p:cNvSpPr>
          <p:nvPr/>
        </p:nvSpPr>
        <p:spPr bwMode="auto">
          <a:xfrm>
            <a:off x="5924550" y="1089025"/>
            <a:ext cx="287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CC0066"/>
                </a:solidFill>
              </a:rPr>
              <a:t>Processing instruction (PI)</a:t>
            </a:r>
            <a:endParaRPr lang="en-US" b="1">
              <a:solidFill>
                <a:srgbClr val="CC0066"/>
              </a:solidFill>
              <a:cs typeface="Courier New" pitchFamily="49" charset="0"/>
            </a:endParaRPr>
          </a:p>
        </p:txBody>
      </p:sp>
      <p:sp>
        <p:nvSpPr>
          <p:cNvPr id="26639" name="Line 26"/>
          <p:cNvSpPr>
            <a:spLocks noChangeShapeType="1"/>
          </p:cNvSpPr>
          <p:nvPr/>
        </p:nvSpPr>
        <p:spPr bwMode="auto">
          <a:xfrm flipV="1">
            <a:off x="5267325" y="1385888"/>
            <a:ext cx="685800" cy="381000"/>
          </a:xfrm>
          <a:prstGeom prst="line">
            <a:avLst/>
          </a:prstGeom>
          <a:noFill/>
          <a:ln w="952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0" name="Text Box 35"/>
          <p:cNvSpPr txBox="1">
            <a:spLocks noChangeArrowheads="1"/>
          </p:cNvSpPr>
          <p:nvPr/>
        </p:nvSpPr>
        <p:spPr bwMode="auto">
          <a:xfrm>
            <a:off x="6516688" y="5446713"/>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CC0066"/>
                </a:solidFill>
              </a:rPr>
              <a:t>Entity Reference</a:t>
            </a:r>
          </a:p>
        </p:txBody>
      </p:sp>
      <p:sp>
        <p:nvSpPr>
          <p:cNvPr id="26641" name="Line 36"/>
          <p:cNvSpPr>
            <a:spLocks noChangeShapeType="1"/>
          </p:cNvSpPr>
          <p:nvPr/>
        </p:nvSpPr>
        <p:spPr bwMode="auto">
          <a:xfrm>
            <a:off x="1331913" y="5302250"/>
            <a:ext cx="4967287" cy="0"/>
          </a:xfrm>
          <a:prstGeom prst="line">
            <a:avLst/>
          </a:prstGeom>
          <a:noFill/>
          <a:ln w="952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2" name="Line 11"/>
          <p:cNvSpPr>
            <a:spLocks noChangeShapeType="1"/>
          </p:cNvSpPr>
          <p:nvPr/>
        </p:nvSpPr>
        <p:spPr bwMode="auto">
          <a:xfrm flipV="1">
            <a:off x="1371600" y="2971800"/>
            <a:ext cx="0" cy="76200"/>
          </a:xfrm>
          <a:prstGeom prst="line">
            <a:avLst/>
          </a:prstGeom>
          <a:noFill/>
          <a:ln w="9525">
            <a:solidFill>
              <a:srgbClr val="CC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12"/>
          <p:cNvSpPr>
            <a:spLocks noChangeShapeType="1"/>
          </p:cNvSpPr>
          <p:nvPr/>
        </p:nvSpPr>
        <p:spPr bwMode="auto">
          <a:xfrm>
            <a:off x="1371600" y="2971800"/>
            <a:ext cx="5184775" cy="0"/>
          </a:xfrm>
          <a:prstGeom prst="line">
            <a:avLst/>
          </a:prstGeom>
          <a:noFill/>
          <a:ln w="952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4" name="Slide Number Placeholder 1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19DE13C-CEDA-4D1F-8781-03A1069AC4F8}" type="slidenum">
              <a:rPr lang="en-US" smtClean="0">
                <a:solidFill>
                  <a:schemeClr val="bg2"/>
                </a:solidFill>
              </a:rPr>
              <a:pPr eaLnBrk="1" hangingPunct="1">
                <a:defRPr/>
              </a:pPr>
              <a:t>12</a:t>
            </a:fld>
            <a:endParaRPr lang="en-US" smtClean="0">
              <a:solidFill>
                <a:schemeClr val="bg2"/>
              </a:solidFill>
            </a:endParaRPr>
          </a:p>
        </p:txBody>
      </p:sp>
    </p:spTree>
    <p:extLst>
      <p:ext uri="{BB962C8B-B14F-4D97-AF65-F5344CB8AC3E}">
        <p14:creationId xmlns:p14="http://schemas.microsoft.com/office/powerpoint/2010/main" val="645892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0"/>
            <a:ext cx="7772400" cy="762000"/>
          </a:xfrm>
        </p:spPr>
        <p:txBody>
          <a:bodyPr/>
          <a:lstStyle/>
          <a:p>
            <a:pPr eaLnBrk="1" hangingPunct="1"/>
            <a:r>
              <a:rPr lang="en-US" dirty="0" smtClean="0"/>
              <a:t>XML names</a:t>
            </a:r>
            <a:endParaRPr lang="en-IN" dirty="0" smtClean="0"/>
          </a:p>
        </p:txBody>
      </p:sp>
      <p:sp>
        <p:nvSpPr>
          <p:cNvPr id="141315" name="Rectangle 3"/>
          <p:cNvSpPr>
            <a:spLocks noGrp="1" noChangeArrowheads="1"/>
          </p:cNvSpPr>
          <p:nvPr>
            <p:ph type="body" idx="1"/>
          </p:nvPr>
        </p:nvSpPr>
        <p:spPr>
          <a:xfrm>
            <a:off x="0" y="990600"/>
            <a:ext cx="9144000" cy="4114800"/>
          </a:xfrm>
        </p:spPr>
        <p:txBody>
          <a:bodyPr/>
          <a:lstStyle/>
          <a:p>
            <a:pPr eaLnBrk="1" hangingPunct="1">
              <a:lnSpc>
                <a:spcPct val="130000"/>
              </a:lnSpc>
              <a:defRPr/>
            </a:pPr>
            <a:r>
              <a:rPr lang="en-US" kern="1200" dirty="0">
                <a:cs typeface="Arial" charset="0"/>
              </a:rPr>
              <a:t>XML names are names given for elements and </a:t>
            </a:r>
            <a:r>
              <a:rPr lang="en-US" kern="1200" dirty="0" smtClean="0">
                <a:cs typeface="Arial" charset="0"/>
              </a:rPr>
              <a:t>attributes.</a:t>
            </a:r>
            <a:endParaRPr lang="en-US" kern="1200" dirty="0">
              <a:cs typeface="Arial" charset="0"/>
            </a:endParaRPr>
          </a:p>
          <a:p>
            <a:pPr eaLnBrk="1" hangingPunct="1">
              <a:lnSpc>
                <a:spcPct val="130000"/>
              </a:lnSpc>
              <a:defRPr/>
            </a:pPr>
            <a:r>
              <a:rPr lang="en-US" dirty="0" smtClean="0"/>
              <a:t>XML Names can begin with a letter or  _ . The remaining characters may be letters, underbars, digits, hyphen “-”, period “.”, or colon “:”. </a:t>
            </a:r>
          </a:p>
          <a:p>
            <a:pPr eaLnBrk="1" hangingPunct="1">
              <a:lnSpc>
                <a:spcPct val="130000"/>
              </a:lnSpc>
              <a:defRPr/>
            </a:pPr>
            <a:r>
              <a:rPr lang="en-US" kern="1200" dirty="0" smtClean="0">
                <a:cs typeface="Arial" charset="0"/>
              </a:rPr>
              <a:t>Letter </a:t>
            </a:r>
            <a:r>
              <a:rPr lang="en-US" kern="1200" dirty="0">
                <a:cs typeface="Arial" charset="0"/>
              </a:rPr>
              <a:t>could be any alphabets in English or any language supported by UNICODE.</a:t>
            </a:r>
          </a:p>
          <a:p>
            <a:pPr eaLnBrk="1" hangingPunct="1">
              <a:lnSpc>
                <a:spcPct val="130000"/>
              </a:lnSpc>
              <a:defRPr/>
            </a:pPr>
            <a:r>
              <a:rPr lang="en-US" kern="1200" dirty="0">
                <a:cs typeface="Arial" charset="0"/>
              </a:rPr>
              <a:t>Only restriction is that it cannot be </a:t>
            </a:r>
            <a:r>
              <a:rPr lang="en-US" b="1" kern="1200" dirty="0" smtClean="0">
                <a:latin typeface="Courier New" pitchFamily="49" charset="0"/>
                <a:cs typeface="Courier New" pitchFamily="49" charset="0"/>
              </a:rPr>
              <a:t>XML</a:t>
            </a:r>
            <a:r>
              <a:rPr lang="en-US" kern="1200" dirty="0" smtClean="0">
                <a:cs typeface="Arial" charset="0"/>
              </a:rPr>
              <a:t> </a:t>
            </a:r>
            <a:r>
              <a:rPr lang="en-US" kern="1200" dirty="0">
                <a:cs typeface="Arial" charset="0"/>
              </a:rPr>
              <a:t>or </a:t>
            </a:r>
            <a:r>
              <a:rPr lang="en-US" b="1" kern="1200" dirty="0" smtClean="0">
                <a:latin typeface="Courier New" pitchFamily="49" charset="0"/>
                <a:cs typeface="Courier New" pitchFamily="49" charset="0"/>
              </a:rPr>
              <a:t>xml</a:t>
            </a:r>
            <a:r>
              <a:rPr lang="en-US" kern="1200" dirty="0" smtClean="0">
                <a:cs typeface="Arial" charset="0"/>
              </a:rPr>
              <a:t> </a:t>
            </a:r>
            <a:r>
              <a:rPr lang="en-US" kern="1200" dirty="0">
                <a:cs typeface="Arial" charset="0"/>
              </a:rPr>
              <a:t>or mix of case in the string </a:t>
            </a:r>
            <a:r>
              <a:rPr lang="en-US" b="1" kern="1200" dirty="0" smtClean="0">
                <a:latin typeface="Courier New" pitchFamily="49" charset="0"/>
                <a:cs typeface="Courier New" pitchFamily="49" charset="0"/>
              </a:rPr>
              <a:t>xml.</a:t>
            </a:r>
          </a:p>
          <a:p>
            <a:pPr eaLnBrk="1" hangingPunct="1">
              <a:lnSpc>
                <a:spcPct val="130000"/>
              </a:lnSpc>
              <a:defRPr/>
            </a:pPr>
            <a:r>
              <a:rPr lang="en-US" dirty="0" smtClean="0"/>
              <a:t>Names must be meaningful. Good name separator can be an underscore (_). Example </a:t>
            </a:r>
            <a:r>
              <a:rPr lang="en-US" b="1" dirty="0" err="1" smtClean="0">
                <a:latin typeface="Courier New" pitchFamily="49" charset="0"/>
                <a:cs typeface="Courier New" pitchFamily="49" charset="0"/>
              </a:rPr>
              <a:t>Last_Name</a:t>
            </a:r>
            <a:r>
              <a:rPr lang="en-US" dirty="0" smtClean="0"/>
              <a:t>. Using</a:t>
            </a:r>
            <a:r>
              <a:rPr lang="en-US" b="1" dirty="0" smtClean="0">
                <a:latin typeface="Courier New" pitchFamily="49" charset="0"/>
                <a:cs typeface="Courier New" pitchFamily="49" charset="0"/>
              </a:rPr>
              <a:t> – </a:t>
            </a:r>
            <a:r>
              <a:rPr lang="en-US" dirty="0" smtClean="0"/>
              <a:t>or</a:t>
            </a:r>
            <a:r>
              <a:rPr lang="en-US" b="1" dirty="0" smtClean="0">
                <a:latin typeface="Courier New" pitchFamily="49" charset="0"/>
                <a:cs typeface="Courier New" pitchFamily="49" charset="0"/>
              </a:rPr>
              <a:t> .</a:t>
            </a:r>
            <a:r>
              <a:rPr lang="en-US" dirty="0" smtClean="0"/>
              <a:t>  or </a:t>
            </a:r>
            <a:r>
              <a:rPr lang="en-US" b="1" dirty="0" smtClean="0">
                <a:latin typeface="Courier New" pitchFamily="49" charset="0"/>
                <a:cs typeface="Courier New" pitchFamily="49" charset="0"/>
              </a:rPr>
              <a:t>:</a:t>
            </a:r>
            <a:r>
              <a:rPr lang="en-US" dirty="0" smtClean="0"/>
              <a:t> as name separator should be avoided</a:t>
            </a:r>
          </a:p>
          <a:p>
            <a:pPr eaLnBrk="1" hangingPunct="1">
              <a:defRPr/>
            </a:pPr>
            <a:endParaRPr lang="en-IN" b="1" kern="1200" dirty="0">
              <a:latin typeface="Courier New" pitchFamily="49" charset="0"/>
              <a:cs typeface="Courier New" pitchFamily="49" charset="0"/>
            </a:endParaRPr>
          </a:p>
        </p:txBody>
      </p:sp>
      <p:sp>
        <p:nvSpPr>
          <p:cNvPr id="28676" name="Text Box 4"/>
          <p:cNvSpPr txBox="1">
            <a:spLocks noChangeArrowheads="1"/>
          </p:cNvSpPr>
          <p:nvPr/>
        </p:nvSpPr>
        <p:spPr bwMode="auto">
          <a:xfrm>
            <a:off x="357188" y="5421313"/>
            <a:ext cx="28797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rPr>
              <a:t>Patient</a:t>
            </a:r>
          </a:p>
          <a:p>
            <a:pPr eaLnBrk="1" hangingPunct="1">
              <a:spcBef>
                <a:spcPct val="50000"/>
              </a:spcBef>
            </a:pPr>
            <a:r>
              <a:rPr lang="en-US" sz="2000" b="1">
                <a:latin typeface="Courier New" pitchFamily="49" charset="0"/>
              </a:rPr>
              <a:t>DOCTOR</a:t>
            </a:r>
          </a:p>
          <a:p>
            <a:pPr eaLnBrk="1" hangingPunct="1">
              <a:spcBef>
                <a:spcPct val="50000"/>
              </a:spcBef>
            </a:pPr>
            <a:r>
              <a:rPr lang="en-US" sz="2000" b="1">
                <a:latin typeface="Courier New" pitchFamily="49" charset="0"/>
              </a:rPr>
              <a:t>Doctor:Patient</a:t>
            </a:r>
            <a:endParaRPr lang="en-IN" sz="2000" b="1">
              <a:latin typeface="Courier New" pitchFamily="49" charset="0"/>
            </a:endParaRPr>
          </a:p>
        </p:txBody>
      </p:sp>
      <p:sp>
        <p:nvSpPr>
          <p:cNvPr id="28677" name="Text Box 5"/>
          <p:cNvSpPr txBox="1">
            <a:spLocks noChangeArrowheads="1"/>
          </p:cNvSpPr>
          <p:nvPr/>
        </p:nvSpPr>
        <p:spPr bwMode="auto">
          <a:xfrm>
            <a:off x="5181600" y="5340350"/>
            <a:ext cx="18716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rPr>
              <a:t>Xml_Tag</a:t>
            </a:r>
          </a:p>
          <a:p>
            <a:pPr eaLnBrk="1" hangingPunct="1">
              <a:spcBef>
                <a:spcPct val="50000"/>
              </a:spcBef>
            </a:pPr>
            <a:r>
              <a:rPr lang="en-US" sz="2000" b="1">
                <a:latin typeface="Courier New" pitchFamily="49" charset="0"/>
              </a:rPr>
              <a:t>-Name</a:t>
            </a:r>
          </a:p>
          <a:p>
            <a:pPr eaLnBrk="1" hangingPunct="1">
              <a:spcBef>
                <a:spcPct val="50000"/>
              </a:spcBef>
            </a:pPr>
            <a:r>
              <a:rPr lang="en-US" sz="2000" b="1">
                <a:latin typeface="Courier New" pitchFamily="49" charset="0"/>
              </a:rPr>
              <a:t>12Street</a:t>
            </a:r>
            <a:endParaRPr lang="en-IN" sz="2000" b="1">
              <a:latin typeface="Courier New" pitchFamily="49" charset="0"/>
            </a:endParaRPr>
          </a:p>
        </p:txBody>
      </p:sp>
      <p:sp>
        <p:nvSpPr>
          <p:cNvPr id="28678" name="Text Box 6"/>
          <p:cNvSpPr txBox="1">
            <a:spLocks noChangeArrowheads="1"/>
          </p:cNvSpPr>
          <p:nvPr/>
        </p:nvSpPr>
        <p:spPr bwMode="auto">
          <a:xfrm>
            <a:off x="3276600" y="6069013"/>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CC0066"/>
                </a:solidFill>
                <a:latin typeface="Courier New" pitchFamily="49" charset="0"/>
              </a:rPr>
              <a:t>Legal</a:t>
            </a:r>
            <a:endParaRPr lang="en-IN" sz="2000" b="1">
              <a:solidFill>
                <a:srgbClr val="CC0066"/>
              </a:solidFill>
              <a:latin typeface="Courier New" pitchFamily="49" charset="0"/>
            </a:endParaRPr>
          </a:p>
        </p:txBody>
      </p:sp>
      <p:sp>
        <p:nvSpPr>
          <p:cNvPr id="28679" name="Text Box 7"/>
          <p:cNvSpPr txBox="1">
            <a:spLocks noChangeArrowheads="1"/>
          </p:cNvSpPr>
          <p:nvPr/>
        </p:nvSpPr>
        <p:spPr bwMode="auto">
          <a:xfrm>
            <a:off x="7391400" y="5797550"/>
            <a:ext cx="1262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CC0066"/>
                </a:solidFill>
                <a:latin typeface="Courier New" pitchFamily="49" charset="0"/>
              </a:rPr>
              <a:t>Illegal</a:t>
            </a:r>
            <a:endParaRPr lang="en-IN" sz="2000" b="1">
              <a:solidFill>
                <a:srgbClr val="CC0066"/>
              </a:solidFill>
              <a:latin typeface="Courier New" pitchFamily="49" charset="0"/>
            </a:endParaRPr>
          </a:p>
        </p:txBody>
      </p:sp>
      <p:sp>
        <p:nvSpPr>
          <p:cNvPr id="28680" name="AutoShape 8"/>
          <p:cNvSpPr>
            <a:spLocks/>
          </p:cNvSpPr>
          <p:nvPr/>
        </p:nvSpPr>
        <p:spPr bwMode="auto">
          <a:xfrm>
            <a:off x="2590800" y="5334000"/>
            <a:ext cx="688975" cy="1371600"/>
          </a:xfrm>
          <a:prstGeom prst="rightBrace">
            <a:avLst>
              <a:gd name="adj1" fmla="val 16664"/>
              <a:gd name="adj2" fmla="val 50000"/>
            </a:avLst>
          </a:prstGeom>
          <a:noFill/>
          <a:ln w="9525">
            <a:solidFill>
              <a:srgbClr val="CC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681" name="AutoShape 9"/>
          <p:cNvSpPr>
            <a:spLocks/>
          </p:cNvSpPr>
          <p:nvPr/>
        </p:nvSpPr>
        <p:spPr bwMode="auto">
          <a:xfrm>
            <a:off x="6705600" y="5264150"/>
            <a:ext cx="504825" cy="1439863"/>
          </a:xfrm>
          <a:prstGeom prst="rightBrace">
            <a:avLst>
              <a:gd name="adj1" fmla="val 23768"/>
              <a:gd name="adj2" fmla="val 50000"/>
            </a:avLst>
          </a:prstGeom>
          <a:noFill/>
          <a:ln w="9525">
            <a:solidFill>
              <a:srgbClr val="CC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682"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5F57AAB-8BED-4DAB-A5EA-F26019AB008A}" type="slidenum">
              <a:rPr lang="en-US" smtClean="0">
                <a:solidFill>
                  <a:schemeClr val="bg2"/>
                </a:solidFill>
              </a:rPr>
              <a:pPr eaLnBrk="1" hangingPunct="1">
                <a:defRPr/>
              </a:pPr>
              <a:t>13</a:t>
            </a:fld>
            <a:endParaRPr lang="en-US" smtClean="0">
              <a:solidFill>
                <a:schemeClr val="bg2"/>
              </a:solidFill>
            </a:endParaRPr>
          </a:p>
        </p:txBody>
      </p:sp>
    </p:spTree>
    <p:extLst>
      <p:ext uri="{BB962C8B-B14F-4D97-AF65-F5344CB8AC3E}">
        <p14:creationId xmlns:p14="http://schemas.microsoft.com/office/powerpoint/2010/main" val="1504625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Element</a:t>
            </a:r>
            <a:endParaRPr lang="en-IN" dirty="0"/>
          </a:p>
        </p:txBody>
      </p:sp>
      <p:sp>
        <p:nvSpPr>
          <p:cNvPr id="142339" name="Rectangle 3"/>
          <p:cNvSpPr>
            <a:spLocks noGrp="1" noChangeArrowheads="1"/>
          </p:cNvSpPr>
          <p:nvPr>
            <p:ph type="body" idx="1"/>
          </p:nvPr>
        </p:nvSpPr>
        <p:spPr>
          <a:xfrm>
            <a:off x="0" y="914400"/>
            <a:ext cx="8915400" cy="5562600"/>
          </a:xfrm>
        </p:spPr>
        <p:txBody>
          <a:bodyPr/>
          <a:lstStyle/>
          <a:p>
            <a:pPr marL="457200" indent="-457200" eaLnBrk="1" hangingPunct="1">
              <a:defRPr/>
            </a:pPr>
            <a:r>
              <a:rPr lang="en-US" kern="1200" dirty="0" smtClean="0">
                <a:cs typeface="Arial" charset="0"/>
              </a:rPr>
              <a:t>Element is basic building block of the XML document.</a:t>
            </a:r>
          </a:p>
          <a:p>
            <a:pPr marL="457200" lvl="1" indent="-457200" eaLnBrk="1" hangingPunct="1">
              <a:defRPr/>
            </a:pPr>
            <a:r>
              <a:rPr lang="en-US" sz="2000" dirty="0" smtClean="0">
                <a:cs typeface="Arial" charset="0"/>
              </a:rPr>
              <a:t>Element is identified with a valid XML name and </a:t>
            </a:r>
            <a:r>
              <a:rPr lang="en-US" sz="2000" dirty="0" smtClean="0"/>
              <a:t>may have a set of attribute specifications. There can't be a space after opening "&lt;“. </a:t>
            </a:r>
            <a:endParaRPr lang="en-US" sz="2000" dirty="0" smtClean="0">
              <a:cs typeface="Arial" charset="0"/>
            </a:endParaRPr>
          </a:p>
          <a:p>
            <a:pPr marL="457200" lvl="1" indent="-457200" eaLnBrk="1" hangingPunct="1">
              <a:defRPr/>
            </a:pPr>
            <a:r>
              <a:rPr lang="en-US" sz="2000" dirty="0" smtClean="0">
                <a:cs typeface="Arial" charset="0"/>
              </a:rPr>
              <a:t>The root element is also called the Document Element.</a:t>
            </a:r>
          </a:p>
          <a:p>
            <a:pPr marL="457200" lvl="1" indent="-457200" eaLnBrk="1" hangingPunct="1">
              <a:defRPr/>
            </a:pPr>
            <a:r>
              <a:rPr lang="en-US" sz="2000" dirty="0" smtClean="0">
                <a:cs typeface="Arial" charset="0"/>
              </a:rPr>
              <a:t>An element can either have </a:t>
            </a:r>
          </a:p>
          <a:p>
            <a:pPr marL="857250" lvl="2" indent="-457200" eaLnBrk="1" hangingPunct="1">
              <a:defRPr/>
            </a:pPr>
            <a:r>
              <a:rPr lang="en-US" sz="2000" dirty="0" smtClean="0">
                <a:cs typeface="Arial" charset="0"/>
              </a:rPr>
              <a:t>a start tag and end tag or </a:t>
            </a:r>
          </a:p>
          <a:p>
            <a:pPr eaLnBrk="1" hangingPunct="1">
              <a:spcBef>
                <a:spcPct val="50000"/>
              </a:spcBef>
              <a:buFontTx/>
              <a:buNone/>
              <a:defRPr/>
            </a:pPr>
            <a:r>
              <a:rPr lang="en-US" b="1" dirty="0" smtClean="0">
                <a:solidFill>
                  <a:srgbClr val="000000"/>
                </a:solidFill>
                <a:latin typeface="Courier New" pitchFamily="49" charset="0"/>
                <a:cs typeface="Courier New" pitchFamily="49" charset="0"/>
              </a:rPr>
              <a:t>		&lt;subject&gt;Reminder&lt;/subject&gt;</a:t>
            </a:r>
            <a:endParaRPr lang="en-US" sz="1800" dirty="0" smtClean="0">
              <a:cs typeface="Arial" charset="0"/>
            </a:endParaRPr>
          </a:p>
          <a:p>
            <a:pPr marL="857250" lvl="2" indent="-457200" eaLnBrk="1" hangingPunct="1">
              <a:defRPr/>
            </a:pPr>
            <a:r>
              <a:rPr lang="en-US" sz="2000" dirty="0" smtClean="0">
                <a:cs typeface="Arial" charset="0"/>
              </a:rPr>
              <a:t>an empty tag</a:t>
            </a:r>
          </a:p>
          <a:p>
            <a:pPr marL="857250" lvl="2" indent="-457200" eaLnBrk="1" hangingPunct="1">
              <a:buFont typeface="Wingdings" pitchFamily="2" charset="2"/>
              <a:buNone/>
              <a:defRPr/>
            </a:pPr>
            <a:r>
              <a:rPr lang="en-US" sz="2000" b="1" dirty="0" smtClean="0">
                <a:solidFill>
                  <a:srgbClr val="000000"/>
                </a:solidFill>
                <a:latin typeface="Courier New" pitchFamily="49" charset="0"/>
                <a:cs typeface="Courier New" pitchFamily="49" charset="0"/>
              </a:rPr>
              <a:t>	&lt;</a:t>
            </a:r>
            <a:r>
              <a:rPr lang="en-US" sz="2000" b="1" dirty="0" err="1" smtClean="0">
                <a:solidFill>
                  <a:srgbClr val="000000"/>
                </a:solidFill>
                <a:latin typeface="Courier New" pitchFamily="49" charset="0"/>
                <a:cs typeface="Courier New" pitchFamily="49" charset="0"/>
              </a:rPr>
              <a:t>horizontal_line</a:t>
            </a:r>
            <a:r>
              <a:rPr lang="en-US" sz="2000" b="1" dirty="0" smtClean="0">
                <a:solidFill>
                  <a:srgbClr val="000000"/>
                </a:solidFill>
                <a:latin typeface="Courier New" pitchFamily="49" charset="0"/>
                <a:cs typeface="Courier New" pitchFamily="49" charset="0"/>
              </a:rPr>
              <a:t>/&gt;</a:t>
            </a:r>
          </a:p>
          <a:p>
            <a:pPr marL="457200" lvl="1" indent="-457200" eaLnBrk="1" hangingPunct="1">
              <a:defRPr/>
            </a:pPr>
            <a:r>
              <a:rPr lang="en-US" sz="2000" dirty="0" smtClean="0"/>
              <a:t>Element can contain any other element or xml content types. For instance elements can contain other elements as well as data. Such type of content is called mixed content.</a:t>
            </a:r>
          </a:p>
          <a:p>
            <a:pPr marL="857250" lvl="2" indent="-457200" eaLnBrk="1" hangingPunct="1">
              <a:buFont typeface="Wingdings" pitchFamily="2" charset="2"/>
              <a:buNone/>
              <a:defRPr/>
            </a:pPr>
            <a:endParaRPr lang="en-US" sz="2000" dirty="0" smtClean="0">
              <a:cs typeface="Arial" charset="0"/>
            </a:endParaRPr>
          </a:p>
          <a:p>
            <a:pPr marL="857250" lvl="2" indent="-457200" eaLnBrk="1" hangingPunct="1">
              <a:lnSpc>
                <a:spcPct val="90000"/>
              </a:lnSpc>
              <a:buFont typeface="Wingdings" pitchFamily="2" charset="2"/>
              <a:buNone/>
              <a:defRPr/>
            </a:pPr>
            <a:endParaRPr lang="en-US" sz="2000" dirty="0" smtClean="0">
              <a:cs typeface="Arial" charset="0"/>
            </a:endParaRPr>
          </a:p>
          <a:p>
            <a:pPr marL="857250" lvl="2" indent="-457200" eaLnBrk="1" hangingPunct="1">
              <a:lnSpc>
                <a:spcPct val="90000"/>
              </a:lnSpc>
              <a:defRPr/>
            </a:pPr>
            <a:endParaRPr lang="en-US" sz="2000" dirty="0" smtClean="0">
              <a:cs typeface="Arial" charset="0"/>
            </a:endParaRPr>
          </a:p>
          <a:p>
            <a:pPr marL="457200" indent="-457200" eaLnBrk="1" hangingPunct="1">
              <a:lnSpc>
                <a:spcPct val="90000"/>
              </a:lnSpc>
              <a:defRPr/>
            </a:pPr>
            <a:endParaRPr lang="en-IN" sz="2400" dirty="0"/>
          </a:p>
        </p:txBody>
      </p:sp>
      <p:sp>
        <p:nvSpPr>
          <p:cNvPr id="2970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6CA7BE5-D3C5-4126-94C6-2013409B2C26}" type="slidenum">
              <a:rPr lang="en-US" smtClean="0">
                <a:solidFill>
                  <a:schemeClr val="bg2"/>
                </a:solidFill>
              </a:rPr>
              <a:pPr eaLnBrk="1" hangingPunct="1">
                <a:defRPr/>
              </a:pPr>
              <a:t>14</a:t>
            </a:fld>
            <a:endParaRPr lang="en-US" smtClean="0">
              <a:solidFill>
                <a:schemeClr val="bg2"/>
              </a:solidFill>
            </a:endParaRPr>
          </a:p>
        </p:txBody>
      </p:sp>
    </p:spTree>
    <p:extLst>
      <p:ext uri="{BB962C8B-B14F-4D97-AF65-F5344CB8AC3E}">
        <p14:creationId xmlns:p14="http://schemas.microsoft.com/office/powerpoint/2010/main" val="4087034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52400"/>
            <a:ext cx="7772400" cy="609600"/>
          </a:xfrm>
        </p:spPr>
        <p:txBody>
          <a:bodyPr/>
          <a:lstStyle/>
          <a:p>
            <a:pPr eaLnBrk="1" hangingPunct="1"/>
            <a:r>
              <a:rPr lang="en-US" dirty="0" smtClean="0"/>
              <a:t>Attributes</a:t>
            </a:r>
            <a:endParaRPr lang="en-IN" dirty="0" smtClean="0"/>
          </a:p>
        </p:txBody>
      </p:sp>
      <p:sp>
        <p:nvSpPr>
          <p:cNvPr id="143363" name="Rectangle 3"/>
          <p:cNvSpPr>
            <a:spLocks noGrp="1" noChangeArrowheads="1"/>
          </p:cNvSpPr>
          <p:nvPr>
            <p:ph type="body" idx="1"/>
          </p:nvPr>
        </p:nvSpPr>
        <p:spPr>
          <a:xfrm>
            <a:off x="228600" y="1219200"/>
            <a:ext cx="8610600" cy="5410200"/>
          </a:xfrm>
        </p:spPr>
        <p:txBody>
          <a:bodyPr/>
          <a:lstStyle/>
          <a:p>
            <a:pPr eaLnBrk="1" hangingPunct="1">
              <a:defRPr/>
            </a:pPr>
            <a:r>
              <a:rPr lang="en-US" dirty="0">
                <a:latin typeface="+mj-lt"/>
              </a:rPr>
              <a:t>Attributes are used to attach the information about the element.</a:t>
            </a:r>
          </a:p>
          <a:p>
            <a:pPr eaLnBrk="1" hangingPunct="1">
              <a:defRPr/>
            </a:pPr>
            <a:r>
              <a:rPr lang="en-US" dirty="0">
                <a:latin typeface="+mj-lt"/>
              </a:rPr>
              <a:t>Attribute is a name-value </a:t>
            </a:r>
            <a:r>
              <a:rPr lang="en-US" dirty="0" smtClean="0">
                <a:latin typeface="+mj-lt"/>
              </a:rPr>
              <a:t>pair.</a:t>
            </a:r>
            <a:endParaRPr lang="en-US" dirty="0">
              <a:latin typeface="+mj-lt"/>
            </a:endParaRPr>
          </a:p>
          <a:p>
            <a:pPr eaLnBrk="1" hangingPunct="1">
              <a:defRPr/>
            </a:pPr>
            <a:r>
              <a:rPr lang="en-US" dirty="0">
                <a:latin typeface="+mj-lt"/>
              </a:rPr>
              <a:t>Attribute values can be any text, entity reference or character reference.</a:t>
            </a:r>
          </a:p>
          <a:p>
            <a:pPr eaLnBrk="1" hangingPunct="1">
              <a:defRPr/>
            </a:pPr>
            <a:r>
              <a:rPr lang="en-US" dirty="0">
                <a:latin typeface="+mj-lt"/>
              </a:rPr>
              <a:t>Attribute values cannot contain special characters.</a:t>
            </a:r>
          </a:p>
          <a:p>
            <a:pPr eaLnBrk="1" hangingPunct="1">
              <a:defRPr/>
            </a:pPr>
            <a:r>
              <a:rPr lang="en-US" dirty="0">
                <a:latin typeface="+mj-lt"/>
              </a:rPr>
              <a:t>Only one instance of </a:t>
            </a:r>
            <a:r>
              <a:rPr lang="en-US" dirty="0" smtClean="0">
                <a:latin typeface="+mj-lt"/>
              </a:rPr>
              <a:t>attribute name </a:t>
            </a:r>
            <a:r>
              <a:rPr lang="en-US" dirty="0">
                <a:latin typeface="+mj-lt"/>
              </a:rPr>
              <a:t>is allowed</a:t>
            </a:r>
            <a:r>
              <a:rPr lang="en-US" dirty="0" smtClean="0">
                <a:latin typeface="+mj-lt"/>
              </a:rPr>
              <a:t>.</a:t>
            </a:r>
          </a:p>
          <a:p>
            <a:pPr eaLnBrk="1" hangingPunct="1">
              <a:defRPr/>
            </a:pPr>
            <a:r>
              <a:rPr lang="en-US" dirty="0" smtClean="0"/>
              <a:t>Attribute values </a:t>
            </a:r>
            <a:r>
              <a:rPr lang="en-US" dirty="0" smtClean="0">
                <a:latin typeface="+mj-lt"/>
              </a:rPr>
              <a:t>must be enclosed in single quote or double quote.</a:t>
            </a:r>
          </a:p>
          <a:p>
            <a:pPr eaLnBrk="1" hangingPunct="1">
              <a:defRPr/>
            </a:pPr>
            <a:r>
              <a:rPr lang="en-US" dirty="0" smtClean="0">
                <a:latin typeface="+mj-lt"/>
              </a:rPr>
              <a:t>Example: </a:t>
            </a:r>
          </a:p>
          <a:p>
            <a:pPr lvl="1" eaLnBrk="1" hangingPunct="1">
              <a:defRPr/>
            </a:pPr>
            <a:r>
              <a:rPr lang="en-US" sz="2000" b="1" dirty="0" smtClean="0">
                <a:latin typeface="Courier New" pitchFamily="49" charset="0"/>
                <a:cs typeface="Courier New" pitchFamily="49" charset="0"/>
              </a:rPr>
              <a:t>&lt;box height=“10” width=“20&gt;Carton&lt;/box&gt;</a:t>
            </a:r>
          </a:p>
          <a:p>
            <a:pPr lvl="1" eaLnBrk="1" hangingPunct="1">
              <a:defRPr/>
            </a:pPr>
            <a:r>
              <a:rPr lang="en-US" sz="2000" b="1" dirty="0" smtClean="0">
                <a:latin typeface="Courier New" pitchFamily="49" charset="0"/>
                <a:cs typeface="Courier New" pitchFamily="49" charset="0"/>
              </a:rPr>
              <a:t>&lt;line length=‘2’/&gt;</a:t>
            </a:r>
          </a:p>
          <a:p>
            <a:pPr lvl="1" eaLnBrk="1" hangingPunct="1">
              <a:defRPr/>
            </a:pPr>
            <a:r>
              <a:rPr lang="en-US" sz="2000" b="1" dirty="0" smtClean="0">
                <a:latin typeface="Courier New" pitchFamily="49" charset="0"/>
                <a:cs typeface="Courier New" pitchFamily="49" charset="0"/>
              </a:rPr>
              <a:t>&lt;book title=“Razor’s Edge”&gt;10&lt;/book&gt;</a:t>
            </a:r>
            <a:endParaRPr lang="en-US" sz="2000" b="1" dirty="0">
              <a:latin typeface="Courier New" pitchFamily="49" charset="0"/>
              <a:cs typeface="Courier New" pitchFamily="49" charset="0"/>
            </a:endParaRPr>
          </a:p>
        </p:txBody>
      </p:sp>
      <p:sp>
        <p:nvSpPr>
          <p:cNvPr id="3072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9B59D15-405D-4DDD-9DBA-68105D2FF14E}" type="slidenum">
              <a:rPr lang="en-US" smtClean="0">
                <a:solidFill>
                  <a:schemeClr val="bg2"/>
                </a:solidFill>
              </a:rPr>
              <a:pPr eaLnBrk="1" hangingPunct="1">
                <a:defRPr/>
              </a:pPr>
              <a:t>15</a:t>
            </a:fld>
            <a:endParaRPr lang="en-US" smtClean="0">
              <a:solidFill>
                <a:schemeClr val="bg2"/>
              </a:solidFill>
            </a:endParaRPr>
          </a:p>
        </p:txBody>
      </p:sp>
    </p:spTree>
    <p:extLst>
      <p:ext uri="{BB962C8B-B14F-4D97-AF65-F5344CB8AC3E}">
        <p14:creationId xmlns:p14="http://schemas.microsoft.com/office/powerpoint/2010/main" val="2822739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0"/>
            <a:ext cx="7772400" cy="838200"/>
          </a:xfrm>
        </p:spPr>
        <p:txBody>
          <a:bodyPr/>
          <a:lstStyle/>
          <a:p>
            <a:pPr eaLnBrk="1" hangingPunct="1"/>
            <a:r>
              <a:rPr lang="en-US" dirty="0"/>
              <a:t>Comment</a:t>
            </a:r>
            <a:endParaRPr lang="en-IN" dirty="0"/>
          </a:p>
        </p:txBody>
      </p:sp>
      <p:sp>
        <p:nvSpPr>
          <p:cNvPr id="153603" name="Rectangle 3"/>
          <p:cNvSpPr>
            <a:spLocks noGrp="1" noChangeArrowheads="1"/>
          </p:cNvSpPr>
          <p:nvPr>
            <p:ph type="body" idx="1"/>
          </p:nvPr>
        </p:nvSpPr>
        <p:spPr>
          <a:xfrm>
            <a:off x="304800" y="1066800"/>
            <a:ext cx="8569325" cy="2133600"/>
          </a:xfrm>
        </p:spPr>
        <p:txBody>
          <a:bodyPr/>
          <a:lstStyle/>
          <a:p>
            <a:pPr eaLnBrk="1" hangingPunct="1">
              <a:defRPr/>
            </a:pPr>
            <a:r>
              <a:rPr lang="en-US" dirty="0">
                <a:latin typeface="+mj-lt"/>
              </a:rPr>
              <a:t>Comment can be given between </a:t>
            </a:r>
            <a:r>
              <a:rPr lang="en-US" b="1" dirty="0">
                <a:solidFill>
                  <a:schemeClr val="tx1"/>
                </a:solidFill>
                <a:latin typeface="Courier New" pitchFamily="49" charset="0"/>
                <a:sym typeface="Wingdings" pitchFamily="2" charset="2"/>
              </a:rPr>
              <a:t>&lt;!-- </a:t>
            </a:r>
            <a:r>
              <a:rPr lang="en-US" dirty="0">
                <a:latin typeface="+mj-lt"/>
                <a:sym typeface="Wingdings" pitchFamily="2" charset="2"/>
              </a:rPr>
              <a:t>and</a:t>
            </a:r>
            <a:r>
              <a:rPr lang="en-US" b="1" dirty="0">
                <a:solidFill>
                  <a:schemeClr val="tx1"/>
                </a:solidFill>
                <a:latin typeface="Courier New" pitchFamily="49" charset="0"/>
                <a:sym typeface="Wingdings" pitchFamily="2" charset="2"/>
              </a:rPr>
              <a:t> --&gt;</a:t>
            </a:r>
          </a:p>
          <a:p>
            <a:pPr eaLnBrk="1" hangingPunct="1">
              <a:defRPr/>
            </a:pPr>
            <a:r>
              <a:rPr lang="en-US" dirty="0">
                <a:latin typeface="+mj-lt"/>
                <a:sym typeface="Wingdings" pitchFamily="2" charset="2"/>
              </a:rPr>
              <a:t>Example</a:t>
            </a:r>
            <a:r>
              <a:rPr lang="en-US" dirty="0" smtClean="0">
                <a:sym typeface="Wingdings" pitchFamily="2" charset="2"/>
              </a:rPr>
              <a:t>:</a:t>
            </a:r>
          </a:p>
          <a:p>
            <a:pPr eaLnBrk="1" hangingPunct="1">
              <a:buFont typeface="Wingdings" pitchFamily="2" charset="2"/>
              <a:buNone/>
              <a:defRPr/>
            </a:pPr>
            <a:r>
              <a:rPr lang="en-US" dirty="0" smtClean="0">
                <a:sym typeface="Wingdings" pitchFamily="2" charset="2"/>
              </a:rPr>
              <a:t>		 </a:t>
            </a:r>
            <a:r>
              <a:rPr lang="en-US" b="1" dirty="0">
                <a:solidFill>
                  <a:schemeClr val="tx1"/>
                </a:solidFill>
                <a:latin typeface="Courier New" pitchFamily="49" charset="0"/>
                <a:sym typeface="Wingdings" pitchFamily="2" charset="2"/>
              </a:rPr>
              <a:t>&lt;!-- this is a comment </a:t>
            </a:r>
            <a:r>
              <a:rPr lang="en-US" b="1" dirty="0" smtClean="0">
                <a:solidFill>
                  <a:schemeClr val="tx1"/>
                </a:solidFill>
                <a:latin typeface="Courier New" pitchFamily="49" charset="0"/>
                <a:sym typeface="Wingdings" pitchFamily="2" charset="2"/>
              </a:rPr>
              <a:t>--&gt;</a:t>
            </a:r>
          </a:p>
          <a:p>
            <a:pPr eaLnBrk="1" hangingPunct="1">
              <a:defRPr/>
            </a:pPr>
            <a:r>
              <a:rPr lang="en-US" dirty="0" smtClean="0">
                <a:latin typeface="+mj-lt"/>
                <a:sym typeface="Wingdings" pitchFamily="2" charset="2"/>
              </a:rPr>
              <a:t>Comment data is also not parsed by the processor.</a:t>
            </a:r>
          </a:p>
          <a:p>
            <a:pPr eaLnBrk="1" hangingPunct="1">
              <a:buFont typeface="Wingdings" pitchFamily="2" charset="2"/>
              <a:buNone/>
              <a:defRPr/>
            </a:pPr>
            <a:endParaRPr lang="en-IN" sz="2400" b="1" dirty="0">
              <a:solidFill>
                <a:schemeClr val="tx1"/>
              </a:solidFill>
              <a:latin typeface="Courier New" pitchFamily="49" charset="0"/>
            </a:endParaRPr>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3124200"/>
            <a:ext cx="90201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3CC7D01-CA4B-455E-BC97-10E03249CC6E}" type="slidenum">
              <a:rPr lang="en-US" smtClean="0">
                <a:solidFill>
                  <a:schemeClr val="bg2"/>
                </a:solidFill>
              </a:rPr>
              <a:pPr eaLnBrk="1" hangingPunct="1">
                <a:defRPr/>
              </a:pPr>
              <a:t>16</a:t>
            </a:fld>
            <a:endParaRPr lang="en-US" smtClean="0">
              <a:solidFill>
                <a:schemeClr val="bg2"/>
              </a:solidFill>
            </a:endParaRPr>
          </a:p>
        </p:txBody>
      </p:sp>
    </p:spTree>
    <p:extLst>
      <p:ext uri="{BB962C8B-B14F-4D97-AF65-F5344CB8AC3E}">
        <p14:creationId xmlns:p14="http://schemas.microsoft.com/office/powerpoint/2010/main" val="1968902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Test your understanding</a:t>
            </a:r>
          </a:p>
        </p:txBody>
      </p:sp>
      <p:sp>
        <p:nvSpPr>
          <p:cNvPr id="5" name="Content Placeholder 2"/>
          <p:cNvSpPr txBox="1">
            <a:spLocks/>
          </p:cNvSpPr>
          <p:nvPr/>
        </p:nvSpPr>
        <p:spPr bwMode="auto">
          <a:xfrm>
            <a:off x="457200" y="1600200"/>
            <a:ext cx="8077200" cy="3200400"/>
          </a:xfrm>
          <a:prstGeom prst="rect">
            <a:avLst/>
          </a:prstGeom>
          <a:noFill/>
          <a:ln w="9525">
            <a:noFill/>
            <a:miter lim="800000"/>
            <a:headEnd/>
            <a:tailEnd/>
          </a:ln>
        </p:spPr>
        <p:txBody>
          <a:bodyPr/>
          <a:lstStyle/>
          <a:p>
            <a:pPr marL="342900" indent="-342900">
              <a:lnSpc>
                <a:spcPct val="140000"/>
              </a:lnSpc>
              <a:spcBef>
                <a:spcPct val="20000"/>
              </a:spcBef>
              <a:buClr>
                <a:schemeClr val="accent2"/>
              </a:buClr>
              <a:buFont typeface="Wingdings" pitchFamily="2" charset="2"/>
              <a:buChar char="§"/>
              <a:defRPr/>
            </a:pPr>
            <a:r>
              <a:rPr lang="en-US" sz="2000" kern="0" dirty="0" smtClean="0">
                <a:solidFill>
                  <a:srgbClr val="5F5F5F"/>
                </a:solidFill>
                <a:latin typeface="+mn-lt"/>
                <a:cs typeface="+mn-cs"/>
              </a:rPr>
              <a:t>If the data hierarchical, then model it as  </a:t>
            </a:r>
            <a:r>
              <a:rPr lang="en-US" sz="2000" kern="0" dirty="0" smtClean="0">
                <a:solidFill>
                  <a:srgbClr val="5F5F5F"/>
                </a:solidFill>
                <a:latin typeface="+mn-lt"/>
                <a:cs typeface="+mn-cs"/>
                <a:sym typeface="Wingdings" pitchFamily="2" charset="2"/>
              </a:rPr>
              <a:t></a:t>
            </a:r>
            <a:r>
              <a:rPr lang="en-US" sz="2000" kern="0" dirty="0" smtClean="0">
                <a:solidFill>
                  <a:srgbClr val="5F5F5F"/>
                </a:solidFill>
                <a:latin typeface="+mn-lt"/>
                <a:cs typeface="+mn-cs"/>
              </a:rPr>
              <a:t> </a:t>
            </a:r>
            <a:r>
              <a:rPr lang="en-US" sz="2000" kern="0" dirty="0">
                <a:solidFill>
                  <a:srgbClr val="5F5F5F"/>
                </a:solidFill>
                <a:latin typeface="+mn-lt"/>
                <a:cs typeface="+mn-cs"/>
              </a:rPr>
              <a:t>__________</a:t>
            </a:r>
          </a:p>
          <a:p>
            <a:pPr marL="342900" indent="-34290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If  the data has multiple lines then model it as </a:t>
            </a:r>
            <a:r>
              <a:rPr lang="en-US" sz="2000" kern="0" dirty="0">
                <a:solidFill>
                  <a:srgbClr val="5F5F5F"/>
                </a:solidFill>
                <a:latin typeface="+mn-lt"/>
                <a:cs typeface="+mn-cs"/>
                <a:sym typeface="Wingdings" pitchFamily="2" charset="2"/>
              </a:rPr>
              <a:t></a:t>
            </a:r>
            <a:r>
              <a:rPr lang="en-US" sz="2000" kern="0" dirty="0">
                <a:solidFill>
                  <a:srgbClr val="5F5F5F"/>
                </a:solidFill>
                <a:latin typeface="+mn-lt"/>
                <a:cs typeface="+mn-cs"/>
              </a:rPr>
              <a:t> ___________</a:t>
            </a:r>
          </a:p>
          <a:p>
            <a:pPr marL="342900" indent="-34290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If data has fixed number of choices then model it as </a:t>
            </a:r>
            <a:r>
              <a:rPr lang="en-US" sz="2000" kern="0" dirty="0">
                <a:solidFill>
                  <a:srgbClr val="5F5F5F"/>
                </a:solidFill>
                <a:latin typeface="+mn-lt"/>
                <a:cs typeface="+mn-cs"/>
                <a:sym typeface="Wingdings" pitchFamily="2" charset="2"/>
              </a:rPr>
              <a:t>_________</a:t>
            </a:r>
          </a:p>
          <a:p>
            <a:pPr marL="342900" indent="-34290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sym typeface="Wingdings" pitchFamily="2" charset="2"/>
              </a:rPr>
              <a:t>If data conveys information about how it should be displayed model it as  _____________</a:t>
            </a:r>
          </a:p>
          <a:p>
            <a:pPr marL="342900" indent="-34290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sym typeface="Wingdings" pitchFamily="2" charset="2"/>
              </a:rPr>
              <a:t>If data contains multiple values </a:t>
            </a:r>
            <a:r>
              <a:rPr lang="en-US" sz="2000" kern="0" dirty="0" smtClean="0">
                <a:solidFill>
                  <a:srgbClr val="5F5F5F"/>
                </a:solidFill>
                <a:latin typeface="+mn-lt"/>
                <a:cs typeface="+mn-cs"/>
                <a:sym typeface="Wingdings" pitchFamily="2" charset="2"/>
              </a:rPr>
              <a:t>then </a:t>
            </a:r>
            <a:r>
              <a:rPr lang="en-US" sz="2000" kern="0" dirty="0">
                <a:solidFill>
                  <a:srgbClr val="5F5F5F"/>
                </a:solidFill>
                <a:latin typeface="+mn-lt"/>
                <a:cs typeface="+mn-cs"/>
                <a:sym typeface="Wingdings" pitchFamily="2" charset="2"/>
              </a:rPr>
              <a:t>model it as  ___________</a:t>
            </a:r>
            <a:endParaRPr lang="en-US" sz="2000" kern="0" dirty="0">
              <a:solidFill>
                <a:srgbClr val="5F5F5F"/>
              </a:solidFill>
              <a:latin typeface="+mn-lt"/>
              <a:cs typeface="+mn-cs"/>
            </a:endParaRPr>
          </a:p>
          <a:p>
            <a:pPr marL="342900" indent="-342900">
              <a:lnSpc>
                <a:spcPct val="140000"/>
              </a:lnSpc>
              <a:spcBef>
                <a:spcPct val="20000"/>
              </a:spcBef>
              <a:buClr>
                <a:schemeClr val="accent2"/>
              </a:buClr>
              <a:buFont typeface="Wingdings" pitchFamily="2" charset="2"/>
              <a:buChar char="§"/>
              <a:defRPr/>
            </a:pPr>
            <a:endParaRPr lang="en-US" sz="2000" kern="0" dirty="0">
              <a:solidFill>
                <a:srgbClr val="5F5F5F"/>
              </a:solidFill>
              <a:latin typeface="+mn-lt"/>
              <a:cs typeface="+mn-cs"/>
            </a:endParaRPr>
          </a:p>
        </p:txBody>
      </p:sp>
      <p:sp>
        <p:nvSpPr>
          <p:cNvPr id="32772" name="Slide Number Placeholder 5"/>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D4F2AA1-53F7-46BA-A584-A34621278B6E}" type="slidenum">
              <a:rPr lang="en-US" smtClean="0">
                <a:solidFill>
                  <a:schemeClr val="bg2"/>
                </a:solidFill>
              </a:rPr>
              <a:pPr eaLnBrk="1" hangingPunct="1">
                <a:defRPr/>
              </a:pPr>
              <a:t>17</a:t>
            </a:fld>
            <a:endParaRPr lang="en-US" smtClean="0">
              <a:solidFill>
                <a:schemeClr val="bg2"/>
              </a:solidFill>
            </a:endParaRPr>
          </a:p>
        </p:txBody>
      </p:sp>
    </p:spTree>
    <p:extLst>
      <p:ext uri="{BB962C8B-B14F-4D97-AF65-F5344CB8AC3E}">
        <p14:creationId xmlns:p14="http://schemas.microsoft.com/office/powerpoint/2010/main" val="994307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77225"/>
            <a:ext cx="81629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r>
              <a:rPr lang="en-US" sz="3200" b="1" dirty="0">
                <a:solidFill>
                  <a:schemeClr val="bg1"/>
                </a:solidFill>
                <a:latin typeface="+mj-lt"/>
                <a:ea typeface="+mj-ea"/>
                <a:cs typeface="+mj-cs"/>
              </a:rPr>
              <a:t>Well-formed Constraints</a:t>
            </a:r>
          </a:p>
        </p:txBody>
      </p:sp>
      <p:sp>
        <p:nvSpPr>
          <p:cNvPr id="15363" name="Rectangle 3"/>
          <p:cNvSpPr>
            <a:spLocks noChangeArrowheads="1"/>
          </p:cNvSpPr>
          <p:nvPr/>
        </p:nvSpPr>
        <p:spPr bwMode="auto">
          <a:xfrm>
            <a:off x="76200" y="1066800"/>
            <a:ext cx="8964613" cy="5259388"/>
          </a:xfrm>
          <a:prstGeom prst="rect">
            <a:avLst/>
          </a:prstGeom>
          <a:noFill/>
          <a:ln w="9525">
            <a:noFill/>
            <a:miter lim="800000"/>
            <a:headEnd/>
            <a:tailEnd/>
          </a:ln>
        </p:spPr>
        <p:txBody>
          <a:bodyPr/>
          <a:lstStyle/>
          <a:p>
            <a:pPr marL="342900" indent="-342900">
              <a:lnSpc>
                <a:spcPct val="140000"/>
              </a:lnSpc>
              <a:spcBef>
                <a:spcPct val="20000"/>
              </a:spcBef>
              <a:buClr>
                <a:schemeClr val="accent2"/>
              </a:buClr>
              <a:buFont typeface="Wingdings" pitchFamily="2" charset="2"/>
              <a:buChar char="§"/>
              <a:defRPr/>
            </a:pPr>
            <a:r>
              <a:rPr lang="en-US" sz="2000" dirty="0">
                <a:solidFill>
                  <a:srgbClr val="5F5F5F"/>
                </a:solidFill>
              </a:rPr>
              <a:t>A document is well formed if it meets the well formed constraints listed below</a:t>
            </a:r>
          </a:p>
          <a:p>
            <a:pPr marL="800100" lvl="1" indent="-342900">
              <a:lnSpc>
                <a:spcPct val="120000"/>
              </a:lnSpc>
              <a:spcBef>
                <a:spcPct val="20000"/>
              </a:spcBef>
              <a:buClr>
                <a:schemeClr val="accent2"/>
              </a:buClr>
              <a:buFont typeface="Wingdings" pitchFamily="2" charset="2"/>
              <a:buChar char="§"/>
              <a:defRPr/>
            </a:pPr>
            <a:r>
              <a:rPr lang="en-US" sz="2000" dirty="0">
                <a:solidFill>
                  <a:srgbClr val="5F5F5F"/>
                </a:solidFill>
              </a:rPr>
              <a:t>All XML documents must have at least one and only one root element and no part of which appears in the content of any other element.</a:t>
            </a:r>
          </a:p>
          <a:p>
            <a:pPr marL="800100" lvl="1" indent="-342900">
              <a:lnSpc>
                <a:spcPct val="120000"/>
              </a:lnSpc>
              <a:spcBef>
                <a:spcPct val="20000"/>
              </a:spcBef>
              <a:buClr>
                <a:schemeClr val="accent2"/>
              </a:buClr>
              <a:buFont typeface="Wingdings" pitchFamily="2" charset="2"/>
              <a:buChar char="§"/>
              <a:defRPr/>
            </a:pPr>
            <a:r>
              <a:rPr lang="en-US" sz="2000" dirty="0">
                <a:solidFill>
                  <a:srgbClr val="5F5F5F"/>
                </a:solidFill>
              </a:rPr>
              <a:t>Every start tag must have an end tag. All XML elements must be properly nested. All elements must </a:t>
            </a:r>
            <a:r>
              <a:rPr lang="en-US" sz="2000" dirty="0" smtClean="0">
                <a:solidFill>
                  <a:srgbClr val="5F5F5F"/>
                </a:solidFill>
              </a:rPr>
              <a:t>be well </a:t>
            </a:r>
            <a:r>
              <a:rPr lang="en-US" sz="2000" dirty="0">
                <a:solidFill>
                  <a:srgbClr val="5F5F5F"/>
                </a:solidFill>
              </a:rPr>
              <a:t>formed. </a:t>
            </a:r>
          </a:p>
          <a:p>
            <a:pPr marL="800100" lvl="1" indent="-342900">
              <a:lnSpc>
                <a:spcPct val="120000"/>
              </a:lnSpc>
              <a:spcBef>
                <a:spcPct val="20000"/>
              </a:spcBef>
              <a:buClr>
                <a:schemeClr val="accent2"/>
              </a:buClr>
              <a:buFont typeface="Wingdings" pitchFamily="2" charset="2"/>
              <a:buChar char="§"/>
              <a:defRPr/>
            </a:pPr>
            <a:r>
              <a:rPr lang="en-US" sz="2000" dirty="0">
                <a:solidFill>
                  <a:srgbClr val="5F5F5F"/>
                </a:solidFill>
                <a:latin typeface="+mn-lt"/>
              </a:rPr>
              <a:t>XML tags are case sensitive. The case of the start  tag and its corresponding end tag must match.</a:t>
            </a:r>
          </a:p>
          <a:p>
            <a:pPr marL="800100" lvl="1" indent="-342900">
              <a:lnSpc>
                <a:spcPct val="120000"/>
              </a:lnSpc>
              <a:spcBef>
                <a:spcPct val="20000"/>
              </a:spcBef>
              <a:buClr>
                <a:schemeClr val="accent2"/>
              </a:buClr>
              <a:buFont typeface="Wingdings" pitchFamily="2" charset="2"/>
              <a:buChar char="§"/>
              <a:defRPr/>
            </a:pPr>
            <a:r>
              <a:rPr lang="en-US" sz="2000" dirty="0">
                <a:solidFill>
                  <a:srgbClr val="5F5F5F"/>
                </a:solidFill>
                <a:latin typeface="+mn-lt"/>
              </a:rPr>
              <a:t>All the elements (other than the root) must have one and only one parent.</a:t>
            </a:r>
          </a:p>
          <a:p>
            <a:pPr marL="800100" lvl="1" indent="-342900">
              <a:lnSpc>
                <a:spcPct val="120000"/>
              </a:lnSpc>
              <a:spcBef>
                <a:spcPct val="20000"/>
              </a:spcBef>
              <a:buClr>
                <a:schemeClr val="accent2"/>
              </a:buClr>
              <a:buFont typeface="Wingdings" pitchFamily="2" charset="2"/>
              <a:buChar char="§"/>
              <a:defRPr/>
            </a:pPr>
            <a:r>
              <a:rPr lang="en-US" sz="2000" dirty="0">
                <a:solidFill>
                  <a:srgbClr val="5F5F5F"/>
                </a:solidFill>
                <a:latin typeface="+mn-lt"/>
              </a:rPr>
              <a:t>Attribute values must always be quoted and be well </a:t>
            </a:r>
            <a:r>
              <a:rPr lang="en-US" sz="2000" dirty="0" smtClean="0">
                <a:solidFill>
                  <a:srgbClr val="5F5F5F"/>
                </a:solidFill>
                <a:latin typeface="+mn-lt"/>
              </a:rPr>
              <a:t>formed.</a:t>
            </a:r>
            <a:endParaRPr lang="en-US" sz="2000" dirty="0">
              <a:solidFill>
                <a:srgbClr val="5F5F5F"/>
              </a:solidFill>
              <a:latin typeface="+mn-lt"/>
            </a:endParaRPr>
          </a:p>
          <a:p>
            <a:pPr marL="800100" lvl="1" indent="-342900">
              <a:lnSpc>
                <a:spcPct val="120000"/>
              </a:lnSpc>
              <a:spcBef>
                <a:spcPct val="20000"/>
              </a:spcBef>
              <a:buClr>
                <a:schemeClr val="accent2"/>
              </a:buClr>
              <a:buFont typeface="Wingdings" pitchFamily="2" charset="2"/>
              <a:buChar char="§"/>
              <a:defRPr/>
            </a:pPr>
            <a:r>
              <a:rPr lang="en-US" sz="2000" dirty="0">
                <a:solidFill>
                  <a:srgbClr val="5F5F5F"/>
                </a:solidFill>
                <a:latin typeface="+mn-lt"/>
              </a:rPr>
              <a:t>Empty tags must end with a ‘/’ and there can't be a space between "/" and "&gt;" .</a:t>
            </a:r>
          </a:p>
          <a:p>
            <a:pPr marL="800100" lvl="1" indent="-342900">
              <a:lnSpc>
                <a:spcPct val="120000"/>
              </a:lnSpc>
              <a:spcBef>
                <a:spcPct val="20000"/>
              </a:spcBef>
              <a:buClr>
                <a:schemeClr val="accent2"/>
              </a:buClr>
              <a:buFont typeface="Wingdings" pitchFamily="2" charset="2"/>
              <a:buChar char="§"/>
              <a:defRPr/>
            </a:pPr>
            <a:endParaRPr lang="en-US" sz="2000" dirty="0">
              <a:solidFill>
                <a:srgbClr val="5F5F5F"/>
              </a:solidFill>
              <a:latin typeface="+mn-lt"/>
            </a:endParaRPr>
          </a:p>
          <a:p>
            <a:pPr marL="342900" indent="-342900">
              <a:lnSpc>
                <a:spcPct val="120000"/>
              </a:lnSpc>
              <a:spcBef>
                <a:spcPct val="20000"/>
              </a:spcBef>
              <a:buClr>
                <a:schemeClr val="accent2"/>
              </a:buClr>
              <a:defRPr/>
            </a:pPr>
            <a:endParaRPr lang="en-US" sz="2000" dirty="0">
              <a:solidFill>
                <a:srgbClr val="5F5F5F"/>
              </a:solidFill>
              <a:latin typeface="+mn-lt"/>
            </a:endParaRPr>
          </a:p>
        </p:txBody>
      </p:sp>
      <p:sp>
        <p:nvSpPr>
          <p:cNvPr id="21508"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285127B-2EFC-4793-BBB1-5F1E82BCBD15}" type="slidenum">
              <a:rPr lang="en-US" smtClean="0">
                <a:solidFill>
                  <a:schemeClr val="bg2"/>
                </a:solidFill>
              </a:rPr>
              <a:pPr eaLnBrk="1" hangingPunct="1">
                <a:defRPr/>
              </a:pPr>
              <a:t>18</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Valid XML</a:t>
            </a:r>
            <a:endParaRPr lang="en-US" dirty="0"/>
          </a:p>
        </p:txBody>
      </p:sp>
      <p:sp>
        <p:nvSpPr>
          <p:cNvPr id="4" name="Content Placeholder 3"/>
          <p:cNvSpPr>
            <a:spLocks noGrp="1"/>
          </p:cNvSpPr>
          <p:nvPr>
            <p:ph idx="1"/>
          </p:nvPr>
        </p:nvSpPr>
        <p:spPr/>
        <p:txBody>
          <a:bodyPr/>
          <a:lstStyle/>
          <a:p>
            <a:r>
              <a:rPr lang="en-US" dirty="0" smtClean="0"/>
              <a:t>An XML document is valid if it is well-formed and it conforms to  DTD or XML Schema that is specified with the XML.</a:t>
            </a:r>
          </a:p>
          <a:p>
            <a:pPr marL="0" indent="0">
              <a:buNone/>
            </a:pPr>
            <a:endParaRPr lang="en-US" dirty="0" smtClean="0"/>
          </a:p>
          <a:p>
            <a:endParaRPr lang="en-US" dirty="0"/>
          </a:p>
        </p:txBody>
      </p:sp>
      <p:sp>
        <p:nvSpPr>
          <p:cNvPr id="2" name="Slide Number Placeholder 1"/>
          <p:cNvSpPr>
            <a:spLocks noGrp="1"/>
          </p:cNvSpPr>
          <p:nvPr>
            <p:ph type="sldNum" sz="quarter" idx="10"/>
          </p:nvPr>
        </p:nvSpPr>
        <p:spPr/>
        <p:txBody>
          <a:bodyPr/>
          <a:lstStyle/>
          <a:p>
            <a:pPr>
              <a:defRPr/>
            </a:pPr>
            <a:fld id="{30B011D3-4F6D-4006-9E87-C4C629561579}" type="slidenum">
              <a:rPr lang="en-US" smtClean="0"/>
              <a:pPr>
                <a:defRPr/>
              </a:pPr>
              <a:t>19</a:t>
            </a:fld>
            <a:endParaRPr lang="en-US"/>
          </a:p>
        </p:txBody>
      </p:sp>
    </p:spTree>
    <p:extLst>
      <p:ext uri="{BB962C8B-B14F-4D97-AF65-F5344CB8AC3E}">
        <p14:creationId xmlns:p14="http://schemas.microsoft.com/office/powerpoint/2010/main" val="1608404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Work with XML </a:t>
            </a:r>
            <a:r>
              <a:rPr lang="en-US" smtClean="0"/>
              <a:t>files using </a:t>
            </a:r>
            <a:r>
              <a:rPr lang="en-US" dirty="0" smtClean="0"/>
              <a:t>Java classes</a:t>
            </a:r>
            <a:endParaRPr lang="en-US" dirty="0"/>
          </a:p>
        </p:txBody>
      </p:sp>
      <p:sp>
        <p:nvSpPr>
          <p:cNvPr id="4" name="Slide Number Placeholder 3"/>
          <p:cNvSpPr>
            <a:spLocks noGrp="1"/>
          </p:cNvSpPr>
          <p:nvPr>
            <p:ph type="sldNum" sz="quarter" idx="10"/>
          </p:nvPr>
        </p:nvSpPr>
        <p:spPr/>
        <p:txBody>
          <a:bodyPr/>
          <a:lstStyle/>
          <a:p>
            <a:pPr>
              <a:defRPr/>
            </a:pPr>
            <a:fld id="{B56992D6-50B0-4821-AD19-9D328CEC5A11}" type="slidenum">
              <a:rPr lang="en-US" smtClean="0"/>
              <a:pPr>
                <a:defRPr/>
              </a:pPr>
              <a:t>2</a:t>
            </a:fld>
            <a:endParaRPr lang="en-US"/>
          </a:p>
        </p:txBody>
      </p:sp>
    </p:spTree>
    <p:extLst>
      <p:ext uri="{BB962C8B-B14F-4D97-AF65-F5344CB8AC3E}">
        <p14:creationId xmlns:p14="http://schemas.microsoft.com/office/powerpoint/2010/main" val="2355801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pPr eaLnBrk="1" hangingPunct="1"/>
            <a:r>
              <a:rPr lang="en-US" dirty="0" smtClean="0"/>
              <a:t>Using </a:t>
            </a:r>
            <a:r>
              <a:rPr lang="en-US" dirty="0" err="1" smtClean="0"/>
              <a:t>Xpontus</a:t>
            </a:r>
            <a:endParaRPr lang="en-US" dirty="0" smtClean="0"/>
          </a:p>
        </p:txBody>
      </p:sp>
      <p:sp>
        <p:nvSpPr>
          <p:cNvPr id="4" name="Content Placeholder 3"/>
          <p:cNvSpPr>
            <a:spLocks noGrp="1"/>
          </p:cNvSpPr>
          <p:nvPr>
            <p:ph idx="1"/>
          </p:nvPr>
        </p:nvSpPr>
        <p:spPr>
          <a:xfrm>
            <a:off x="457200" y="1447800"/>
            <a:ext cx="8229600" cy="4525963"/>
          </a:xfrm>
        </p:spPr>
        <p:txBody>
          <a:bodyPr/>
          <a:lstStyle/>
          <a:p>
            <a:pPr eaLnBrk="1" hangingPunct="1">
              <a:defRPr/>
            </a:pPr>
            <a:r>
              <a:rPr lang="en-US" dirty="0" smtClean="0"/>
              <a:t>Creating and saving a file in </a:t>
            </a:r>
            <a:r>
              <a:rPr lang="en-US" dirty="0" err="1" smtClean="0"/>
              <a:t>Xpontus</a:t>
            </a:r>
            <a:r>
              <a:rPr lang="en-US" dirty="0" smtClean="0"/>
              <a:t> is a very easy task. </a:t>
            </a:r>
          </a:p>
          <a:p>
            <a:pPr eaLnBrk="1" hangingPunct="1">
              <a:defRPr/>
            </a:pPr>
            <a:r>
              <a:rPr lang="en-US" dirty="0" smtClean="0"/>
              <a:t>Open the </a:t>
            </a:r>
            <a:r>
              <a:rPr lang="en-US" dirty="0" err="1" smtClean="0"/>
              <a:t>Xpontus</a:t>
            </a:r>
            <a:r>
              <a:rPr lang="en-US" dirty="0" smtClean="0"/>
              <a:t> application.</a:t>
            </a:r>
          </a:p>
          <a:p>
            <a:pPr eaLnBrk="1" hangingPunct="1">
              <a:defRPr/>
            </a:pPr>
            <a:r>
              <a:rPr lang="en-US" dirty="0" smtClean="0"/>
              <a:t>Select </a:t>
            </a:r>
            <a:r>
              <a:rPr lang="en-US" dirty="0" err="1" smtClean="0"/>
              <a:t>File</a:t>
            </a:r>
            <a:r>
              <a:rPr lang="en-US" dirty="0" err="1" smtClean="0">
                <a:sym typeface="Wingdings" pitchFamily="2" charset="2"/>
              </a:rPr>
              <a:t>New</a:t>
            </a:r>
            <a:r>
              <a:rPr lang="en-US" dirty="0" smtClean="0">
                <a:sym typeface="Wingdings" pitchFamily="2" charset="2"/>
              </a:rPr>
              <a:t> to create a new file.</a:t>
            </a:r>
          </a:p>
          <a:p>
            <a:pPr eaLnBrk="1" hangingPunct="1">
              <a:defRPr/>
            </a:pPr>
            <a:r>
              <a:rPr lang="en-US" dirty="0" smtClean="0">
                <a:sym typeface="Wingdings" pitchFamily="2" charset="2"/>
              </a:rPr>
              <a:t>There are 3 pane that opens by default:</a:t>
            </a:r>
          </a:p>
          <a:p>
            <a:pPr lvl="1" eaLnBrk="1" hangingPunct="1">
              <a:defRPr/>
            </a:pPr>
            <a:r>
              <a:rPr lang="en-US" sz="2000" dirty="0" smtClean="0">
                <a:ea typeface="+mn-ea"/>
                <a:cs typeface="+mn-cs"/>
                <a:sym typeface="Wingdings" pitchFamily="2" charset="2"/>
              </a:rPr>
              <a:t>On left : Outline pane</a:t>
            </a:r>
          </a:p>
          <a:p>
            <a:pPr lvl="1" eaLnBrk="1" hangingPunct="1">
              <a:defRPr/>
            </a:pPr>
            <a:r>
              <a:rPr lang="en-US" sz="2000" dirty="0" smtClean="0">
                <a:ea typeface="+mn-ea"/>
                <a:cs typeface="+mn-cs"/>
                <a:sym typeface="Wingdings" pitchFamily="2" charset="2"/>
              </a:rPr>
              <a:t>On right top is the editor where you can type the xml code</a:t>
            </a:r>
          </a:p>
          <a:p>
            <a:pPr lvl="1" eaLnBrk="1" hangingPunct="1">
              <a:defRPr/>
            </a:pPr>
            <a:r>
              <a:rPr lang="en-US" sz="2000" dirty="0" smtClean="0">
                <a:ea typeface="+mn-ea"/>
                <a:cs typeface="+mn-cs"/>
                <a:sym typeface="Wingdings" pitchFamily="2" charset="2"/>
              </a:rPr>
              <a:t>And right bottom is Message window</a:t>
            </a:r>
          </a:p>
          <a:p>
            <a:pPr eaLnBrk="1" hangingPunct="1">
              <a:defRPr/>
            </a:pPr>
            <a:r>
              <a:rPr lang="en-US" dirty="0" smtClean="0">
                <a:sym typeface="Wingdings" pitchFamily="2" charset="2"/>
              </a:rPr>
              <a:t>To save click the Save button and specify location, file name and file type.</a:t>
            </a:r>
          </a:p>
        </p:txBody>
      </p:sp>
      <p:sp>
        <p:nvSpPr>
          <p:cNvPr id="22532"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46FB2D1-A62D-4FCA-9F50-E0358879216D}" type="slidenum">
              <a:rPr lang="en-US" smtClean="0">
                <a:solidFill>
                  <a:schemeClr val="bg2"/>
                </a:solidFill>
              </a:rPr>
              <a:pPr eaLnBrk="1" hangingPunct="1">
                <a:defRPr/>
              </a:pPr>
              <a:t>20</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Exercise</a:t>
            </a:r>
            <a:endParaRPr lang="en-IN" dirty="0"/>
          </a:p>
        </p:txBody>
      </p:sp>
      <p:sp>
        <p:nvSpPr>
          <p:cNvPr id="23557"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2B17E1A-A9E8-45BE-B125-EECCCDD9C327}" type="slidenum">
              <a:rPr lang="en-US" smtClean="0">
                <a:solidFill>
                  <a:schemeClr val="bg2"/>
                </a:solidFill>
              </a:rPr>
              <a:pPr eaLnBrk="1" hangingPunct="1">
                <a:defRPr/>
              </a:pPr>
              <a:t>21</a:t>
            </a:fld>
            <a:endParaRPr lang="en-US" smtClean="0">
              <a:solidFill>
                <a:schemeClr val="bg2"/>
              </a:solidFill>
            </a:endParaRPr>
          </a:p>
        </p:txBody>
      </p:sp>
      <p:sp>
        <p:nvSpPr>
          <p:cNvPr id="7" name="Content Placeholder 1"/>
          <p:cNvSpPr>
            <a:spLocks noGrp="1"/>
          </p:cNvSpPr>
          <p:nvPr>
            <p:ph idx="1"/>
          </p:nvPr>
        </p:nvSpPr>
        <p:spPr>
          <a:xfrm>
            <a:off x="457200" y="1371600"/>
            <a:ext cx="8458200" cy="4800600"/>
          </a:xfrm>
        </p:spPr>
        <p:txBody>
          <a:bodyPr/>
          <a:lstStyle/>
          <a:p>
            <a:pPr marL="57150" indent="0">
              <a:lnSpc>
                <a:spcPct val="120000"/>
              </a:lnSpc>
              <a:buNone/>
              <a:defRPr/>
            </a:pPr>
            <a:r>
              <a:rPr lang="en-US" i="1" kern="1200" dirty="0">
                <a:latin typeface="Arial" charset="0"/>
                <a:ea typeface="+mn-ea"/>
                <a:cs typeface="Arial" charset="0"/>
              </a:rPr>
              <a:t>Create a garden.xml for storing the information about tree, plants, and </a:t>
            </a:r>
          </a:p>
          <a:p>
            <a:pPr marL="57150" indent="0">
              <a:lnSpc>
                <a:spcPct val="120000"/>
              </a:lnSpc>
              <a:buNone/>
              <a:defRPr/>
            </a:pPr>
            <a:r>
              <a:rPr lang="en-US" i="1" kern="1200" dirty="0">
                <a:latin typeface="Arial" charset="0"/>
                <a:ea typeface="+mn-ea"/>
                <a:cs typeface="Arial" charset="0"/>
              </a:rPr>
              <a:t>herbs grown in a botanical garden. The following information should be stored about all  the </a:t>
            </a:r>
            <a:r>
              <a:rPr lang="en-US" i="1" kern="1200" dirty="0" smtClean="0">
                <a:latin typeface="Arial" charset="0"/>
                <a:cs typeface="Arial" charset="0"/>
              </a:rPr>
              <a:t>greens(</a:t>
            </a:r>
            <a:r>
              <a:rPr lang="en-US" i="1" kern="1200" dirty="0" smtClean="0">
                <a:latin typeface="Arial" charset="0"/>
                <a:ea typeface="+mn-ea"/>
                <a:cs typeface="Arial" charset="0"/>
              </a:rPr>
              <a:t>trees</a:t>
            </a:r>
            <a:r>
              <a:rPr lang="en-US" i="1" kern="1200" dirty="0">
                <a:latin typeface="Arial" charset="0"/>
                <a:ea typeface="+mn-ea"/>
                <a:cs typeface="Arial" charset="0"/>
              </a:rPr>
              <a:t>, plants and </a:t>
            </a:r>
            <a:r>
              <a:rPr lang="en-US" i="1" kern="1200" dirty="0" smtClean="0">
                <a:latin typeface="Arial" charset="0"/>
                <a:ea typeface="+mn-ea"/>
                <a:cs typeface="Arial" charset="0"/>
              </a:rPr>
              <a:t>herbs). Information about </a:t>
            </a:r>
            <a:r>
              <a:rPr lang="en-US" i="1" kern="1200" dirty="0" smtClean="0">
                <a:latin typeface="Arial" charset="0"/>
                <a:cs typeface="Arial" charset="0"/>
              </a:rPr>
              <a:t>trees</a:t>
            </a:r>
            <a:r>
              <a:rPr lang="en-US" i="1" kern="1200" dirty="0">
                <a:latin typeface="Arial" charset="0"/>
                <a:cs typeface="Arial" charset="0"/>
              </a:rPr>
              <a:t>, plants and </a:t>
            </a:r>
            <a:r>
              <a:rPr lang="en-US" i="1" kern="1200" dirty="0" smtClean="0">
                <a:latin typeface="Arial" charset="0"/>
                <a:cs typeface="Arial" charset="0"/>
              </a:rPr>
              <a:t>herbs is given as attributes. </a:t>
            </a:r>
            <a:endParaRPr lang="en-US" i="1" kern="1200" dirty="0" smtClean="0">
              <a:latin typeface="Arial" charset="0"/>
              <a:ea typeface="+mn-ea"/>
              <a:cs typeface="Arial" charset="0"/>
            </a:endParaRPr>
          </a:p>
          <a:p>
            <a:pPr lvl="0"/>
            <a:r>
              <a:rPr lang="en-US" i="1" dirty="0" smtClean="0"/>
              <a:t>Botanical name</a:t>
            </a:r>
            <a:endParaRPr lang="en-US" dirty="0" smtClean="0"/>
          </a:p>
          <a:p>
            <a:pPr lvl="0"/>
            <a:r>
              <a:rPr lang="en-US" i="1" dirty="0" smtClean="0"/>
              <a:t>Age</a:t>
            </a:r>
            <a:endParaRPr lang="en-US" dirty="0"/>
          </a:p>
          <a:p>
            <a:pPr lvl="0"/>
            <a:r>
              <a:rPr lang="en-US" i="1" dirty="0"/>
              <a:t>Suitable climate</a:t>
            </a:r>
            <a:endParaRPr lang="en-US" dirty="0"/>
          </a:p>
          <a:p>
            <a:pPr lvl="0"/>
            <a:r>
              <a:rPr lang="en-US" i="1" dirty="0"/>
              <a:t>Medicinal </a:t>
            </a:r>
            <a:r>
              <a:rPr lang="en-US" i="1" dirty="0" smtClean="0"/>
              <a:t>use</a:t>
            </a:r>
          </a:p>
          <a:p>
            <a:pPr marL="0" lvl="0" indent="0">
              <a:buNone/>
            </a:pPr>
            <a:r>
              <a:rPr lang="en-US" i="1" dirty="0" smtClean="0"/>
              <a:t>Comment </a:t>
            </a:r>
            <a:r>
              <a:rPr lang="en-US" i="1" dirty="0" err="1" smtClean="0"/>
              <a:t>whereever</a:t>
            </a:r>
            <a:r>
              <a:rPr lang="en-US" i="1" dirty="0" smtClean="0"/>
              <a:t> necessary.</a:t>
            </a:r>
          </a:p>
          <a:p>
            <a:pPr marL="0" lvl="0" indent="0">
              <a:buNone/>
            </a:pPr>
            <a:r>
              <a:rPr lang="en-US" i="1" dirty="0" smtClean="0"/>
              <a:t>Verify well-</a:t>
            </a:r>
            <a:r>
              <a:rPr lang="en-US" dirty="0" err="1" smtClean="0"/>
              <a:t>formedness</a:t>
            </a:r>
            <a:r>
              <a:rPr lang="en-US" dirty="0" smtClean="0"/>
              <a:t> </a:t>
            </a:r>
            <a:r>
              <a:rPr lang="en-US" i="1" dirty="0" smtClean="0"/>
              <a:t>of the document.</a:t>
            </a:r>
          </a:p>
          <a:p>
            <a:pPr marL="0" lvl="0" indent="0" algn="r">
              <a:buNone/>
            </a:pPr>
            <a:r>
              <a:rPr lang="en-US" i="1" dirty="0" smtClean="0"/>
              <a:t>(30 </a:t>
            </a:r>
            <a:r>
              <a:rPr lang="en-US" i="1" dirty="0" err="1" smtClean="0"/>
              <a:t>mins</a:t>
            </a:r>
            <a:r>
              <a:rPr lang="en-US" i="1" dirty="0" smtClean="0"/>
              <a:t>)</a:t>
            </a:r>
            <a:endParaRPr lang="en-US" dirty="0"/>
          </a:p>
          <a:p>
            <a:pPr>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60782"/>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lvl="1" eaLnBrk="1" hangingPunct="1">
              <a:defRPr/>
            </a:pPr>
            <a:r>
              <a:rPr lang="en-US" dirty="0" smtClean="0">
                <a:latin typeface="+mj-lt"/>
                <a:ea typeface="+mj-ea"/>
                <a:cs typeface="+mj-cs"/>
              </a:rPr>
              <a:t>Entity</a:t>
            </a:r>
            <a:r>
              <a:rPr lang="en-US" dirty="0" smtClean="0">
                <a:solidFill>
                  <a:srgbClr val="5F5F5F"/>
                </a:solidFill>
                <a:cs typeface="Arial" charset="0"/>
              </a:rPr>
              <a:t> </a:t>
            </a:r>
            <a:r>
              <a:rPr lang="en-US" dirty="0" smtClean="0">
                <a:latin typeface="+mj-lt"/>
                <a:ea typeface="+mj-ea"/>
                <a:cs typeface="+mj-cs"/>
              </a:rPr>
              <a:t>references</a:t>
            </a:r>
            <a:endParaRPr lang="en-IN" dirty="0" smtClean="0">
              <a:latin typeface="+mj-lt"/>
              <a:ea typeface="+mj-ea"/>
              <a:cs typeface="+mj-cs"/>
            </a:endParaRPr>
          </a:p>
        </p:txBody>
      </p:sp>
      <p:sp>
        <p:nvSpPr>
          <p:cNvPr id="4" name="Rectangle 3"/>
          <p:cNvSpPr/>
          <p:nvPr/>
        </p:nvSpPr>
        <p:spPr>
          <a:xfrm>
            <a:off x="304800" y="1066800"/>
            <a:ext cx="8229600" cy="5016758"/>
          </a:xfrm>
          <a:prstGeom prst="rect">
            <a:avLst/>
          </a:prstGeom>
        </p:spPr>
        <p:txBody>
          <a:bodyPr>
            <a:spAutoFit/>
          </a:bodyPr>
          <a:lstStyle/>
          <a:p>
            <a:pPr marL="457200" indent="-457200">
              <a:spcBef>
                <a:spcPct val="20000"/>
              </a:spcBef>
              <a:buClr>
                <a:schemeClr val="accent2"/>
              </a:buClr>
              <a:buFont typeface="Wingdings" pitchFamily="2" charset="2"/>
              <a:buChar char="§"/>
              <a:defRPr/>
            </a:pPr>
            <a:r>
              <a:rPr lang="en-US" sz="2000" dirty="0" smtClean="0">
                <a:solidFill>
                  <a:srgbClr val="5F5F5F"/>
                </a:solidFill>
              </a:rPr>
              <a:t>They </a:t>
            </a:r>
            <a:r>
              <a:rPr lang="en-US" sz="2000" dirty="0">
                <a:solidFill>
                  <a:srgbClr val="5F5F5F"/>
                </a:solidFill>
              </a:rPr>
              <a:t>comprise a set of characters and numbers </a:t>
            </a:r>
            <a:r>
              <a:rPr lang="en-US" sz="2000" dirty="0" smtClean="0">
                <a:solidFill>
                  <a:srgbClr val="5F5F5F"/>
                </a:solidFill>
                <a:latin typeface="+mn-lt"/>
              </a:rPr>
              <a:t>between </a:t>
            </a:r>
            <a:r>
              <a:rPr lang="en-US" sz="2000" b="1" dirty="0">
                <a:latin typeface="Courier New" pitchFamily="49" charset="0"/>
                <a:cs typeface="+mn-cs"/>
              </a:rPr>
              <a:t>‘&amp;#’</a:t>
            </a:r>
            <a:r>
              <a:rPr lang="en-US" sz="2000" dirty="0">
                <a:cs typeface="+mn-cs"/>
              </a:rPr>
              <a:t> and </a:t>
            </a:r>
            <a:r>
              <a:rPr lang="en-US" sz="2000" b="1" dirty="0">
                <a:latin typeface="Courier New" pitchFamily="49" charset="0"/>
                <a:cs typeface="+mn-cs"/>
              </a:rPr>
              <a:t>‘;’</a:t>
            </a:r>
            <a:endParaRPr lang="en-US" sz="2000" dirty="0">
              <a:solidFill>
                <a:srgbClr val="5F5F5F"/>
              </a:solidFill>
              <a:latin typeface="+mn-lt"/>
            </a:endParaRPr>
          </a:p>
          <a:p>
            <a:pPr marL="457200" indent="-457200">
              <a:spcBef>
                <a:spcPct val="20000"/>
              </a:spcBef>
              <a:buClr>
                <a:schemeClr val="accent2"/>
              </a:buClr>
              <a:buFont typeface="Wingdings" pitchFamily="2" charset="2"/>
              <a:buChar char="§"/>
              <a:defRPr/>
            </a:pPr>
            <a:r>
              <a:rPr lang="en-US" sz="2000" dirty="0">
                <a:solidFill>
                  <a:srgbClr val="5F5F5F"/>
                </a:solidFill>
              </a:rPr>
              <a:t>The  5 </a:t>
            </a:r>
            <a:r>
              <a:rPr lang="en-US" sz="2000" dirty="0" smtClean="0">
                <a:solidFill>
                  <a:srgbClr val="5F5F5F"/>
                </a:solidFill>
              </a:rPr>
              <a:t>built-in </a:t>
            </a:r>
            <a:r>
              <a:rPr lang="en-US" sz="2000" dirty="0">
                <a:solidFill>
                  <a:srgbClr val="5F5F5F"/>
                </a:solidFill>
              </a:rPr>
              <a:t>entity references in XML are</a:t>
            </a:r>
            <a:endParaRPr lang="en-US" sz="2000" dirty="0">
              <a:solidFill>
                <a:srgbClr val="5F5F5F"/>
              </a:solidFill>
              <a:latin typeface="+mn-lt"/>
            </a:endParaRPr>
          </a:p>
          <a:p>
            <a:pPr marL="914400" lvl="1" indent="-457200">
              <a:spcBef>
                <a:spcPct val="20000"/>
              </a:spcBef>
              <a:buClr>
                <a:schemeClr val="accent2"/>
              </a:buClr>
              <a:buFont typeface="Wingdings" pitchFamily="2" charset="2"/>
              <a:buChar char="§"/>
              <a:defRPr/>
            </a:pPr>
            <a:r>
              <a:rPr lang="en-US" sz="2000" b="1" dirty="0">
                <a:latin typeface="Courier New" pitchFamily="49" charset="0"/>
                <a:cs typeface="+mn-cs"/>
              </a:rPr>
              <a:t>&lt; 	</a:t>
            </a:r>
            <a:r>
              <a:rPr lang="en-US" sz="2000" dirty="0">
                <a:solidFill>
                  <a:srgbClr val="5F5F5F"/>
                </a:solidFill>
                <a:latin typeface="+mn-lt"/>
                <a:sym typeface="Wingdings" pitchFamily="2" charset="2"/>
              </a:rPr>
              <a:t>	</a:t>
            </a:r>
            <a:r>
              <a:rPr lang="en-US" sz="2000" b="1" dirty="0">
                <a:latin typeface="Courier New" pitchFamily="49" charset="0"/>
                <a:cs typeface="+mn-cs"/>
              </a:rPr>
              <a:t> &amp;</a:t>
            </a:r>
            <a:r>
              <a:rPr lang="en-US" sz="2000" b="1" dirty="0" err="1">
                <a:latin typeface="Courier New" pitchFamily="49" charset="0"/>
                <a:cs typeface="+mn-cs"/>
              </a:rPr>
              <a:t>lt</a:t>
            </a:r>
            <a:r>
              <a:rPr lang="en-US" sz="2000" b="1" dirty="0">
                <a:latin typeface="Courier New" pitchFamily="49" charset="0"/>
                <a:cs typeface="+mn-cs"/>
              </a:rPr>
              <a:t>; </a:t>
            </a:r>
          </a:p>
          <a:p>
            <a:pPr marL="914400" lvl="1" indent="-457200">
              <a:spcBef>
                <a:spcPct val="20000"/>
              </a:spcBef>
              <a:buClr>
                <a:schemeClr val="accent2"/>
              </a:buClr>
              <a:buFont typeface="Wingdings" pitchFamily="2" charset="2"/>
              <a:buChar char="§"/>
              <a:defRPr/>
            </a:pPr>
            <a:r>
              <a:rPr lang="en-US" sz="2000" b="1" dirty="0">
                <a:latin typeface="Courier New" pitchFamily="49" charset="0"/>
                <a:cs typeface="+mn-cs"/>
              </a:rPr>
              <a:t>&gt;</a:t>
            </a:r>
            <a:r>
              <a:rPr lang="en-US" sz="2000" dirty="0">
                <a:solidFill>
                  <a:srgbClr val="5F5F5F"/>
                </a:solidFill>
                <a:sym typeface="Wingdings" pitchFamily="2" charset="2"/>
              </a:rPr>
              <a:t> 		</a:t>
            </a:r>
            <a:r>
              <a:rPr lang="en-US" sz="2000" b="1" dirty="0">
                <a:latin typeface="Courier New" pitchFamily="49" charset="0"/>
                <a:cs typeface="+mn-cs"/>
              </a:rPr>
              <a:t> </a:t>
            </a:r>
            <a:r>
              <a:rPr lang="en-US" sz="2000" b="1" dirty="0">
                <a:latin typeface="Courier New" pitchFamily="49" charset="0"/>
                <a:cs typeface="+mn-cs"/>
                <a:sym typeface="Wingdings" pitchFamily="2" charset="2"/>
              </a:rPr>
              <a:t>&amp;</a:t>
            </a:r>
            <a:r>
              <a:rPr lang="en-US" sz="2000" b="1" dirty="0" err="1">
                <a:latin typeface="Courier New" pitchFamily="49" charset="0"/>
                <a:cs typeface="+mn-cs"/>
                <a:sym typeface="Wingdings" pitchFamily="2" charset="2"/>
              </a:rPr>
              <a:t>gt</a:t>
            </a:r>
            <a:r>
              <a:rPr lang="en-US" sz="2000" b="1" dirty="0">
                <a:latin typeface="Courier New" pitchFamily="49" charset="0"/>
                <a:cs typeface="+mn-cs"/>
                <a:sym typeface="Wingdings" pitchFamily="2" charset="2"/>
              </a:rPr>
              <a:t>; </a:t>
            </a:r>
          </a:p>
          <a:p>
            <a:pPr marL="914400" lvl="1" indent="-457200">
              <a:spcBef>
                <a:spcPct val="20000"/>
              </a:spcBef>
              <a:buClr>
                <a:schemeClr val="accent2"/>
              </a:buClr>
              <a:buFont typeface="Wingdings" pitchFamily="2" charset="2"/>
              <a:buChar char="§"/>
              <a:defRPr/>
            </a:pPr>
            <a:r>
              <a:rPr lang="en-US" sz="2000" b="1" dirty="0">
                <a:latin typeface="Courier New" pitchFamily="49" charset="0"/>
                <a:cs typeface="+mn-cs"/>
              </a:rPr>
              <a:t>&amp;</a:t>
            </a:r>
            <a:r>
              <a:rPr lang="en-US" sz="2000" dirty="0">
                <a:solidFill>
                  <a:srgbClr val="5F5F5F"/>
                </a:solidFill>
                <a:sym typeface="Wingdings" pitchFamily="2" charset="2"/>
              </a:rPr>
              <a:t> 		</a:t>
            </a:r>
            <a:r>
              <a:rPr lang="en-US" sz="2000" b="1" dirty="0">
                <a:latin typeface="Courier New" pitchFamily="49" charset="0"/>
                <a:cs typeface="+mn-cs"/>
              </a:rPr>
              <a:t> &amp;amp;</a:t>
            </a:r>
            <a:endParaRPr lang="en-US" sz="2000" b="1" dirty="0">
              <a:solidFill>
                <a:srgbClr val="003399"/>
              </a:solidFill>
              <a:latin typeface="Courier New" pitchFamily="49" charset="0"/>
              <a:cs typeface="+mn-cs"/>
            </a:endParaRPr>
          </a:p>
          <a:p>
            <a:pPr marL="914400" lvl="1" indent="-457200">
              <a:spcBef>
                <a:spcPct val="20000"/>
              </a:spcBef>
              <a:buClr>
                <a:schemeClr val="accent2"/>
              </a:buClr>
              <a:buFont typeface="Wingdings" pitchFamily="2" charset="2"/>
              <a:buChar char="§"/>
              <a:defRPr/>
            </a:pPr>
            <a:r>
              <a:rPr lang="en-US" sz="2000" b="1" dirty="0">
                <a:latin typeface="Courier New" pitchFamily="49" charset="0"/>
                <a:cs typeface="+mn-cs"/>
              </a:rPr>
              <a:t>‘	</a:t>
            </a:r>
            <a:r>
              <a:rPr lang="en-US" sz="2000" dirty="0">
                <a:solidFill>
                  <a:srgbClr val="5F5F5F"/>
                </a:solidFill>
                <a:sym typeface="Wingdings" pitchFamily="2" charset="2"/>
              </a:rPr>
              <a:t>	</a:t>
            </a:r>
            <a:r>
              <a:rPr lang="en-US" sz="2000" b="1" dirty="0">
                <a:latin typeface="Courier New" pitchFamily="49" charset="0"/>
                <a:cs typeface="+mn-cs"/>
              </a:rPr>
              <a:t> &amp;</a:t>
            </a:r>
            <a:r>
              <a:rPr lang="en-US" sz="2000" b="1" dirty="0" err="1">
                <a:latin typeface="Courier New" pitchFamily="49" charset="0"/>
                <a:cs typeface="+mn-cs"/>
              </a:rPr>
              <a:t>apos</a:t>
            </a:r>
            <a:r>
              <a:rPr lang="en-US" sz="2000" b="1" dirty="0">
                <a:latin typeface="Courier New" pitchFamily="49" charset="0"/>
                <a:cs typeface="+mn-cs"/>
              </a:rPr>
              <a:t>; </a:t>
            </a:r>
          </a:p>
          <a:p>
            <a:pPr marL="914400" lvl="1" indent="-457200">
              <a:spcBef>
                <a:spcPct val="20000"/>
              </a:spcBef>
              <a:buClr>
                <a:schemeClr val="accent2"/>
              </a:buClr>
              <a:buFont typeface="Wingdings" pitchFamily="2" charset="2"/>
              <a:buChar char="§"/>
              <a:defRPr/>
            </a:pPr>
            <a:r>
              <a:rPr lang="en-US" sz="2000" b="1" dirty="0">
                <a:latin typeface="Courier New" pitchFamily="49" charset="0"/>
                <a:cs typeface="+mn-cs"/>
              </a:rPr>
              <a:t>“	</a:t>
            </a:r>
            <a:r>
              <a:rPr lang="en-US" sz="2000" dirty="0">
                <a:solidFill>
                  <a:srgbClr val="5F5F5F"/>
                </a:solidFill>
                <a:sym typeface="Wingdings" pitchFamily="2" charset="2"/>
              </a:rPr>
              <a:t>	</a:t>
            </a:r>
            <a:r>
              <a:rPr lang="en-US" sz="2000" b="1" dirty="0">
                <a:latin typeface="Courier New" pitchFamily="49" charset="0"/>
                <a:cs typeface="+mn-cs"/>
              </a:rPr>
              <a:t> &amp;</a:t>
            </a:r>
            <a:r>
              <a:rPr lang="en-US" sz="2000" b="1" dirty="0" err="1">
                <a:latin typeface="Courier New" pitchFamily="49" charset="0"/>
                <a:cs typeface="+mn-cs"/>
              </a:rPr>
              <a:t>quot</a:t>
            </a:r>
            <a:r>
              <a:rPr lang="en-US" sz="2000" b="1" dirty="0">
                <a:latin typeface="Courier New" pitchFamily="49" charset="0"/>
                <a:cs typeface="+mn-cs"/>
              </a:rPr>
              <a:t>;</a:t>
            </a:r>
            <a:endParaRPr lang="en-US" sz="2000" dirty="0">
              <a:solidFill>
                <a:srgbClr val="5F5F5F"/>
              </a:solidFill>
            </a:endParaRPr>
          </a:p>
          <a:p>
            <a:pPr marL="457200" indent="-457200">
              <a:spcBef>
                <a:spcPct val="20000"/>
              </a:spcBef>
              <a:buClr>
                <a:schemeClr val="accent2"/>
              </a:buClr>
              <a:buFont typeface="Wingdings" pitchFamily="2" charset="2"/>
              <a:buChar char="§"/>
              <a:defRPr/>
            </a:pPr>
            <a:r>
              <a:rPr lang="en-US" sz="2000" dirty="0">
                <a:solidFill>
                  <a:srgbClr val="5F5F5F"/>
                </a:solidFill>
              </a:rPr>
              <a:t>Apart from these 5 entities, number of other entity references are also defined like </a:t>
            </a:r>
            <a:r>
              <a:rPr lang="en-US" sz="2000" b="1" dirty="0">
                <a:latin typeface="Courier New" pitchFamily="49" charset="0"/>
                <a:cs typeface="+mn-cs"/>
              </a:rPr>
              <a:t>&amp;copy; </a:t>
            </a:r>
            <a:r>
              <a:rPr lang="en-US" sz="2000" dirty="0">
                <a:solidFill>
                  <a:srgbClr val="5F5F5F"/>
                </a:solidFill>
              </a:rPr>
              <a:t>for copyright symbol</a:t>
            </a:r>
            <a:r>
              <a:rPr lang="en-US" sz="2000" b="1" dirty="0">
                <a:latin typeface="Courier New" pitchFamily="49" charset="0"/>
                <a:cs typeface="+mn-cs"/>
              </a:rPr>
              <a:t>, &amp;</a:t>
            </a:r>
            <a:r>
              <a:rPr lang="en-US" sz="2000" b="1" dirty="0" err="1">
                <a:latin typeface="Courier New" pitchFamily="49" charset="0"/>
                <a:cs typeface="+mn-cs"/>
              </a:rPr>
              <a:t>nbsp</a:t>
            </a:r>
            <a:r>
              <a:rPr lang="en-US" sz="2000" b="1" dirty="0">
                <a:latin typeface="Courier New" pitchFamily="49" charset="0"/>
                <a:cs typeface="+mn-cs"/>
              </a:rPr>
              <a:t>; </a:t>
            </a:r>
            <a:r>
              <a:rPr lang="en-US" sz="2000" dirty="0">
                <a:solidFill>
                  <a:srgbClr val="5F5F5F"/>
                </a:solidFill>
              </a:rPr>
              <a:t>for space. These represent</a:t>
            </a:r>
          </a:p>
          <a:p>
            <a:pPr marL="457200" indent="-457200">
              <a:spcBef>
                <a:spcPct val="20000"/>
              </a:spcBef>
              <a:buClr>
                <a:schemeClr val="accent2"/>
              </a:buClr>
              <a:buFont typeface="Wingdings" pitchFamily="2" charset="2"/>
              <a:buChar char="§"/>
              <a:defRPr/>
            </a:pPr>
            <a:r>
              <a:rPr lang="en-US" sz="2000" dirty="0">
                <a:solidFill>
                  <a:srgbClr val="5F5F5F"/>
                </a:solidFill>
              </a:rPr>
              <a:t>Examples: </a:t>
            </a:r>
          </a:p>
          <a:p>
            <a:pPr marL="914400" lvl="1" indent="-457200">
              <a:spcBef>
                <a:spcPct val="20000"/>
              </a:spcBef>
              <a:buClr>
                <a:schemeClr val="accent2"/>
              </a:buClr>
              <a:buFont typeface="Wingdings" pitchFamily="2" charset="2"/>
              <a:buChar char="§"/>
              <a:defRPr/>
            </a:pPr>
            <a:r>
              <a:rPr lang="en-US" sz="2000" b="1" dirty="0">
                <a:latin typeface="Courier New" pitchFamily="49" charset="0"/>
                <a:cs typeface="Courier New" pitchFamily="49" charset="0"/>
              </a:rPr>
              <a:t>&lt;book title=“</a:t>
            </a:r>
            <a:r>
              <a:rPr lang="en-US" sz="2000" b="1" dirty="0" err="1">
                <a:latin typeface="Courier New" pitchFamily="49" charset="0"/>
                <a:cs typeface="Courier New" pitchFamily="49" charset="0"/>
              </a:rPr>
              <a:t>Razor&amp;apos;s</a:t>
            </a:r>
            <a:r>
              <a:rPr lang="en-US" sz="2000" b="1" dirty="0">
                <a:latin typeface="Courier New" pitchFamily="49" charset="0"/>
                <a:cs typeface="Courier New" pitchFamily="49" charset="0"/>
              </a:rPr>
              <a:t> Edge”&gt;10&lt;/book&gt;</a:t>
            </a:r>
          </a:p>
          <a:p>
            <a:pPr marL="914400" lvl="1" indent="-457200">
              <a:spcBef>
                <a:spcPct val="20000"/>
              </a:spcBef>
              <a:buClr>
                <a:schemeClr val="accent2"/>
              </a:buClr>
              <a:buFont typeface="Wingdings" pitchFamily="2" charset="2"/>
              <a:buChar char="§"/>
              <a:defRPr/>
            </a:pPr>
            <a:r>
              <a:rPr lang="en-US" sz="2000" b="1" dirty="0">
                <a:latin typeface="Courier New" pitchFamily="49" charset="0"/>
                <a:cs typeface="Courier New" pitchFamily="49" charset="0"/>
              </a:rPr>
              <a:t>&lt;code&gt;</a:t>
            </a:r>
            <a:r>
              <a:rPr lang="en-US" sz="2000" b="1" dirty="0" err="1">
                <a:latin typeface="Courier New" pitchFamily="49" charset="0"/>
                <a:cs typeface="Courier New" pitchFamily="49" charset="0"/>
              </a:rPr>
              <a:t>a&amp;lt;b</a:t>
            </a:r>
            <a:r>
              <a:rPr lang="en-US" sz="2000" b="1" dirty="0">
                <a:latin typeface="Courier New" pitchFamily="49" charset="0"/>
                <a:cs typeface="Courier New" pitchFamily="49" charset="0"/>
              </a:rPr>
              <a:t>&lt;/code&gt;</a:t>
            </a:r>
            <a:endParaRPr lang="en-IN" sz="2000" dirty="0">
              <a:solidFill>
                <a:srgbClr val="5F5F5F"/>
              </a:solidFill>
            </a:endParaRPr>
          </a:p>
        </p:txBody>
      </p:sp>
      <p:sp>
        <p:nvSpPr>
          <p:cNvPr id="35844"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065141F-547A-4C57-8C3D-E6BFA0C33121}" type="slidenum">
              <a:rPr lang="en-US" smtClean="0">
                <a:solidFill>
                  <a:schemeClr val="bg2"/>
                </a:solidFill>
              </a:rPr>
              <a:pPr eaLnBrk="1" hangingPunct="1">
                <a:defRPr/>
              </a:pPr>
              <a:t>22</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0"/>
            <a:ext cx="7772400" cy="914400"/>
          </a:xfrm>
        </p:spPr>
        <p:txBody>
          <a:bodyPr/>
          <a:lstStyle/>
          <a:p>
            <a:pPr eaLnBrk="1" hangingPunct="1"/>
            <a:r>
              <a:rPr lang="en-US" dirty="0"/>
              <a:t>Character references</a:t>
            </a:r>
            <a:endParaRPr lang="en-IN" dirty="0"/>
          </a:p>
        </p:txBody>
      </p:sp>
      <p:sp>
        <p:nvSpPr>
          <p:cNvPr id="144387" name="Rectangle 3"/>
          <p:cNvSpPr>
            <a:spLocks noGrp="1" noChangeArrowheads="1"/>
          </p:cNvSpPr>
          <p:nvPr>
            <p:ph type="body" idx="1"/>
          </p:nvPr>
        </p:nvSpPr>
        <p:spPr>
          <a:xfrm>
            <a:off x="609600" y="1281113"/>
            <a:ext cx="7991475" cy="4738687"/>
          </a:xfrm>
        </p:spPr>
        <p:txBody>
          <a:bodyPr/>
          <a:lstStyle/>
          <a:p>
            <a:pPr eaLnBrk="1" hangingPunct="1">
              <a:defRPr/>
            </a:pPr>
            <a:r>
              <a:rPr lang="en-US" dirty="0" smtClean="0">
                <a:latin typeface="+mj-lt"/>
              </a:rPr>
              <a:t>C</a:t>
            </a:r>
            <a:r>
              <a:rPr lang="en-US" dirty="0" smtClean="0"/>
              <a:t>haracter references</a:t>
            </a:r>
            <a:r>
              <a:rPr lang="en-US" dirty="0" smtClean="0">
                <a:latin typeface="+mj-lt"/>
              </a:rPr>
              <a:t>, </a:t>
            </a:r>
            <a:r>
              <a:rPr lang="en-US" dirty="0" smtClean="0"/>
              <a:t>comprise decimal or </a:t>
            </a:r>
            <a:r>
              <a:rPr lang="en-US" dirty="0" err="1" smtClean="0"/>
              <a:t>hexa</a:t>
            </a:r>
            <a:r>
              <a:rPr lang="en-US" dirty="0" smtClean="0"/>
              <a:t>-decimal number between </a:t>
            </a:r>
            <a:r>
              <a:rPr lang="en-US" b="1" kern="1200" dirty="0" smtClean="0">
                <a:solidFill>
                  <a:schemeClr val="tx1"/>
                </a:solidFill>
                <a:latin typeface="Courier New" pitchFamily="49" charset="0"/>
              </a:rPr>
              <a:t>‘&amp;#’</a:t>
            </a:r>
            <a:r>
              <a:rPr lang="en-US" dirty="0" smtClean="0"/>
              <a:t> and </a:t>
            </a:r>
            <a:r>
              <a:rPr lang="en-US" b="1" kern="1200" dirty="0" smtClean="0">
                <a:solidFill>
                  <a:schemeClr val="tx1"/>
                </a:solidFill>
                <a:latin typeface="Courier New" pitchFamily="49" charset="0"/>
              </a:rPr>
              <a:t>‘;’ </a:t>
            </a:r>
            <a:r>
              <a:rPr lang="en-US" dirty="0" smtClean="0"/>
              <a:t>instead of characters</a:t>
            </a:r>
          </a:p>
          <a:p>
            <a:pPr eaLnBrk="1" hangingPunct="1">
              <a:defRPr/>
            </a:pPr>
            <a:r>
              <a:rPr lang="en-US" dirty="0" smtClean="0"/>
              <a:t>Numeric character references can be used to represent any valid Unicode character, even those that already have character entity reference like </a:t>
            </a:r>
            <a:r>
              <a:rPr lang="en-US" b="1" kern="1200" dirty="0" smtClean="0">
                <a:solidFill>
                  <a:schemeClr val="tx1"/>
                </a:solidFill>
                <a:latin typeface="Courier New" pitchFamily="49" charset="0"/>
              </a:rPr>
              <a:t>&lt;</a:t>
            </a:r>
            <a:r>
              <a:rPr lang="en-US" dirty="0" smtClean="0"/>
              <a:t> which is </a:t>
            </a:r>
            <a:r>
              <a:rPr lang="en-US" b="1" kern="1200" dirty="0" smtClean="0">
                <a:solidFill>
                  <a:schemeClr val="tx1"/>
                </a:solidFill>
                <a:latin typeface="Courier New" pitchFamily="49" charset="0"/>
              </a:rPr>
              <a:t>&amp;#x3c;</a:t>
            </a:r>
          </a:p>
          <a:p>
            <a:pPr eaLnBrk="1" hangingPunct="1">
              <a:defRPr/>
            </a:pPr>
            <a:r>
              <a:rPr lang="en-US" dirty="0" smtClean="0"/>
              <a:t>Syntax:</a:t>
            </a:r>
          </a:p>
          <a:p>
            <a:pPr eaLnBrk="1" hangingPunct="1">
              <a:buFont typeface="Wingdings" pitchFamily="2" charset="2"/>
              <a:buNone/>
              <a:defRPr/>
            </a:pPr>
            <a:r>
              <a:rPr lang="en-US" b="1" kern="1200" dirty="0" smtClean="0">
                <a:solidFill>
                  <a:schemeClr val="tx1"/>
                </a:solidFill>
                <a:latin typeface="Courier New" pitchFamily="49" charset="0"/>
              </a:rPr>
              <a:t>	'&amp;#' [0-9]+ ';' | '&amp;#x' [0-9a-fA-F]+ ';'</a:t>
            </a:r>
          </a:p>
          <a:p>
            <a:pPr eaLnBrk="1" hangingPunct="1">
              <a:defRPr/>
            </a:pPr>
            <a:r>
              <a:rPr lang="en-US" dirty="0" smtClean="0">
                <a:latin typeface="+mj-lt"/>
              </a:rPr>
              <a:t>Example</a:t>
            </a:r>
            <a:r>
              <a:rPr lang="en-US" dirty="0">
                <a:latin typeface="+mj-lt"/>
              </a:rPr>
              <a:t>: copy right symbol: </a:t>
            </a:r>
            <a:r>
              <a:rPr lang="en-US" dirty="0" smtClean="0">
                <a:latin typeface="+mj-lt"/>
              </a:rPr>
              <a:t>© </a:t>
            </a:r>
            <a:endParaRPr lang="en-US" dirty="0">
              <a:latin typeface="+mj-lt"/>
            </a:endParaRPr>
          </a:p>
          <a:p>
            <a:pPr eaLnBrk="1" hangingPunct="1">
              <a:defRPr/>
            </a:pPr>
            <a:r>
              <a:rPr lang="en-US" b="1" kern="1200" dirty="0">
                <a:solidFill>
                  <a:schemeClr val="tx1"/>
                </a:solidFill>
                <a:latin typeface="Courier New" pitchFamily="49" charset="0"/>
              </a:rPr>
              <a:t>&lt;special&gt; </a:t>
            </a:r>
            <a:r>
              <a:rPr lang="en-US" b="1" kern="1200" dirty="0" smtClean="0">
                <a:solidFill>
                  <a:schemeClr val="tx1"/>
                </a:solidFill>
                <a:latin typeface="Courier New" pitchFamily="49" charset="0"/>
              </a:rPr>
              <a:t>&amp;#x00a9; </a:t>
            </a:r>
            <a:r>
              <a:rPr lang="en-US" b="1" kern="1200" dirty="0" err="1" smtClean="0">
                <a:solidFill>
                  <a:schemeClr val="tx1"/>
                </a:solidFill>
                <a:latin typeface="Courier New" pitchFamily="49" charset="0"/>
              </a:rPr>
              <a:t>Worldcom</a:t>
            </a:r>
            <a:r>
              <a:rPr lang="en-US" b="1" kern="1200" dirty="0" smtClean="0">
                <a:solidFill>
                  <a:schemeClr val="tx1"/>
                </a:solidFill>
                <a:latin typeface="Courier New" pitchFamily="49" charset="0"/>
              </a:rPr>
              <a:t> </a:t>
            </a:r>
            <a:r>
              <a:rPr lang="en-US" b="1" kern="1200" dirty="0" err="1">
                <a:solidFill>
                  <a:schemeClr val="tx1"/>
                </a:solidFill>
                <a:latin typeface="Courier New" pitchFamily="49" charset="0"/>
              </a:rPr>
              <a:t>Pvt</a:t>
            </a:r>
            <a:r>
              <a:rPr lang="en-US" b="1" kern="1200" dirty="0">
                <a:solidFill>
                  <a:schemeClr val="tx1"/>
                </a:solidFill>
                <a:latin typeface="Courier New" pitchFamily="49" charset="0"/>
              </a:rPr>
              <a:t> (India) Ltd&lt;/special</a:t>
            </a:r>
            <a:r>
              <a:rPr lang="en-US" b="1" kern="1200" dirty="0" smtClean="0">
                <a:solidFill>
                  <a:schemeClr val="tx1"/>
                </a:solidFill>
                <a:latin typeface="Courier New" pitchFamily="49" charset="0"/>
              </a:rPr>
              <a:t>&gt;</a:t>
            </a:r>
            <a:endParaRPr lang="en-US" b="1" kern="1200" dirty="0">
              <a:solidFill>
                <a:schemeClr val="tx1"/>
              </a:solidFill>
              <a:latin typeface="Courier New" pitchFamily="49" charset="0"/>
            </a:endParaRPr>
          </a:p>
        </p:txBody>
      </p:sp>
      <p:sp>
        <p:nvSpPr>
          <p:cNvPr id="36868" name="Oval 4"/>
          <p:cNvSpPr>
            <a:spLocks noChangeArrowheads="1"/>
          </p:cNvSpPr>
          <p:nvPr/>
        </p:nvSpPr>
        <p:spPr bwMode="auto">
          <a:xfrm>
            <a:off x="2438400" y="5105400"/>
            <a:ext cx="1371600" cy="381000"/>
          </a:xfrm>
          <a:prstGeom prst="ellipse">
            <a:avLst/>
          </a:prstGeom>
          <a:noFill/>
          <a:ln w="9525">
            <a:solidFill>
              <a:srgbClr val="CC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6869"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C881193-D715-45E3-8CCA-056E4DB60DB5}" type="slidenum">
              <a:rPr lang="en-US" smtClean="0">
                <a:solidFill>
                  <a:schemeClr val="bg2"/>
                </a:solidFill>
              </a:rPr>
              <a:pPr eaLnBrk="1" hangingPunct="1">
                <a:defRPr/>
              </a:pPr>
              <a:t>23</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CDATA section</a:t>
            </a:r>
            <a:endParaRPr lang="en-IN" dirty="0"/>
          </a:p>
        </p:txBody>
      </p:sp>
      <p:sp>
        <p:nvSpPr>
          <p:cNvPr id="151555" name="Rectangle 3"/>
          <p:cNvSpPr>
            <a:spLocks noGrp="1" noChangeArrowheads="1"/>
          </p:cNvSpPr>
          <p:nvPr>
            <p:ph type="body" idx="1"/>
          </p:nvPr>
        </p:nvSpPr>
        <p:spPr>
          <a:xfrm>
            <a:off x="152400" y="1036638"/>
            <a:ext cx="8763000" cy="5364162"/>
          </a:xfrm>
        </p:spPr>
        <p:txBody>
          <a:bodyPr/>
          <a:lstStyle/>
          <a:p>
            <a:pPr eaLnBrk="1" hangingPunct="1">
              <a:defRPr/>
            </a:pPr>
            <a:r>
              <a:rPr lang="en-US" dirty="0" smtClean="0">
                <a:latin typeface="+mj-lt"/>
              </a:rPr>
              <a:t>Sometimes encoding character may be a humongous task if the data consists of special characters.</a:t>
            </a:r>
          </a:p>
          <a:p>
            <a:pPr eaLnBrk="1" hangingPunct="1">
              <a:defRPr/>
            </a:pPr>
            <a:r>
              <a:rPr lang="en-US" dirty="0" smtClean="0"/>
              <a:t>For instance if you want to include Java code in XML document and your code contains ‘&gt;’ ,‘&lt;‘ characters you will have to encode it, otherwise it will get mixed up with markup. </a:t>
            </a:r>
          </a:p>
          <a:p>
            <a:pPr eaLnBrk="1" hangingPunct="1">
              <a:defRPr/>
            </a:pPr>
            <a:r>
              <a:rPr lang="en-US" dirty="0" smtClean="0"/>
              <a:t>If you encode it then readability would be an issue.</a:t>
            </a:r>
          </a:p>
          <a:p>
            <a:pPr eaLnBrk="1" hangingPunct="1">
              <a:defRPr/>
            </a:pPr>
            <a:r>
              <a:rPr lang="en-US" dirty="0" smtClean="0"/>
              <a:t> This can be avoided by putting the java code related data in CDATA section of XML.</a:t>
            </a:r>
            <a:endParaRPr lang="en-US" dirty="0" smtClean="0">
              <a:latin typeface="+mj-lt"/>
            </a:endParaRPr>
          </a:p>
          <a:p>
            <a:pPr eaLnBrk="1" hangingPunct="1">
              <a:defRPr/>
            </a:pPr>
            <a:r>
              <a:rPr lang="en-US" dirty="0" smtClean="0">
                <a:latin typeface="+mj-lt"/>
              </a:rPr>
              <a:t>That is character </a:t>
            </a:r>
            <a:r>
              <a:rPr lang="en-US" dirty="0">
                <a:latin typeface="+mj-lt"/>
              </a:rPr>
              <a:t>data </a:t>
            </a:r>
            <a:r>
              <a:rPr lang="en-US" dirty="0" smtClean="0">
                <a:latin typeface="+mj-lt"/>
              </a:rPr>
              <a:t>for which you don’t need parsing </a:t>
            </a:r>
            <a:r>
              <a:rPr lang="en-US" dirty="0">
                <a:latin typeface="+mj-lt"/>
              </a:rPr>
              <a:t>can be kept in CDATA section</a:t>
            </a:r>
            <a:r>
              <a:rPr lang="en-US" dirty="0" smtClean="0">
                <a:latin typeface="+mj-lt"/>
              </a:rPr>
              <a:t>.</a:t>
            </a:r>
          </a:p>
          <a:p>
            <a:pPr eaLnBrk="1" hangingPunct="1">
              <a:defRPr/>
            </a:pPr>
            <a:r>
              <a:rPr lang="en-US" dirty="0" smtClean="0">
                <a:latin typeface="+mj-lt"/>
              </a:rPr>
              <a:t>Syntax: </a:t>
            </a:r>
            <a:r>
              <a:rPr lang="en-US" b="1" dirty="0" smtClean="0">
                <a:solidFill>
                  <a:srgbClr val="C00000"/>
                </a:solidFill>
                <a:latin typeface="Courier New" pitchFamily="49" charset="0"/>
              </a:rPr>
              <a:t>&lt;![CDATA[</a:t>
            </a:r>
            <a:r>
              <a:rPr lang="en-US" b="1" dirty="0" smtClean="0">
                <a:latin typeface="Courier New" pitchFamily="49" charset="0"/>
              </a:rPr>
              <a:t>	 some data  </a:t>
            </a:r>
            <a:r>
              <a:rPr lang="en-US" b="1" dirty="0" smtClean="0">
                <a:solidFill>
                  <a:srgbClr val="C00000"/>
                </a:solidFill>
                <a:latin typeface="Courier New" pitchFamily="49" charset="0"/>
              </a:rPr>
              <a:t>]]&gt;</a:t>
            </a:r>
            <a:endParaRPr lang="en-US" dirty="0">
              <a:latin typeface="+mj-lt"/>
            </a:endParaRPr>
          </a:p>
          <a:p>
            <a:pPr eaLnBrk="1" hangingPunct="1">
              <a:defRPr/>
            </a:pPr>
            <a:endParaRPr lang="en-US" dirty="0"/>
          </a:p>
        </p:txBody>
      </p:sp>
      <p:sp>
        <p:nvSpPr>
          <p:cNvPr id="378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80A40A1-78E9-43CC-827A-170D44C5A91A}" type="slidenum">
              <a:rPr lang="en-US" smtClean="0">
                <a:solidFill>
                  <a:schemeClr val="bg2"/>
                </a:solidFill>
              </a:rPr>
              <a:pPr eaLnBrk="1" hangingPunct="1">
                <a:defRPr/>
              </a:pPr>
              <a:t>24</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smtClean="0"/>
              <a:t>Example: CDATA </a:t>
            </a:r>
          </a:p>
        </p:txBody>
      </p:sp>
      <p:sp>
        <p:nvSpPr>
          <p:cNvPr id="38915" name="Rectangle 4"/>
          <p:cNvSpPr>
            <a:spLocks noChangeArrowheads="1"/>
          </p:cNvSpPr>
          <p:nvPr/>
        </p:nvSpPr>
        <p:spPr bwMode="auto">
          <a:xfrm>
            <a:off x="76200" y="917575"/>
            <a:ext cx="91440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latin typeface="Courier New" pitchFamily="49" charset="0"/>
              </a:rPr>
              <a:t>&lt;?xml version="1.0" encoding="UTF-8" ?&gt; </a:t>
            </a:r>
          </a:p>
          <a:p>
            <a:r>
              <a:rPr lang="en-US" sz="2000" b="1">
                <a:latin typeface="Courier New" pitchFamily="49" charset="0"/>
              </a:rPr>
              <a:t>&lt;codesnippets&gt;</a:t>
            </a:r>
          </a:p>
          <a:p>
            <a:r>
              <a:rPr lang="en-US" sz="2000" b="1">
                <a:latin typeface="Courier New" pitchFamily="49" charset="0"/>
              </a:rPr>
              <a:t>&lt;code&gt;</a:t>
            </a:r>
          </a:p>
          <a:p>
            <a:r>
              <a:rPr lang="en-US" sz="2000" b="1">
                <a:latin typeface="Courier New" pitchFamily="49" charset="0"/>
              </a:rPr>
              <a:t>&lt;language&gt;Java&lt;/language&gt;</a:t>
            </a:r>
          </a:p>
          <a:p>
            <a:r>
              <a:rPr lang="en-US" sz="2000" b="1">
                <a:latin typeface="Courier New" pitchFamily="49" charset="0"/>
              </a:rPr>
              <a:t>&lt;version&gt;1.6&lt;/version&gt;</a:t>
            </a:r>
          </a:p>
          <a:p>
            <a:r>
              <a:rPr lang="en-US" sz="2000" b="1">
                <a:latin typeface="Courier New" pitchFamily="49" charset="0"/>
              </a:rPr>
              <a:t>&lt;snippet&gt;</a:t>
            </a:r>
          </a:p>
          <a:p>
            <a:r>
              <a:rPr lang="en-US" sz="2000" b="1">
                <a:latin typeface="Courier New" pitchFamily="49" charset="0"/>
              </a:rPr>
              <a:t>&lt;![CDATA[</a:t>
            </a:r>
          </a:p>
          <a:p>
            <a:r>
              <a:rPr lang="en-US" sz="2000" b="1">
                <a:latin typeface="Courier New" pitchFamily="49" charset="0"/>
              </a:rPr>
              <a:t>	ArrayList&lt;String&gt; a= new ArrayList&lt;String&gt;();</a:t>
            </a:r>
          </a:p>
          <a:p>
            <a:r>
              <a:rPr lang="en-US" sz="2000" b="1">
                <a:latin typeface="Courier New" pitchFamily="49" charset="0"/>
              </a:rPr>
              <a:t> ]]&gt;</a:t>
            </a:r>
          </a:p>
          <a:p>
            <a:r>
              <a:rPr lang="en-US" sz="2000" b="1">
                <a:latin typeface="Courier New" pitchFamily="49" charset="0"/>
              </a:rPr>
              <a:t>&lt;/snippet&gt;</a:t>
            </a:r>
          </a:p>
          <a:p>
            <a:r>
              <a:rPr lang="en-US" sz="2000" b="1">
                <a:latin typeface="Courier New" pitchFamily="49" charset="0"/>
              </a:rPr>
              <a:t>&lt;/code&gt;</a:t>
            </a:r>
          </a:p>
          <a:p>
            <a:r>
              <a:rPr lang="en-US" sz="2000" b="1">
                <a:latin typeface="Courier New" pitchFamily="49" charset="0"/>
              </a:rPr>
              <a:t>&lt;code&gt;</a:t>
            </a:r>
          </a:p>
          <a:p>
            <a:r>
              <a:rPr lang="en-US" sz="2000" b="1">
                <a:latin typeface="Courier New" pitchFamily="49" charset="0"/>
              </a:rPr>
              <a:t>&lt;language&gt;C&lt;/language&gt;</a:t>
            </a:r>
          </a:p>
          <a:p>
            <a:r>
              <a:rPr lang="en-US" sz="2000" b="1">
                <a:latin typeface="Courier New" pitchFamily="49" charset="0"/>
              </a:rPr>
              <a:t>&lt;version&gt;ANSI&lt;/version&gt;</a:t>
            </a:r>
          </a:p>
          <a:p>
            <a:r>
              <a:rPr lang="en-US" sz="2000" b="1">
                <a:latin typeface="Courier New" pitchFamily="49" charset="0"/>
              </a:rPr>
              <a:t>&lt;snippet&gt;</a:t>
            </a:r>
          </a:p>
          <a:p>
            <a:r>
              <a:rPr lang="en-US" sz="2000" b="1">
                <a:latin typeface="Courier New" pitchFamily="49" charset="0"/>
              </a:rPr>
              <a:t>&lt;![CDATA[</a:t>
            </a:r>
          </a:p>
          <a:p>
            <a:r>
              <a:rPr lang="en-US" sz="2000" b="1">
                <a:latin typeface="Courier New" pitchFamily="49" charset="0"/>
              </a:rPr>
              <a:t>	if(a&gt;b &amp;&amp; a&lt;10) doThis();</a:t>
            </a:r>
          </a:p>
          <a:p>
            <a:r>
              <a:rPr lang="en-US" sz="2000" b="1">
                <a:latin typeface="Courier New" pitchFamily="49" charset="0"/>
              </a:rPr>
              <a:t> ]]&gt;</a:t>
            </a:r>
          </a:p>
          <a:p>
            <a:r>
              <a:rPr lang="en-US" sz="2000" b="1">
                <a:latin typeface="Courier New" pitchFamily="49" charset="0"/>
              </a:rPr>
              <a:t>&lt;/snippet&gt;&lt;/code&gt;&lt;/codesnippets&gt;</a:t>
            </a:r>
          </a:p>
        </p:txBody>
      </p:sp>
      <p:sp>
        <p:nvSpPr>
          <p:cNvPr id="38916" name="Slide Number Placeholder 5"/>
          <p:cNvSpPr>
            <a:spLocks noGrp="1"/>
          </p:cNvSpPr>
          <p:nvPr>
            <p:ph type="sldNum" sz="quarter" idx="10"/>
          </p:nvPr>
        </p:nvSpPr>
        <p:spPr>
          <a:xfrm>
            <a:off x="3505200" y="6696075"/>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1926A0B-5762-4711-B194-4B23B4E5E25C}" type="slidenum">
              <a:rPr lang="en-US" smtClean="0">
                <a:solidFill>
                  <a:schemeClr val="bg2"/>
                </a:solidFill>
              </a:rPr>
              <a:pPr eaLnBrk="1" hangingPunct="1">
                <a:defRPr/>
              </a:pPr>
              <a:t>25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dirty="0"/>
              <a:t>PI</a:t>
            </a:r>
          </a:p>
        </p:txBody>
      </p:sp>
      <p:sp>
        <p:nvSpPr>
          <p:cNvPr id="41987" name="Content Placeholder 2"/>
          <p:cNvSpPr>
            <a:spLocks noGrp="1"/>
          </p:cNvSpPr>
          <p:nvPr>
            <p:ph idx="1"/>
          </p:nvPr>
        </p:nvSpPr>
        <p:spPr>
          <a:xfrm>
            <a:off x="381000" y="1143000"/>
            <a:ext cx="8382000" cy="3886200"/>
          </a:xfrm>
        </p:spPr>
        <p:txBody>
          <a:bodyPr/>
          <a:lstStyle/>
          <a:p>
            <a:pPr eaLnBrk="1" hangingPunct="1"/>
            <a:r>
              <a:rPr lang="en-US" dirty="0" smtClean="0">
                <a:sym typeface="Wingdings" pitchFamily="2" charset="2"/>
              </a:rPr>
              <a:t>Processing instruction is used to pass some hints/files to the application along with the xml document.</a:t>
            </a:r>
          </a:p>
          <a:p>
            <a:pPr eaLnBrk="1" hangingPunct="1"/>
            <a:r>
              <a:rPr lang="en-US" dirty="0" smtClean="0">
                <a:sym typeface="Wingdings" pitchFamily="2" charset="2"/>
              </a:rPr>
              <a:t>PI is given between two ‘?’</a:t>
            </a:r>
          </a:p>
          <a:p>
            <a:pPr eaLnBrk="1" hangingPunct="1"/>
            <a:r>
              <a:rPr lang="en-US" dirty="0" smtClean="0">
                <a:sym typeface="Wingdings" pitchFamily="2" charset="2"/>
              </a:rPr>
              <a:t>Example:</a:t>
            </a:r>
          </a:p>
          <a:p>
            <a:pPr lvl="1" eaLnBrk="1" hangingPunct="1">
              <a:buFontTx/>
              <a:buNone/>
            </a:pPr>
            <a:r>
              <a:rPr lang="en-US" sz="2000" b="1" dirty="0" smtClean="0">
                <a:solidFill>
                  <a:schemeClr val="tx1"/>
                </a:solidFill>
                <a:latin typeface="Courier New" pitchFamily="49" charset="0"/>
                <a:sym typeface="Wingdings" pitchFamily="2" charset="2"/>
              </a:rPr>
              <a:t>&lt;? xml-</a:t>
            </a:r>
            <a:r>
              <a:rPr lang="en-US" sz="2000" b="1" dirty="0" err="1" smtClean="0">
                <a:solidFill>
                  <a:schemeClr val="tx1"/>
                </a:solidFill>
                <a:latin typeface="Courier New" pitchFamily="49" charset="0"/>
                <a:sym typeface="Wingdings" pitchFamily="2" charset="2"/>
              </a:rPr>
              <a:t>stylesheet</a:t>
            </a:r>
            <a:r>
              <a:rPr lang="en-US" sz="2000" b="1" dirty="0" smtClean="0">
                <a:solidFill>
                  <a:schemeClr val="tx1"/>
                </a:solidFill>
                <a:latin typeface="Courier New" pitchFamily="49" charset="0"/>
                <a:sym typeface="Wingdings" pitchFamily="2" charset="2"/>
              </a:rPr>
              <a:t> </a:t>
            </a:r>
            <a:r>
              <a:rPr lang="en-US" sz="2000" b="1" dirty="0" err="1" smtClean="0">
                <a:solidFill>
                  <a:schemeClr val="tx1"/>
                </a:solidFill>
                <a:latin typeface="Courier New" pitchFamily="49" charset="0"/>
                <a:sym typeface="Wingdings" pitchFamily="2" charset="2"/>
              </a:rPr>
              <a:t>href</a:t>
            </a:r>
            <a:r>
              <a:rPr lang="en-US" sz="2000" b="1" dirty="0" smtClean="0">
                <a:solidFill>
                  <a:schemeClr val="tx1"/>
                </a:solidFill>
                <a:latin typeface="Courier New" pitchFamily="49" charset="0"/>
                <a:sym typeface="Wingdings" pitchFamily="2" charset="2"/>
              </a:rPr>
              <a:t>=“mystyle.css” type=“text/</a:t>
            </a:r>
            <a:r>
              <a:rPr lang="en-US" sz="2000" b="1" dirty="0" err="1" smtClean="0">
                <a:solidFill>
                  <a:schemeClr val="tx1"/>
                </a:solidFill>
                <a:latin typeface="Courier New" pitchFamily="49" charset="0"/>
                <a:sym typeface="Wingdings" pitchFamily="2" charset="2"/>
              </a:rPr>
              <a:t>css</a:t>
            </a:r>
            <a:r>
              <a:rPr lang="en-US" sz="2000" b="1" dirty="0" smtClean="0">
                <a:solidFill>
                  <a:schemeClr val="tx1"/>
                </a:solidFill>
                <a:latin typeface="Courier New" pitchFamily="49" charset="0"/>
                <a:sym typeface="Wingdings" pitchFamily="2" charset="2"/>
              </a:rPr>
              <a:t>” ?&gt;</a:t>
            </a:r>
          </a:p>
          <a:p>
            <a:pPr eaLnBrk="1" hangingPunct="1"/>
            <a:r>
              <a:rPr lang="en-US" dirty="0" smtClean="0">
                <a:sym typeface="Wingdings" pitchFamily="2" charset="2"/>
              </a:rPr>
              <a:t>The above example specifies which </a:t>
            </a:r>
            <a:r>
              <a:rPr lang="en-US" dirty="0" err="1" smtClean="0">
                <a:sym typeface="Wingdings" pitchFamily="2" charset="2"/>
              </a:rPr>
              <a:t>stylesheet</a:t>
            </a:r>
            <a:r>
              <a:rPr lang="en-US" dirty="0" smtClean="0">
                <a:sym typeface="Wingdings" pitchFamily="2" charset="2"/>
              </a:rPr>
              <a:t> document is to be used by the processor for displaying the xml.</a:t>
            </a:r>
          </a:p>
        </p:txBody>
      </p:sp>
      <p:sp>
        <p:nvSpPr>
          <p:cNvPr id="41988"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261BC5F-A5CF-4885-AA7E-15BA492A9937}" type="slidenum">
              <a:rPr lang="en-US" smtClean="0">
                <a:solidFill>
                  <a:schemeClr val="bg2"/>
                </a:solidFill>
              </a:rPr>
              <a:pPr eaLnBrk="1" hangingPunct="1">
                <a:defRPr/>
              </a:pPr>
              <a:t>26</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dirty="0"/>
              <a:t>XML namespace</a:t>
            </a:r>
          </a:p>
        </p:txBody>
      </p:sp>
      <p:sp>
        <p:nvSpPr>
          <p:cNvPr id="3" name="Content Placeholder 2"/>
          <p:cNvSpPr>
            <a:spLocks noGrp="1"/>
          </p:cNvSpPr>
          <p:nvPr>
            <p:ph idx="1"/>
          </p:nvPr>
        </p:nvSpPr>
        <p:spPr>
          <a:xfrm>
            <a:off x="152400" y="990600"/>
            <a:ext cx="8763000" cy="5638800"/>
          </a:xfrm>
        </p:spPr>
        <p:txBody>
          <a:bodyPr/>
          <a:lstStyle/>
          <a:p>
            <a:pPr eaLnBrk="1" hangingPunct="1">
              <a:lnSpc>
                <a:spcPct val="120000"/>
              </a:lnSpc>
              <a:defRPr/>
            </a:pPr>
            <a:r>
              <a:rPr lang="en-US" dirty="0" smtClean="0"/>
              <a:t>XML namespaces are used to avoid XML tag/node naming conflicts</a:t>
            </a:r>
          </a:p>
          <a:p>
            <a:pPr eaLnBrk="1" hangingPunct="1">
              <a:lnSpc>
                <a:spcPct val="120000"/>
              </a:lnSpc>
              <a:defRPr/>
            </a:pPr>
            <a:r>
              <a:rPr lang="en-US" dirty="0" smtClean="0"/>
              <a:t>This is a provide as a W3C-recommended way.</a:t>
            </a:r>
          </a:p>
          <a:p>
            <a:pPr eaLnBrk="1" hangingPunct="1">
              <a:lnSpc>
                <a:spcPct val="120000"/>
              </a:lnSpc>
              <a:defRPr/>
            </a:pPr>
            <a:r>
              <a:rPr lang="en-US" dirty="0" smtClean="0"/>
              <a:t>The namespace conflicts are resolved by URIs. A namespace URI can actually be any string value, but it is often a URL since they are unique and also if there are any supporting documents ( like DTD or XML schema) URL could point to the location.</a:t>
            </a:r>
          </a:p>
          <a:p>
            <a:pPr eaLnBrk="1" hangingPunct="1">
              <a:lnSpc>
                <a:spcPct val="120000"/>
              </a:lnSpc>
              <a:defRPr/>
            </a:pPr>
            <a:r>
              <a:rPr lang="en-US" dirty="0" smtClean="0"/>
              <a:t>During processing, XML namespace prefixes are expanded to their associated URIs.</a:t>
            </a:r>
          </a:p>
          <a:p>
            <a:pPr eaLnBrk="1" hangingPunct="1">
              <a:lnSpc>
                <a:spcPct val="120000"/>
              </a:lnSpc>
              <a:defRPr/>
            </a:pPr>
            <a:r>
              <a:rPr lang="en-US" dirty="0" smtClean="0"/>
              <a:t>XML namespaces declaration has two parts</a:t>
            </a:r>
          </a:p>
          <a:p>
            <a:pPr lvl="1" eaLnBrk="1" hangingPunct="1">
              <a:lnSpc>
                <a:spcPct val="120000"/>
              </a:lnSpc>
              <a:defRPr/>
            </a:pPr>
            <a:r>
              <a:rPr lang="en-US" sz="2000" dirty="0" smtClean="0">
                <a:ea typeface="+mn-ea"/>
                <a:cs typeface="+mn-cs"/>
              </a:rPr>
              <a:t>a  prefix  (that is going to be used with the nodes)</a:t>
            </a:r>
          </a:p>
          <a:p>
            <a:pPr lvl="1" eaLnBrk="1" hangingPunct="1">
              <a:lnSpc>
                <a:spcPct val="120000"/>
              </a:lnSpc>
              <a:defRPr/>
            </a:pPr>
            <a:r>
              <a:rPr lang="en-US" sz="2000" dirty="0" smtClean="0">
                <a:ea typeface="+mn-ea"/>
                <a:cs typeface="+mn-cs"/>
              </a:rPr>
              <a:t>Uniform Resource Identifier (URI).</a:t>
            </a:r>
          </a:p>
          <a:p>
            <a:pPr eaLnBrk="1" hangingPunct="1">
              <a:lnSpc>
                <a:spcPct val="120000"/>
              </a:lnSpc>
              <a:defRPr/>
            </a:pPr>
            <a:r>
              <a:rPr lang="en-US" dirty="0" smtClean="0"/>
              <a:t>Syntax: </a:t>
            </a:r>
            <a:r>
              <a:rPr lang="en-US" b="1" dirty="0" smtClean="0">
                <a:latin typeface="Courier New" pitchFamily="49" charset="0"/>
                <a:cs typeface="Courier New" pitchFamily="49" charset="0"/>
              </a:rPr>
              <a:t>&lt;</a:t>
            </a:r>
            <a:r>
              <a:rPr lang="en-US" b="1" i="1" dirty="0" err="1" smtClean="0">
                <a:latin typeface="Courier New" pitchFamily="49" charset="0"/>
                <a:cs typeface="Courier New" pitchFamily="49" charset="0"/>
              </a:rPr>
              <a:t>tagname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xmlns:</a:t>
            </a:r>
            <a:r>
              <a:rPr lang="en-US" b="1" i="1" dirty="0" err="1" smtClean="0">
                <a:latin typeface="Courier New" pitchFamily="49" charset="0"/>
                <a:cs typeface="Courier New" pitchFamily="49" charset="0"/>
              </a:rPr>
              <a:t>namespaceprefix</a:t>
            </a:r>
            <a:r>
              <a:rPr lang="en-US" b="1" i="1" dirty="0" smtClean="0">
                <a:latin typeface="Courier New" pitchFamily="49" charset="0"/>
                <a:cs typeface="Courier New" pitchFamily="49" charset="0"/>
              </a:rPr>
              <a:t>=</a:t>
            </a:r>
            <a:r>
              <a:rPr lang="en-US" b="1" dirty="0" smtClean="0">
                <a:latin typeface="Courier New" pitchFamily="49" charset="0"/>
                <a:cs typeface="Courier New" pitchFamily="49" charset="0"/>
              </a:rPr>
              <a:t>“</a:t>
            </a:r>
            <a:r>
              <a:rPr lang="en-US" b="1" i="1" dirty="0" smtClean="0">
                <a:latin typeface="Courier New" pitchFamily="49" charset="0"/>
                <a:cs typeface="Courier New" pitchFamily="49" charset="0"/>
              </a:rPr>
              <a:t>URI</a:t>
            </a:r>
            <a:r>
              <a:rPr lang="en-US" b="1" dirty="0" smtClean="0">
                <a:latin typeface="Courier New" pitchFamily="49" charset="0"/>
                <a:cs typeface="Courier New" pitchFamily="49" charset="0"/>
              </a:rPr>
              <a:t>” &gt;</a:t>
            </a:r>
          </a:p>
          <a:p>
            <a:pPr eaLnBrk="1" hangingPunct="1">
              <a:lnSpc>
                <a:spcPct val="120000"/>
              </a:lnSpc>
              <a:defRPr/>
            </a:pPr>
            <a:r>
              <a:rPr lang="en-US" dirty="0" smtClean="0"/>
              <a:t>A qualified name sometimes also referred as (</a:t>
            </a:r>
            <a:r>
              <a:rPr lang="en-US" dirty="0" err="1" smtClean="0"/>
              <a:t>Qname</a:t>
            </a:r>
            <a:r>
              <a:rPr lang="en-US" dirty="0" smtClean="0"/>
              <a:t>) consists of a </a:t>
            </a:r>
            <a:r>
              <a:rPr lang="en-US" dirty="0" err="1" smtClean="0"/>
              <a:t>uri</a:t>
            </a:r>
            <a:r>
              <a:rPr lang="en-US" dirty="0" smtClean="0"/>
              <a:t>/prefix and  local name pair.</a:t>
            </a:r>
            <a:endParaRPr lang="en-US" b="1" dirty="0" smtClean="0">
              <a:latin typeface="Courier New" pitchFamily="49" charset="0"/>
              <a:cs typeface="Courier New" pitchFamily="49" charset="0"/>
            </a:endParaRPr>
          </a:p>
        </p:txBody>
      </p:sp>
      <p:sp>
        <p:nvSpPr>
          <p:cNvPr id="45060"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1BF87AA-A1FB-4F39-BF0E-239B071554FC}" type="slidenum">
              <a:rPr lang="en-US" smtClean="0">
                <a:solidFill>
                  <a:schemeClr val="bg2"/>
                </a:solidFill>
              </a:rPr>
              <a:pPr eaLnBrk="1" hangingPunct="1">
                <a:defRPr/>
              </a:pPr>
              <a:t>27</a:t>
            </a:fld>
            <a:endParaRPr lang="en-US" smtClean="0">
              <a:solidFill>
                <a:schemeClr val="bg2"/>
              </a:solidFill>
            </a:endParaRPr>
          </a:p>
        </p:txBody>
      </p:sp>
    </p:spTree>
    <p:extLst>
      <p:ext uri="{BB962C8B-B14F-4D97-AF65-F5344CB8AC3E}">
        <p14:creationId xmlns:p14="http://schemas.microsoft.com/office/powerpoint/2010/main" val="3768525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dirty="0" smtClean="0"/>
              <a:t>Example</a:t>
            </a:r>
          </a:p>
        </p:txBody>
      </p:sp>
      <p:sp>
        <p:nvSpPr>
          <p:cNvPr id="46083" name="Rectangle 4"/>
          <p:cNvSpPr>
            <a:spLocks noChangeArrowheads="1"/>
          </p:cNvSpPr>
          <p:nvPr/>
        </p:nvSpPr>
        <p:spPr bwMode="auto">
          <a:xfrm>
            <a:off x="457200" y="1295400"/>
            <a:ext cx="70866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sz="2000" b="1">
                <a:latin typeface="Courier New" pitchFamily="49" charset="0"/>
                <a:cs typeface="Courier New" pitchFamily="49" charset="0"/>
              </a:rPr>
              <a:t>&lt;?xml version="1.0" encoding="UTF-8" ?&gt; </a:t>
            </a:r>
          </a:p>
          <a:p>
            <a:pPr>
              <a:lnSpc>
                <a:spcPct val="140000"/>
              </a:lnSpc>
            </a:pPr>
            <a:r>
              <a:rPr lang="en-US" sz="2000" b="1">
                <a:latin typeface="Courier New" pitchFamily="49" charset="0"/>
                <a:cs typeface="Courier New" pitchFamily="49" charset="0"/>
              </a:rPr>
              <a:t>&lt;my:rows </a:t>
            </a:r>
            <a:r>
              <a:rPr lang="en-US" sz="2000" b="1">
                <a:solidFill>
                  <a:srgbClr val="C00000"/>
                </a:solidFill>
                <a:latin typeface="Courier New" pitchFamily="49" charset="0"/>
                <a:cs typeface="Courier New" pitchFamily="49" charset="0"/>
              </a:rPr>
              <a:t>xmlns:my="http://www.mysite.com"</a:t>
            </a:r>
            <a:r>
              <a:rPr lang="en-US" sz="2000" b="1">
                <a:latin typeface="Courier New" pitchFamily="49" charset="0"/>
                <a:cs typeface="Courier New" pitchFamily="49" charset="0"/>
              </a:rPr>
              <a:t>&gt;</a:t>
            </a:r>
          </a:p>
          <a:p>
            <a:pPr>
              <a:lnSpc>
                <a:spcPct val="140000"/>
              </a:lnSpc>
            </a:pPr>
            <a:r>
              <a:rPr lang="en-US" sz="2000" b="1">
                <a:latin typeface="Courier New" pitchFamily="49" charset="0"/>
                <a:cs typeface="Courier New" pitchFamily="49" charset="0"/>
              </a:rPr>
              <a:t>&lt;my:row&gt;</a:t>
            </a:r>
          </a:p>
          <a:p>
            <a:pPr>
              <a:lnSpc>
                <a:spcPct val="140000"/>
              </a:lnSpc>
            </a:pPr>
            <a:r>
              <a:rPr lang="en-US" sz="2000" b="1">
                <a:latin typeface="Courier New" pitchFamily="49" charset="0"/>
                <a:cs typeface="Courier New" pitchFamily="49" charset="0"/>
              </a:rPr>
              <a:t>&lt;my:name&gt;Harini&lt;/my:name&gt;</a:t>
            </a:r>
          </a:p>
          <a:p>
            <a:pPr>
              <a:lnSpc>
                <a:spcPct val="140000"/>
              </a:lnSpc>
            </a:pPr>
            <a:r>
              <a:rPr lang="en-US" sz="2000" b="1">
                <a:latin typeface="Courier New" pitchFamily="49" charset="0"/>
                <a:cs typeface="Courier New" pitchFamily="49" charset="0"/>
              </a:rPr>
              <a:t>&lt;my:email&gt;harini@hcl.com&lt;/my:email&gt;</a:t>
            </a:r>
          </a:p>
          <a:p>
            <a:pPr>
              <a:lnSpc>
                <a:spcPct val="140000"/>
              </a:lnSpc>
            </a:pPr>
            <a:r>
              <a:rPr lang="en-US" sz="2000" b="1">
                <a:latin typeface="Courier New" pitchFamily="49" charset="0"/>
                <a:cs typeface="Courier New" pitchFamily="49" charset="0"/>
              </a:rPr>
              <a:t>&lt;/my:row&gt;</a:t>
            </a:r>
          </a:p>
          <a:p>
            <a:pPr>
              <a:lnSpc>
                <a:spcPct val="140000"/>
              </a:lnSpc>
            </a:pPr>
            <a:endParaRPr lang="en-US" sz="2000" b="1">
              <a:latin typeface="Courier New" pitchFamily="49" charset="0"/>
              <a:cs typeface="Courier New" pitchFamily="49" charset="0"/>
            </a:endParaRPr>
          </a:p>
          <a:p>
            <a:pPr>
              <a:lnSpc>
                <a:spcPct val="140000"/>
              </a:lnSpc>
            </a:pPr>
            <a:r>
              <a:rPr lang="en-US" sz="2000" b="1">
                <a:latin typeface="Courier New" pitchFamily="49" charset="0"/>
                <a:cs typeface="Courier New" pitchFamily="49" charset="0"/>
              </a:rPr>
              <a:t>&lt;my:row&gt;</a:t>
            </a:r>
          </a:p>
          <a:p>
            <a:pPr>
              <a:lnSpc>
                <a:spcPct val="140000"/>
              </a:lnSpc>
            </a:pPr>
            <a:r>
              <a:rPr lang="en-US" sz="2000" b="1">
                <a:latin typeface="Courier New" pitchFamily="49" charset="0"/>
                <a:cs typeface="Courier New" pitchFamily="49" charset="0"/>
              </a:rPr>
              <a:t>&lt;my:name&gt;Barani&lt;/my:name&gt;</a:t>
            </a:r>
          </a:p>
          <a:p>
            <a:pPr>
              <a:lnSpc>
                <a:spcPct val="140000"/>
              </a:lnSpc>
            </a:pPr>
            <a:r>
              <a:rPr lang="en-US" sz="2000" b="1">
                <a:latin typeface="Courier New" pitchFamily="49" charset="0"/>
                <a:cs typeface="Courier New" pitchFamily="49" charset="0"/>
              </a:rPr>
              <a:t>&lt;my:email&gt;barani@hcl.com&lt;/my:email&gt;</a:t>
            </a:r>
          </a:p>
          <a:p>
            <a:pPr>
              <a:lnSpc>
                <a:spcPct val="140000"/>
              </a:lnSpc>
            </a:pPr>
            <a:r>
              <a:rPr lang="en-US" sz="2000" b="1">
                <a:latin typeface="Courier New" pitchFamily="49" charset="0"/>
                <a:cs typeface="Courier New" pitchFamily="49" charset="0"/>
              </a:rPr>
              <a:t>&lt;/my:row&gt;</a:t>
            </a:r>
          </a:p>
          <a:p>
            <a:pPr>
              <a:lnSpc>
                <a:spcPct val="140000"/>
              </a:lnSpc>
            </a:pPr>
            <a:r>
              <a:rPr lang="en-US" sz="2000" b="1">
                <a:latin typeface="Courier New" pitchFamily="49" charset="0"/>
                <a:cs typeface="Courier New" pitchFamily="49" charset="0"/>
              </a:rPr>
              <a:t>&lt;/my:rows&gt;</a:t>
            </a:r>
          </a:p>
        </p:txBody>
      </p:sp>
      <p:sp>
        <p:nvSpPr>
          <p:cNvPr id="46084" name="Rectangle 5"/>
          <p:cNvSpPr>
            <a:spLocks noChangeArrowheads="1"/>
          </p:cNvSpPr>
          <p:nvPr/>
        </p:nvSpPr>
        <p:spPr bwMode="auto">
          <a:xfrm>
            <a:off x="5562600" y="3810000"/>
            <a:ext cx="337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This document uses</a:t>
            </a:r>
          </a:p>
          <a:p>
            <a:r>
              <a:rPr lang="en-US"/>
              <a:t>qualified name  for all elements</a:t>
            </a:r>
          </a:p>
        </p:txBody>
      </p:sp>
      <p:sp>
        <p:nvSpPr>
          <p:cNvPr id="46085" name="Slide Number Placeholder 6"/>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3379B58-4883-4655-8F1A-51ECF8A3E0D2}" type="slidenum">
              <a:rPr lang="en-US" smtClean="0">
                <a:solidFill>
                  <a:schemeClr val="bg2"/>
                </a:solidFill>
              </a:rPr>
              <a:pPr eaLnBrk="1" hangingPunct="1">
                <a:defRPr/>
              </a:pPr>
              <a:t>28</a:t>
            </a:fld>
            <a:endParaRPr lang="en-US" smtClean="0">
              <a:solidFill>
                <a:schemeClr val="bg2"/>
              </a:solidFill>
            </a:endParaRPr>
          </a:p>
        </p:txBody>
      </p:sp>
    </p:spTree>
    <p:extLst>
      <p:ext uri="{BB962C8B-B14F-4D97-AF65-F5344CB8AC3E}">
        <p14:creationId xmlns:p14="http://schemas.microsoft.com/office/powerpoint/2010/main" val="2308718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0"/>
            <a:ext cx="7772400" cy="762000"/>
          </a:xfrm>
        </p:spPr>
        <p:txBody>
          <a:bodyPr/>
          <a:lstStyle/>
          <a:p>
            <a:pPr eaLnBrk="1" hangingPunct="1"/>
            <a:r>
              <a:rPr lang="en-US" dirty="0"/>
              <a:t>XML Parser</a:t>
            </a:r>
            <a:endParaRPr lang="en-IN" dirty="0"/>
          </a:p>
        </p:txBody>
      </p:sp>
      <p:sp>
        <p:nvSpPr>
          <p:cNvPr id="146435" name="Rectangle 3"/>
          <p:cNvSpPr>
            <a:spLocks noGrp="1" noChangeArrowheads="1"/>
          </p:cNvSpPr>
          <p:nvPr>
            <p:ph type="body" idx="1"/>
          </p:nvPr>
        </p:nvSpPr>
        <p:spPr>
          <a:xfrm>
            <a:off x="381000" y="1196975"/>
            <a:ext cx="8367713" cy="3527425"/>
          </a:xfrm>
        </p:spPr>
        <p:txBody>
          <a:bodyPr/>
          <a:lstStyle/>
          <a:p>
            <a:pPr eaLnBrk="1" hangingPunct="1">
              <a:defRPr/>
            </a:pPr>
            <a:r>
              <a:rPr lang="en-US" dirty="0">
                <a:latin typeface="+mj-lt"/>
                <a:sym typeface="Wingdings" pitchFamily="2" charset="2"/>
              </a:rPr>
              <a:t>XML parsers/processors </a:t>
            </a:r>
            <a:r>
              <a:rPr lang="en-US" dirty="0" smtClean="0">
                <a:latin typeface="+mj-lt"/>
                <a:sym typeface="Wingdings" pitchFamily="2" charset="2"/>
              </a:rPr>
              <a:t>check </a:t>
            </a:r>
            <a:r>
              <a:rPr lang="en-US" dirty="0">
                <a:latin typeface="+mj-lt"/>
                <a:sym typeface="Wingdings" pitchFamily="2" charset="2"/>
              </a:rPr>
              <a:t>if the XML document is well-formed </a:t>
            </a:r>
            <a:r>
              <a:rPr lang="en-US" dirty="0" smtClean="0">
                <a:latin typeface="+mj-lt"/>
                <a:sym typeface="Wingdings" pitchFamily="2" charset="2"/>
              </a:rPr>
              <a:t>or </a:t>
            </a:r>
            <a:r>
              <a:rPr lang="en-US" dirty="0">
                <a:latin typeface="+mj-lt"/>
                <a:sym typeface="Wingdings" pitchFamily="2" charset="2"/>
              </a:rPr>
              <a:t>valid</a:t>
            </a:r>
          </a:p>
          <a:p>
            <a:pPr eaLnBrk="1" hangingPunct="1">
              <a:defRPr/>
            </a:pPr>
            <a:r>
              <a:rPr lang="en-US" dirty="0">
                <a:latin typeface="+mj-lt"/>
                <a:sym typeface="Wingdings" pitchFamily="2" charset="2"/>
              </a:rPr>
              <a:t>Non-validating parser: ensure that the XML document is well-formed</a:t>
            </a:r>
            <a:r>
              <a:rPr lang="en-US" dirty="0" smtClean="0">
                <a:latin typeface="+mj-lt"/>
                <a:sym typeface="Wingdings" pitchFamily="2" charset="2"/>
              </a:rPr>
              <a:t>. </a:t>
            </a:r>
            <a:endParaRPr lang="en-US" dirty="0">
              <a:latin typeface="+mj-lt"/>
              <a:sym typeface="Wingdings" pitchFamily="2" charset="2"/>
            </a:endParaRPr>
          </a:p>
          <a:p>
            <a:pPr eaLnBrk="1" hangingPunct="1">
              <a:defRPr/>
            </a:pPr>
            <a:r>
              <a:rPr lang="en-US" dirty="0">
                <a:latin typeface="+mj-lt"/>
                <a:sym typeface="Wingdings" pitchFamily="2" charset="2"/>
              </a:rPr>
              <a:t>Validating parser: ensure that the XML document is </a:t>
            </a:r>
          </a:p>
          <a:p>
            <a:pPr lvl="1" eaLnBrk="1" hangingPunct="1">
              <a:defRPr/>
            </a:pPr>
            <a:r>
              <a:rPr lang="en-US" sz="2000" dirty="0">
                <a:latin typeface="+mj-lt"/>
                <a:ea typeface="+mn-ea"/>
                <a:cs typeface="+mn-cs"/>
                <a:sym typeface="Wingdings" pitchFamily="2" charset="2"/>
              </a:rPr>
              <a:t>Well-formed</a:t>
            </a:r>
          </a:p>
          <a:p>
            <a:pPr lvl="1" eaLnBrk="1" hangingPunct="1">
              <a:defRPr/>
            </a:pPr>
            <a:r>
              <a:rPr lang="en-US" sz="2000" dirty="0">
                <a:latin typeface="+mj-lt"/>
                <a:ea typeface="+mn-ea"/>
                <a:cs typeface="+mn-cs"/>
                <a:sym typeface="Wingdings" pitchFamily="2" charset="2"/>
              </a:rPr>
              <a:t>Valid</a:t>
            </a:r>
          </a:p>
          <a:p>
            <a:pPr lvl="1" eaLnBrk="1" hangingPunct="1">
              <a:defRPr/>
            </a:pPr>
            <a:r>
              <a:rPr lang="en-US" sz="2000" dirty="0">
                <a:latin typeface="+mj-lt"/>
                <a:ea typeface="+mn-ea"/>
                <a:cs typeface="+mn-cs"/>
                <a:sym typeface="Wingdings" pitchFamily="2" charset="2"/>
              </a:rPr>
              <a:t>Resolves external </a:t>
            </a:r>
            <a:r>
              <a:rPr lang="en-US" sz="2000" dirty="0" smtClean="0">
                <a:latin typeface="+mj-lt"/>
                <a:ea typeface="+mn-ea"/>
                <a:cs typeface="+mn-cs"/>
                <a:sym typeface="Wingdings" pitchFamily="2" charset="2"/>
              </a:rPr>
              <a:t>resources</a:t>
            </a:r>
            <a:endParaRPr lang="en-US" sz="2000" dirty="0">
              <a:latin typeface="+mj-lt"/>
              <a:ea typeface="+mn-ea"/>
              <a:cs typeface="+mn-cs"/>
              <a:sym typeface="Wingdings" pitchFamily="2" charset="2"/>
            </a:endParaRPr>
          </a:p>
        </p:txBody>
      </p:sp>
      <p:sp>
        <p:nvSpPr>
          <p:cNvPr id="4" name="Round Same Side Corner Rectangle 3"/>
          <p:cNvSpPr/>
          <p:nvPr/>
        </p:nvSpPr>
        <p:spPr>
          <a:xfrm>
            <a:off x="1752600" y="5105400"/>
            <a:ext cx="1371600" cy="9144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XML Document</a:t>
            </a:r>
          </a:p>
        </p:txBody>
      </p:sp>
      <p:sp>
        <p:nvSpPr>
          <p:cNvPr id="5" name="Hexagon 4"/>
          <p:cNvSpPr/>
          <p:nvPr/>
        </p:nvSpPr>
        <p:spPr>
          <a:xfrm>
            <a:off x="3886200" y="5105400"/>
            <a:ext cx="2209800" cy="990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Java application </a:t>
            </a:r>
          </a:p>
        </p:txBody>
      </p:sp>
      <p:sp>
        <p:nvSpPr>
          <p:cNvPr id="6" name="Flowchart: Alternate Process 5"/>
          <p:cNvSpPr/>
          <p:nvPr/>
        </p:nvSpPr>
        <p:spPr>
          <a:xfrm>
            <a:off x="6324600" y="3733800"/>
            <a:ext cx="198120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5" name="Rectangle 6"/>
          <p:cNvSpPr>
            <a:spLocks noChangeArrowheads="1"/>
          </p:cNvSpPr>
          <p:nvPr/>
        </p:nvSpPr>
        <p:spPr bwMode="auto">
          <a:xfrm>
            <a:off x="6654800" y="4114800"/>
            <a:ext cx="1395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t>XML Parser</a:t>
            </a:r>
          </a:p>
        </p:txBody>
      </p:sp>
      <p:cxnSp>
        <p:nvCxnSpPr>
          <p:cNvPr id="9" name="Straight Arrow Connector 8"/>
          <p:cNvCxnSpPr>
            <a:stCxn id="4" idx="0"/>
            <a:endCxn id="5" idx="2"/>
          </p:cNvCxnSpPr>
          <p:nvPr/>
        </p:nvCxnSpPr>
        <p:spPr>
          <a:xfrm>
            <a:off x="3124200" y="5562600"/>
            <a:ext cx="762000" cy="38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91200" y="4572000"/>
            <a:ext cx="457200" cy="571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96000" y="4953000"/>
            <a:ext cx="457200" cy="609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019" name="Rectangle 18"/>
          <p:cNvSpPr>
            <a:spLocks noChangeArrowheads="1"/>
          </p:cNvSpPr>
          <p:nvPr/>
        </p:nvSpPr>
        <p:spPr bwMode="auto">
          <a:xfrm>
            <a:off x="5105400" y="4572000"/>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xml doc</a:t>
            </a:r>
          </a:p>
        </p:txBody>
      </p:sp>
      <p:sp>
        <p:nvSpPr>
          <p:cNvPr id="43020" name="Rectangle 19"/>
          <p:cNvSpPr>
            <a:spLocks noChangeArrowheads="1"/>
          </p:cNvSpPr>
          <p:nvPr/>
        </p:nvSpPr>
        <p:spPr bwMode="auto">
          <a:xfrm>
            <a:off x="6400800" y="5029200"/>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return valid/invalid</a:t>
            </a:r>
          </a:p>
          <a:p>
            <a:r>
              <a:rPr lang="en-US"/>
              <a:t> document</a:t>
            </a:r>
          </a:p>
        </p:txBody>
      </p:sp>
      <p:sp>
        <p:nvSpPr>
          <p:cNvPr id="43021" name="Slide Number Placeholder 1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A5215BF-3837-4C61-9F57-103EC854E858}" type="slidenum">
              <a:rPr lang="en-US" smtClean="0">
                <a:solidFill>
                  <a:schemeClr val="bg2"/>
                </a:solidFill>
              </a:rPr>
              <a:pPr eaLnBrk="1" hangingPunct="1">
                <a:defRPr/>
              </a:pPr>
              <a:t>29</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62578836"/>
              </p:ext>
            </p:extLst>
          </p:nvPr>
        </p:nvGraphicFramePr>
        <p:xfrm>
          <a:off x="457200" y="1295396"/>
          <a:ext cx="8229600" cy="4800609"/>
        </p:xfrm>
        <a:graphic>
          <a:graphicData uri="http://schemas.openxmlformats.org/drawingml/2006/table">
            <a:tbl>
              <a:tblPr>
                <a:tableStyleId>{5C22544A-7EE6-4342-B048-85BDC9FD1C3A}</a:tableStyleId>
              </a:tblPr>
              <a:tblGrid>
                <a:gridCol w="3663864">
                  <a:extLst>
                    <a:ext uri="{9D8B030D-6E8A-4147-A177-3AD203B41FA5}">
                      <a16:colId xmlns:a16="http://schemas.microsoft.com/office/drawing/2014/main" val="20000"/>
                    </a:ext>
                  </a:extLst>
                </a:gridCol>
                <a:gridCol w="4565736">
                  <a:extLst>
                    <a:ext uri="{9D8B030D-6E8A-4147-A177-3AD203B41FA5}">
                      <a16:colId xmlns:a16="http://schemas.microsoft.com/office/drawing/2014/main" val="20001"/>
                    </a:ext>
                  </a:extLst>
                </a:gridCol>
              </a:tblGrid>
              <a:tr h="436419">
                <a:tc>
                  <a:txBody>
                    <a:bodyPr/>
                    <a:lstStyle/>
                    <a:p>
                      <a:pPr algn="l" fontAlgn="ctr"/>
                      <a:r>
                        <a:rPr lang="en-US" sz="1600" u="none" strike="noStrike">
                          <a:effectLst/>
                        </a:rPr>
                        <a:t>XML</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a:effectLst/>
                        </a:rPr>
                        <a:t>Entity references</a:t>
                      </a:r>
                      <a:endParaRPr lang="en-US" sz="16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0"/>
                  </a:ext>
                </a:extLst>
              </a:tr>
              <a:tr h="436419">
                <a:tc>
                  <a:txBody>
                    <a:bodyPr/>
                    <a:lstStyle/>
                    <a:p>
                      <a:pPr algn="l" fontAlgn="ctr"/>
                      <a:r>
                        <a:rPr lang="en-US" sz="1600" u="none" strike="noStrike">
                          <a:effectLst/>
                        </a:rPr>
                        <a:t>XML 1.0 Recommendation</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a:effectLst/>
                        </a:rPr>
                        <a:t>Character references</a:t>
                      </a:r>
                      <a:endParaRPr lang="en-US" sz="16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1"/>
                  </a:ext>
                </a:extLst>
              </a:tr>
              <a:tr h="436419">
                <a:tc>
                  <a:txBody>
                    <a:bodyPr/>
                    <a:lstStyle/>
                    <a:p>
                      <a:pPr algn="l" fontAlgn="ctr"/>
                      <a:r>
                        <a:rPr lang="en-US" sz="1600" u="none" strike="noStrike">
                          <a:effectLst/>
                        </a:rPr>
                        <a:t>XML-Related Components</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a:effectLst/>
                        </a:rPr>
                        <a:t>CDATA section</a:t>
                      </a:r>
                      <a:endParaRPr lang="en-US" sz="16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2"/>
                  </a:ext>
                </a:extLst>
              </a:tr>
              <a:tr h="436419">
                <a:tc>
                  <a:txBody>
                    <a:bodyPr/>
                    <a:lstStyle/>
                    <a:p>
                      <a:pPr algn="l" fontAlgn="ctr"/>
                      <a:r>
                        <a:rPr lang="en-US" sz="1600" u="none" strike="noStrike">
                          <a:effectLst/>
                        </a:rPr>
                        <a:t>XML editors/Tools</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a:effectLst/>
                        </a:rPr>
                        <a:t>PI</a:t>
                      </a:r>
                      <a:endParaRPr lang="en-US" sz="16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3"/>
                  </a:ext>
                </a:extLst>
              </a:tr>
              <a:tr h="436419">
                <a:tc>
                  <a:txBody>
                    <a:bodyPr/>
                    <a:lstStyle/>
                    <a:p>
                      <a:pPr algn="l" fontAlgn="ctr"/>
                      <a:r>
                        <a:rPr lang="en-US" sz="1600" u="none" strike="noStrike">
                          <a:effectLst/>
                        </a:rPr>
                        <a:t>XML document structure</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a:effectLst/>
                        </a:rPr>
                        <a:t>XML namespace</a:t>
                      </a:r>
                      <a:endParaRPr lang="en-US" sz="16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4"/>
                  </a:ext>
                </a:extLst>
              </a:tr>
              <a:tr h="436419">
                <a:tc>
                  <a:txBody>
                    <a:bodyPr/>
                    <a:lstStyle/>
                    <a:p>
                      <a:pPr algn="l" fontAlgn="ctr"/>
                      <a:r>
                        <a:rPr lang="en-US" sz="1600" u="none" strike="noStrike">
                          <a:effectLst/>
                        </a:rPr>
                        <a:t>XML names</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a:effectLst/>
                        </a:rPr>
                        <a:t>XML Parser</a:t>
                      </a:r>
                      <a:endParaRPr lang="en-US" sz="16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5"/>
                  </a:ext>
                </a:extLst>
              </a:tr>
              <a:tr h="436419">
                <a:tc>
                  <a:txBody>
                    <a:bodyPr/>
                    <a:lstStyle/>
                    <a:p>
                      <a:pPr algn="l" fontAlgn="ctr"/>
                      <a:r>
                        <a:rPr lang="en-US" sz="1600" u="none" strike="noStrike">
                          <a:effectLst/>
                        </a:rPr>
                        <a:t>Element</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a:effectLst/>
                        </a:rPr>
                        <a:t>Parsing</a:t>
                      </a:r>
                      <a:endParaRPr lang="en-US" sz="16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6"/>
                  </a:ext>
                </a:extLst>
              </a:tr>
              <a:tr h="436419">
                <a:tc>
                  <a:txBody>
                    <a:bodyPr/>
                    <a:lstStyle/>
                    <a:p>
                      <a:pPr algn="l" fontAlgn="ctr"/>
                      <a:r>
                        <a:rPr lang="en-US" sz="1600" u="none" strike="noStrike">
                          <a:effectLst/>
                        </a:rPr>
                        <a:t>Attributes</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a:effectLst/>
                        </a:rPr>
                        <a:t>DOM</a:t>
                      </a:r>
                      <a:endParaRPr lang="en-US" sz="16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7"/>
                  </a:ext>
                </a:extLst>
              </a:tr>
              <a:tr h="436419">
                <a:tc>
                  <a:txBody>
                    <a:bodyPr/>
                    <a:lstStyle/>
                    <a:p>
                      <a:pPr algn="l" fontAlgn="ctr"/>
                      <a:r>
                        <a:rPr lang="en-US" sz="1600" u="none" strike="noStrike">
                          <a:effectLst/>
                        </a:rPr>
                        <a:t>Comment</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a:effectLst/>
                        </a:rPr>
                        <a:t>DOM classes</a:t>
                      </a:r>
                      <a:endParaRPr lang="en-US" sz="16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8"/>
                  </a:ext>
                </a:extLst>
              </a:tr>
              <a:tr h="436419">
                <a:tc>
                  <a:txBody>
                    <a:bodyPr/>
                    <a:lstStyle/>
                    <a:p>
                      <a:pPr algn="l" fontAlgn="ctr"/>
                      <a:r>
                        <a:rPr lang="en-US" sz="1600" u="none" strike="noStrike">
                          <a:effectLst/>
                        </a:rPr>
                        <a:t>Valid XML</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a:effectLst/>
                        </a:rPr>
                        <a:t>DOM Programming model</a:t>
                      </a:r>
                      <a:endParaRPr lang="en-US" sz="16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9"/>
                  </a:ext>
                </a:extLst>
              </a:tr>
              <a:tr h="436419">
                <a:tc>
                  <a:txBody>
                    <a:bodyPr/>
                    <a:lstStyle/>
                    <a:p>
                      <a:pPr algn="l" fontAlgn="ctr"/>
                      <a:r>
                        <a:rPr lang="en-US" sz="1600" u="none" strike="noStrike">
                          <a:effectLst/>
                        </a:rPr>
                        <a:t>Using Xpontus</a:t>
                      </a:r>
                      <a:endParaRPr lang="en-US" sz="1600" b="0" i="0" u="none" strike="noStrike">
                        <a:solidFill>
                          <a:srgbClr val="000000"/>
                        </a:solidFill>
                        <a:effectLst/>
                        <a:latin typeface="Calibri"/>
                      </a:endParaRPr>
                    </a:p>
                  </a:txBody>
                  <a:tcPr marL="171450" marR="9525" marT="9525" marB="0" anchor="ctr"/>
                </a:tc>
                <a:tc>
                  <a:txBody>
                    <a:bodyPr/>
                    <a:lstStyle/>
                    <a:p>
                      <a:pPr algn="l" fontAlgn="ctr"/>
                      <a:r>
                        <a:rPr lang="en-US" sz="1600" u="none" strike="noStrike" dirty="0">
                          <a:effectLst/>
                        </a:rPr>
                        <a:t>Methods</a:t>
                      </a:r>
                      <a:endParaRPr lang="en-US" sz="1600" b="0" i="0" u="none" strike="noStrike" dirty="0">
                        <a:solidFill>
                          <a:srgbClr val="000000"/>
                        </a:solidFill>
                        <a:effectLst/>
                        <a:latin typeface="Calibri"/>
                      </a:endParaRPr>
                    </a:p>
                  </a:txBody>
                  <a:tcPr marL="171450" marR="9525" marT="9525" marB="0" anchor="ctr"/>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0"/>
          </p:nvPr>
        </p:nvSpPr>
        <p:spPr/>
        <p:txBody>
          <a:bodyPr/>
          <a:lstStyle/>
          <a:p>
            <a:pPr>
              <a:defRPr/>
            </a:pPr>
            <a:fld id="{B56992D6-50B0-4821-AD19-9D328CEC5A11}" type="slidenum">
              <a:rPr lang="en-US" smtClean="0"/>
              <a:pPr>
                <a:defRPr/>
              </a:pPr>
              <a:t>3</a:t>
            </a:fld>
            <a:endParaRPr lang="en-US"/>
          </a:p>
        </p:txBody>
      </p:sp>
    </p:spTree>
    <p:extLst>
      <p:ext uri="{BB962C8B-B14F-4D97-AF65-F5344CB8AC3E}">
        <p14:creationId xmlns:p14="http://schemas.microsoft.com/office/powerpoint/2010/main" val="16494136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5648325" cy="457200"/>
          </a:xfrm>
        </p:spPr>
        <p:txBody>
          <a:bodyPr/>
          <a:lstStyle/>
          <a:p>
            <a:r>
              <a:rPr lang="en-US" dirty="0"/>
              <a:t>Parsing</a:t>
            </a:r>
          </a:p>
        </p:txBody>
      </p:sp>
      <p:sp>
        <p:nvSpPr>
          <p:cNvPr id="4099" name="Rectangle 3"/>
          <p:cNvSpPr>
            <a:spLocks noGrp="1" noChangeArrowheads="1"/>
          </p:cNvSpPr>
          <p:nvPr>
            <p:ph type="body" idx="1"/>
          </p:nvPr>
        </p:nvSpPr>
        <p:spPr>
          <a:xfrm>
            <a:off x="228600" y="1049338"/>
            <a:ext cx="8610600" cy="5503862"/>
          </a:xfrm>
        </p:spPr>
        <p:txBody>
          <a:bodyPr/>
          <a:lstStyle/>
          <a:p>
            <a:pPr>
              <a:lnSpc>
                <a:spcPct val="120000"/>
              </a:lnSpc>
              <a:buClr>
                <a:srgbClr val="003399"/>
              </a:buClr>
            </a:pPr>
            <a:r>
              <a:rPr lang="en-US" dirty="0" smtClean="0"/>
              <a:t>XML parsing is required so that our application can inspect, retrieve and modify the document contents. </a:t>
            </a:r>
          </a:p>
          <a:p>
            <a:pPr>
              <a:lnSpc>
                <a:spcPct val="120000"/>
              </a:lnSpc>
              <a:buClr>
                <a:srgbClr val="003399"/>
              </a:buClr>
            </a:pPr>
            <a:r>
              <a:rPr lang="en-US" dirty="0" smtClean="0"/>
              <a:t>XML parser program sits between XML document and our application.</a:t>
            </a:r>
          </a:p>
          <a:p>
            <a:pPr>
              <a:lnSpc>
                <a:spcPct val="120000"/>
              </a:lnSpc>
              <a:buClr>
                <a:srgbClr val="003399"/>
              </a:buClr>
            </a:pPr>
            <a:r>
              <a:rPr lang="en-US" dirty="0" smtClean="0"/>
              <a:t>Java supports 3 types of parsers</a:t>
            </a:r>
          </a:p>
          <a:p>
            <a:pPr lvl="1">
              <a:lnSpc>
                <a:spcPct val="120000"/>
              </a:lnSpc>
              <a:buClr>
                <a:srgbClr val="003399"/>
              </a:buClr>
            </a:pPr>
            <a:r>
              <a:rPr lang="en-US" sz="2000" dirty="0" smtClean="0"/>
              <a:t>SAX: the Simple API for XML: SAX processes the XML document a tag at a time and generates events.</a:t>
            </a:r>
          </a:p>
          <a:p>
            <a:pPr lvl="1">
              <a:lnSpc>
                <a:spcPct val="120000"/>
              </a:lnSpc>
              <a:buClr>
                <a:srgbClr val="003399"/>
              </a:buClr>
            </a:pPr>
            <a:r>
              <a:rPr lang="en-US" sz="2000" dirty="0" smtClean="0"/>
              <a:t>DOM: the Document Object Model: describes the document as a data-structure in the form of tree. It first loads the entire xml in the form of tree. Then application can edit any traverse and edit any node.</a:t>
            </a:r>
          </a:p>
          <a:p>
            <a:pPr lvl="1">
              <a:lnSpc>
                <a:spcPct val="120000"/>
              </a:lnSpc>
              <a:buClr>
                <a:srgbClr val="003399"/>
              </a:buClr>
            </a:pPr>
            <a:r>
              <a:rPr lang="en-US" sz="2000" dirty="0" err="1" smtClean="0"/>
              <a:t>StAX</a:t>
            </a:r>
            <a:r>
              <a:rPr lang="en-US" sz="2000" dirty="0" smtClean="0"/>
              <a:t> : Streaming API for XML : This API is designed as something in between SAX and DOM overcoming the disadvantages of both.</a:t>
            </a:r>
          </a:p>
        </p:txBody>
      </p:sp>
    </p:spTree>
    <p:extLst>
      <p:ext uri="{BB962C8B-B14F-4D97-AF65-F5344CB8AC3E}">
        <p14:creationId xmlns:p14="http://schemas.microsoft.com/office/powerpoint/2010/main" val="3888870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250825" y="1163637"/>
            <a:ext cx="8283575" cy="5084763"/>
          </a:xfrm>
          <a:noFill/>
        </p:spPr>
        <p:txBody>
          <a:bodyPr/>
          <a:lstStyle/>
          <a:p>
            <a:r>
              <a:rPr lang="en-US" dirty="0" smtClean="0"/>
              <a:t>Document object model is language-neutral. It is a standard produced by W3C .</a:t>
            </a:r>
          </a:p>
          <a:p>
            <a:r>
              <a:rPr lang="en-US" dirty="0" smtClean="0"/>
              <a:t>JAXP 1.4.2 implementation supports DOM.</a:t>
            </a:r>
          </a:p>
          <a:p>
            <a:r>
              <a:rPr lang="en-US" dirty="0" smtClean="0"/>
              <a:t>The data is represented in the form of tree where XML element and text as element and text nodes.</a:t>
            </a:r>
          </a:p>
          <a:p>
            <a:r>
              <a:rPr lang="en-US" dirty="0" smtClean="0"/>
              <a:t>All DOM processing assumes that the processor has read and parsed a complete document into memory so that all parts are equally accessible. </a:t>
            </a:r>
          </a:p>
          <a:p>
            <a:r>
              <a:rPr lang="en-US" dirty="0" smtClean="0"/>
              <a:t>DOM functions can be used to create nodes, remove nodes, change their contents, and traverse the node hierarchy.</a:t>
            </a:r>
          </a:p>
          <a:p>
            <a:endParaRPr lang="en-US" dirty="0" smtClean="0"/>
          </a:p>
        </p:txBody>
      </p:sp>
      <p:sp>
        <p:nvSpPr>
          <p:cNvPr id="24579" name="Rectangle 3"/>
          <p:cNvSpPr>
            <a:spLocks noGrp="1" noChangeArrowheads="1"/>
          </p:cNvSpPr>
          <p:nvPr>
            <p:ph type="title"/>
          </p:nvPr>
        </p:nvSpPr>
        <p:spPr>
          <a:xfrm>
            <a:off x="609600" y="228600"/>
            <a:ext cx="7772400" cy="533400"/>
          </a:xfrm>
          <a:noFill/>
        </p:spPr>
        <p:txBody>
          <a:bodyPr/>
          <a:lstStyle/>
          <a:p>
            <a:r>
              <a:rPr lang="en-US" dirty="0"/>
              <a:t>DOM</a:t>
            </a:r>
          </a:p>
        </p:txBody>
      </p:sp>
    </p:spTree>
    <p:extLst>
      <p:ext uri="{BB962C8B-B14F-4D97-AF65-F5344CB8AC3E}">
        <p14:creationId xmlns:p14="http://schemas.microsoft.com/office/powerpoint/2010/main" val="1838074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latin typeface="EBZZZZ+LucidaSans-Typewriter"/>
              </a:rPr>
              <a:t>DOM classes</a:t>
            </a:r>
            <a:endParaRPr lang="en-IN" dirty="0" smtClean="0">
              <a:latin typeface="EBZZZZ+LucidaSans-Typewriter"/>
            </a:endParaRPr>
          </a:p>
        </p:txBody>
      </p:sp>
      <p:sp>
        <p:nvSpPr>
          <p:cNvPr id="25603" name="Rectangle 3"/>
          <p:cNvSpPr>
            <a:spLocks noGrp="1" noChangeArrowheads="1"/>
          </p:cNvSpPr>
          <p:nvPr>
            <p:ph type="body" idx="1"/>
          </p:nvPr>
        </p:nvSpPr>
        <p:spPr>
          <a:xfrm>
            <a:off x="304800" y="1066800"/>
            <a:ext cx="8610600" cy="4525963"/>
          </a:xfrm>
        </p:spPr>
        <p:txBody>
          <a:bodyPr/>
          <a:lstStyle/>
          <a:p>
            <a:r>
              <a:rPr lang="en-US" b="1" dirty="0" smtClean="0">
                <a:latin typeface="Courier New" pitchFamily="49" charset="0"/>
              </a:rPr>
              <a:t>javax.xml.parsers.DocumentBuilder </a:t>
            </a:r>
            <a:r>
              <a:rPr lang="en-US" dirty="0" smtClean="0"/>
              <a:t>class has the parse method that does the main task of building the DOM tree.</a:t>
            </a:r>
          </a:p>
          <a:p>
            <a:r>
              <a:rPr lang="en-US" dirty="0" smtClean="0"/>
              <a:t>This class is created using </a:t>
            </a:r>
            <a:r>
              <a:rPr lang="en-US" b="1" dirty="0" err="1" smtClean="0">
                <a:latin typeface="Courier New" pitchFamily="49" charset="0"/>
              </a:rPr>
              <a:t>javax.xml.parsers.DocumentBuilderFactory</a:t>
            </a:r>
            <a:r>
              <a:rPr lang="en-US" b="1" dirty="0" smtClean="0">
                <a:latin typeface="Courier New" pitchFamily="49" charset="0"/>
              </a:rPr>
              <a:t>. </a:t>
            </a:r>
            <a:r>
              <a:rPr lang="en-US" dirty="0" smtClean="0"/>
              <a:t>The</a:t>
            </a:r>
            <a:r>
              <a:rPr lang="en-US" b="1" dirty="0" smtClean="0">
                <a:latin typeface="Courier New" pitchFamily="49" charset="0"/>
              </a:rPr>
              <a:t> </a:t>
            </a:r>
            <a:r>
              <a:rPr lang="en-US" b="1" dirty="0" err="1" smtClean="0">
                <a:latin typeface="Courier New" pitchFamily="49" charset="0"/>
              </a:rPr>
              <a:t>setValidating</a:t>
            </a:r>
            <a:r>
              <a:rPr lang="en-US" b="1" dirty="0" smtClean="0">
                <a:latin typeface="Courier New" pitchFamily="49" charset="0"/>
              </a:rPr>
              <a:t>(true)</a:t>
            </a:r>
            <a:r>
              <a:rPr lang="en-US" b="1" dirty="0" smtClean="0">
                <a:solidFill>
                  <a:srgbClr val="C81E1E"/>
                </a:solidFill>
                <a:latin typeface="Courier New" pitchFamily="49" charset="0"/>
              </a:rPr>
              <a:t> </a:t>
            </a:r>
            <a:r>
              <a:rPr lang="en-US" dirty="0" smtClean="0"/>
              <a:t>method on this reference makes the DOM a validating parser.</a:t>
            </a:r>
          </a:p>
          <a:p>
            <a:r>
              <a:rPr lang="en-US" dirty="0" smtClean="0"/>
              <a:t>The XML document is represented by </a:t>
            </a:r>
            <a:r>
              <a:rPr lang="en-US" b="1" dirty="0" smtClean="0">
                <a:latin typeface="Courier New" pitchFamily="49" charset="0"/>
              </a:rPr>
              <a:t>Document</a:t>
            </a:r>
            <a:r>
              <a:rPr lang="en-US" dirty="0" smtClean="0"/>
              <a:t> interface. </a:t>
            </a:r>
          </a:p>
          <a:p>
            <a:pPr>
              <a:buClr>
                <a:srgbClr val="003399"/>
              </a:buClr>
            </a:pPr>
            <a:r>
              <a:rPr lang="en-US" b="1" dirty="0" smtClean="0">
                <a:latin typeface="Courier New" pitchFamily="49" charset="0"/>
              </a:rPr>
              <a:t>Node and </a:t>
            </a:r>
            <a:r>
              <a:rPr lang="en-US" b="1" dirty="0" err="1" smtClean="0">
                <a:latin typeface="Courier New" pitchFamily="49" charset="0"/>
              </a:rPr>
              <a:t>NodeList</a:t>
            </a:r>
            <a:r>
              <a:rPr lang="en-US" b="1" dirty="0" smtClean="0">
                <a:latin typeface="Courier New" pitchFamily="49" charset="0"/>
              </a:rPr>
              <a:t> interface </a:t>
            </a:r>
            <a:r>
              <a:rPr lang="en-US" dirty="0" smtClean="0"/>
              <a:t>provides methods that can be used to query and get the desired elements from the DOM tree.</a:t>
            </a:r>
          </a:p>
          <a:p>
            <a:pPr>
              <a:buClr>
                <a:srgbClr val="003399"/>
              </a:buClr>
            </a:pPr>
            <a:r>
              <a:rPr lang="en-US" b="1" dirty="0" smtClean="0">
                <a:latin typeface="Courier New" pitchFamily="49" charset="0"/>
              </a:rPr>
              <a:t>Document</a:t>
            </a:r>
            <a:r>
              <a:rPr lang="en-US" dirty="0" smtClean="0"/>
              <a:t> </a:t>
            </a:r>
            <a:r>
              <a:rPr lang="en-US" b="1" dirty="0" smtClean="0">
                <a:latin typeface="Courier New" pitchFamily="49" charset="0"/>
              </a:rPr>
              <a:t>extends</a:t>
            </a:r>
            <a:r>
              <a:rPr lang="en-US" dirty="0" smtClean="0"/>
              <a:t> </a:t>
            </a:r>
            <a:r>
              <a:rPr lang="en-US" b="1" dirty="0" smtClean="0">
                <a:latin typeface="Courier New" pitchFamily="49" charset="0"/>
              </a:rPr>
              <a:t>Node </a:t>
            </a:r>
            <a:r>
              <a:rPr lang="en-US" dirty="0" smtClean="0"/>
              <a:t>interface provides the abstraction of an ordered collection of nodes.</a:t>
            </a:r>
          </a:p>
        </p:txBody>
      </p:sp>
    </p:spTree>
    <p:extLst>
      <p:ext uri="{BB962C8B-B14F-4D97-AF65-F5344CB8AC3E}">
        <p14:creationId xmlns:p14="http://schemas.microsoft.com/office/powerpoint/2010/main" val="2806323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76200"/>
            <a:ext cx="7772400" cy="685800"/>
          </a:xfrm>
        </p:spPr>
        <p:txBody>
          <a:bodyPr/>
          <a:lstStyle/>
          <a:p>
            <a:r>
              <a:rPr lang="en-US" dirty="0"/>
              <a:t>DOM Programming model</a:t>
            </a:r>
          </a:p>
        </p:txBody>
      </p:sp>
      <p:sp>
        <p:nvSpPr>
          <p:cNvPr id="28675" name="Text Box 3"/>
          <p:cNvSpPr txBox="1">
            <a:spLocks noChangeArrowheads="1"/>
          </p:cNvSpPr>
          <p:nvPr/>
        </p:nvSpPr>
        <p:spPr bwMode="auto">
          <a:xfrm>
            <a:off x="152400" y="1219200"/>
            <a:ext cx="1981200" cy="466725"/>
          </a:xfrm>
          <a:prstGeom prst="rect">
            <a:avLst/>
          </a:prstGeom>
          <a:noFill/>
          <a:ln w="9525">
            <a:solidFill>
              <a:schemeClr val="tx1"/>
            </a:solidFill>
            <a:miter lim="800000"/>
            <a:headEnd/>
            <a:tailEnd/>
          </a:ln>
        </p:spPr>
        <p:txBody>
          <a:bodyPr>
            <a:spAutoFit/>
          </a:bodyPr>
          <a:lstStyle/>
          <a:p>
            <a:pPr algn="ctr">
              <a:spcBef>
                <a:spcPct val="50000"/>
              </a:spcBef>
            </a:pPr>
            <a:r>
              <a:rPr lang="en-US"/>
              <a:t>XML source</a:t>
            </a:r>
          </a:p>
        </p:txBody>
      </p:sp>
      <p:sp>
        <p:nvSpPr>
          <p:cNvPr id="28676" name="Text Box 4"/>
          <p:cNvSpPr txBox="1">
            <a:spLocks noChangeArrowheads="1"/>
          </p:cNvSpPr>
          <p:nvPr/>
        </p:nvSpPr>
        <p:spPr bwMode="auto">
          <a:xfrm>
            <a:off x="76200" y="2843213"/>
            <a:ext cx="2438400" cy="369332"/>
          </a:xfrm>
          <a:prstGeom prst="rect">
            <a:avLst/>
          </a:prstGeom>
          <a:noFill/>
          <a:ln w="9525">
            <a:solidFill>
              <a:schemeClr val="tx1"/>
            </a:solidFill>
            <a:miter lim="800000"/>
            <a:headEnd/>
            <a:tailEnd/>
          </a:ln>
        </p:spPr>
        <p:txBody>
          <a:bodyPr>
            <a:spAutoFit/>
          </a:bodyPr>
          <a:lstStyle/>
          <a:p>
            <a:pPr algn="ctr">
              <a:spcBef>
                <a:spcPct val="50000"/>
              </a:spcBef>
            </a:pPr>
            <a:r>
              <a:rPr lang="en-US" b="1" dirty="0" err="1">
                <a:latin typeface="Courier New" pitchFamily="49" charset="0"/>
              </a:rPr>
              <a:t>DocumentBuilder</a:t>
            </a:r>
            <a:endParaRPr lang="en-US" b="1" dirty="0">
              <a:latin typeface="Courier New" pitchFamily="49" charset="0"/>
            </a:endParaRPr>
          </a:p>
        </p:txBody>
      </p:sp>
      <p:sp>
        <p:nvSpPr>
          <p:cNvPr id="28677" name="Text Box 5"/>
          <p:cNvSpPr txBox="1">
            <a:spLocks noChangeArrowheads="1"/>
          </p:cNvSpPr>
          <p:nvPr/>
        </p:nvSpPr>
        <p:spPr bwMode="auto">
          <a:xfrm>
            <a:off x="3886200" y="3071813"/>
            <a:ext cx="1562100" cy="369332"/>
          </a:xfrm>
          <a:prstGeom prst="rect">
            <a:avLst/>
          </a:prstGeom>
          <a:noFill/>
          <a:ln w="9525">
            <a:solidFill>
              <a:schemeClr val="tx1"/>
            </a:solidFill>
            <a:miter lim="800000"/>
            <a:headEnd/>
            <a:tailEnd/>
          </a:ln>
        </p:spPr>
        <p:txBody>
          <a:bodyPr wrap="square">
            <a:spAutoFit/>
          </a:bodyPr>
          <a:lstStyle/>
          <a:p>
            <a:pPr algn="ctr">
              <a:spcBef>
                <a:spcPct val="50000"/>
              </a:spcBef>
            </a:pPr>
            <a:r>
              <a:rPr lang="en-US"/>
              <a:t>Node</a:t>
            </a:r>
          </a:p>
        </p:txBody>
      </p:sp>
      <p:sp>
        <p:nvSpPr>
          <p:cNvPr id="28678" name="Text Box 6"/>
          <p:cNvSpPr txBox="1">
            <a:spLocks noChangeArrowheads="1"/>
          </p:cNvSpPr>
          <p:nvPr/>
        </p:nvSpPr>
        <p:spPr bwMode="auto">
          <a:xfrm>
            <a:off x="5638800" y="2228850"/>
            <a:ext cx="1143000" cy="466725"/>
          </a:xfrm>
          <a:prstGeom prst="rect">
            <a:avLst/>
          </a:prstGeom>
          <a:noFill/>
          <a:ln w="9525">
            <a:solidFill>
              <a:schemeClr val="tx1"/>
            </a:solidFill>
            <a:miter lim="800000"/>
            <a:headEnd/>
            <a:tailEnd/>
          </a:ln>
        </p:spPr>
        <p:txBody>
          <a:bodyPr>
            <a:spAutoFit/>
          </a:bodyPr>
          <a:lstStyle/>
          <a:p>
            <a:pPr algn="ctr">
              <a:spcBef>
                <a:spcPct val="50000"/>
              </a:spcBef>
            </a:pPr>
            <a:endParaRPr lang="en-IN"/>
          </a:p>
        </p:txBody>
      </p:sp>
      <p:sp>
        <p:nvSpPr>
          <p:cNvPr id="28679" name="Text Box 7"/>
          <p:cNvSpPr txBox="1">
            <a:spLocks noChangeArrowheads="1"/>
          </p:cNvSpPr>
          <p:nvPr/>
        </p:nvSpPr>
        <p:spPr bwMode="auto">
          <a:xfrm>
            <a:off x="5638800" y="3071813"/>
            <a:ext cx="1143000" cy="466725"/>
          </a:xfrm>
          <a:prstGeom prst="rect">
            <a:avLst/>
          </a:prstGeom>
          <a:noFill/>
          <a:ln w="9525">
            <a:solidFill>
              <a:schemeClr val="tx1"/>
            </a:solidFill>
            <a:miter lim="800000"/>
            <a:headEnd/>
            <a:tailEnd/>
          </a:ln>
        </p:spPr>
        <p:txBody>
          <a:bodyPr>
            <a:spAutoFit/>
          </a:bodyPr>
          <a:lstStyle/>
          <a:p>
            <a:pPr algn="ctr">
              <a:spcBef>
                <a:spcPct val="50000"/>
              </a:spcBef>
            </a:pPr>
            <a:endParaRPr lang="en-IN"/>
          </a:p>
        </p:txBody>
      </p:sp>
      <p:sp>
        <p:nvSpPr>
          <p:cNvPr id="28680" name="Text Box 8"/>
          <p:cNvSpPr txBox="1">
            <a:spLocks noChangeArrowheads="1"/>
          </p:cNvSpPr>
          <p:nvPr/>
        </p:nvSpPr>
        <p:spPr bwMode="auto">
          <a:xfrm>
            <a:off x="5638800" y="3833813"/>
            <a:ext cx="1143000" cy="466725"/>
          </a:xfrm>
          <a:prstGeom prst="rect">
            <a:avLst/>
          </a:prstGeom>
          <a:noFill/>
          <a:ln w="9525">
            <a:solidFill>
              <a:schemeClr val="tx1"/>
            </a:solidFill>
            <a:miter lim="800000"/>
            <a:headEnd/>
            <a:tailEnd/>
          </a:ln>
        </p:spPr>
        <p:txBody>
          <a:bodyPr>
            <a:spAutoFit/>
          </a:bodyPr>
          <a:lstStyle/>
          <a:p>
            <a:pPr algn="ctr">
              <a:spcBef>
                <a:spcPct val="50000"/>
              </a:spcBef>
            </a:pPr>
            <a:endParaRPr lang="en-IN"/>
          </a:p>
        </p:txBody>
      </p:sp>
      <p:sp>
        <p:nvSpPr>
          <p:cNvPr id="28681" name="Text Box 9"/>
          <p:cNvSpPr txBox="1">
            <a:spLocks noChangeArrowheads="1"/>
          </p:cNvSpPr>
          <p:nvPr/>
        </p:nvSpPr>
        <p:spPr bwMode="auto">
          <a:xfrm>
            <a:off x="5638800" y="4519613"/>
            <a:ext cx="1143000" cy="466725"/>
          </a:xfrm>
          <a:prstGeom prst="rect">
            <a:avLst/>
          </a:prstGeom>
          <a:noFill/>
          <a:ln w="9525">
            <a:solidFill>
              <a:schemeClr val="tx1"/>
            </a:solidFill>
            <a:miter lim="800000"/>
            <a:headEnd/>
            <a:tailEnd/>
          </a:ln>
        </p:spPr>
        <p:txBody>
          <a:bodyPr>
            <a:spAutoFit/>
          </a:bodyPr>
          <a:lstStyle/>
          <a:p>
            <a:pPr algn="ctr">
              <a:spcBef>
                <a:spcPct val="50000"/>
              </a:spcBef>
            </a:pPr>
            <a:endParaRPr lang="en-IN"/>
          </a:p>
        </p:txBody>
      </p:sp>
      <p:sp>
        <p:nvSpPr>
          <p:cNvPr id="28682" name="Text Box 10"/>
          <p:cNvSpPr txBox="1">
            <a:spLocks noChangeArrowheads="1"/>
          </p:cNvSpPr>
          <p:nvPr/>
        </p:nvSpPr>
        <p:spPr bwMode="auto">
          <a:xfrm>
            <a:off x="7162800" y="2005013"/>
            <a:ext cx="990600" cy="284162"/>
          </a:xfrm>
          <a:prstGeom prst="rect">
            <a:avLst/>
          </a:prstGeom>
          <a:noFill/>
          <a:ln w="9525">
            <a:solidFill>
              <a:schemeClr val="tx1"/>
            </a:solidFill>
            <a:miter lim="800000"/>
            <a:headEnd/>
            <a:tailEnd/>
          </a:ln>
        </p:spPr>
        <p:txBody>
          <a:bodyPr>
            <a:spAutoFit/>
          </a:bodyPr>
          <a:lstStyle/>
          <a:p>
            <a:pPr algn="ctr">
              <a:spcBef>
                <a:spcPct val="50000"/>
              </a:spcBef>
            </a:pPr>
            <a:endParaRPr lang="en-IN" sz="1200"/>
          </a:p>
        </p:txBody>
      </p:sp>
      <p:sp>
        <p:nvSpPr>
          <p:cNvPr id="28683" name="Text Box 11"/>
          <p:cNvSpPr txBox="1">
            <a:spLocks noChangeArrowheads="1"/>
          </p:cNvSpPr>
          <p:nvPr/>
        </p:nvSpPr>
        <p:spPr bwMode="auto">
          <a:xfrm>
            <a:off x="7162800" y="2462213"/>
            <a:ext cx="990600" cy="284162"/>
          </a:xfrm>
          <a:prstGeom prst="rect">
            <a:avLst/>
          </a:prstGeom>
          <a:noFill/>
          <a:ln w="9525">
            <a:solidFill>
              <a:schemeClr val="tx1"/>
            </a:solidFill>
            <a:miter lim="800000"/>
            <a:headEnd/>
            <a:tailEnd/>
          </a:ln>
        </p:spPr>
        <p:txBody>
          <a:bodyPr>
            <a:spAutoFit/>
          </a:bodyPr>
          <a:lstStyle/>
          <a:p>
            <a:pPr algn="ctr">
              <a:spcBef>
                <a:spcPct val="50000"/>
              </a:spcBef>
            </a:pPr>
            <a:endParaRPr lang="en-IN" sz="1200"/>
          </a:p>
        </p:txBody>
      </p:sp>
      <p:sp>
        <p:nvSpPr>
          <p:cNvPr id="28684" name="Text Box 12"/>
          <p:cNvSpPr txBox="1">
            <a:spLocks noChangeArrowheads="1"/>
          </p:cNvSpPr>
          <p:nvPr/>
        </p:nvSpPr>
        <p:spPr bwMode="auto">
          <a:xfrm>
            <a:off x="7162800" y="2995613"/>
            <a:ext cx="990600" cy="284162"/>
          </a:xfrm>
          <a:prstGeom prst="rect">
            <a:avLst/>
          </a:prstGeom>
          <a:noFill/>
          <a:ln w="9525">
            <a:solidFill>
              <a:schemeClr val="tx1"/>
            </a:solidFill>
            <a:miter lim="800000"/>
            <a:headEnd/>
            <a:tailEnd/>
          </a:ln>
        </p:spPr>
        <p:txBody>
          <a:bodyPr>
            <a:spAutoFit/>
          </a:bodyPr>
          <a:lstStyle/>
          <a:p>
            <a:pPr algn="ctr">
              <a:spcBef>
                <a:spcPct val="50000"/>
              </a:spcBef>
            </a:pPr>
            <a:endParaRPr lang="en-IN" sz="1200"/>
          </a:p>
        </p:txBody>
      </p:sp>
      <p:sp>
        <p:nvSpPr>
          <p:cNvPr id="28685" name="Text Box 13"/>
          <p:cNvSpPr txBox="1">
            <a:spLocks noChangeArrowheads="1"/>
          </p:cNvSpPr>
          <p:nvPr/>
        </p:nvSpPr>
        <p:spPr bwMode="auto">
          <a:xfrm flipV="1">
            <a:off x="7162800" y="3452813"/>
            <a:ext cx="990600" cy="284162"/>
          </a:xfrm>
          <a:prstGeom prst="rect">
            <a:avLst/>
          </a:prstGeom>
          <a:noFill/>
          <a:ln w="9525">
            <a:solidFill>
              <a:schemeClr val="tx1"/>
            </a:solidFill>
            <a:miter lim="800000"/>
            <a:headEnd/>
            <a:tailEnd/>
          </a:ln>
        </p:spPr>
        <p:txBody>
          <a:bodyPr rot="10800000">
            <a:spAutoFit/>
          </a:bodyPr>
          <a:lstStyle/>
          <a:p>
            <a:pPr algn="ctr">
              <a:spcBef>
                <a:spcPct val="50000"/>
              </a:spcBef>
            </a:pPr>
            <a:endParaRPr lang="en-IN" sz="1200"/>
          </a:p>
        </p:txBody>
      </p:sp>
      <p:sp>
        <p:nvSpPr>
          <p:cNvPr id="28686" name="Text Box 14"/>
          <p:cNvSpPr txBox="1">
            <a:spLocks noChangeArrowheads="1"/>
          </p:cNvSpPr>
          <p:nvPr/>
        </p:nvSpPr>
        <p:spPr bwMode="auto">
          <a:xfrm>
            <a:off x="7162800" y="3910013"/>
            <a:ext cx="990600" cy="284162"/>
          </a:xfrm>
          <a:prstGeom prst="rect">
            <a:avLst/>
          </a:prstGeom>
          <a:noFill/>
          <a:ln w="9525">
            <a:solidFill>
              <a:schemeClr val="tx1"/>
            </a:solidFill>
            <a:miter lim="800000"/>
            <a:headEnd/>
            <a:tailEnd/>
          </a:ln>
        </p:spPr>
        <p:txBody>
          <a:bodyPr>
            <a:spAutoFit/>
          </a:bodyPr>
          <a:lstStyle/>
          <a:p>
            <a:pPr algn="ctr">
              <a:spcBef>
                <a:spcPct val="50000"/>
              </a:spcBef>
            </a:pPr>
            <a:endParaRPr lang="en-IN" sz="1200"/>
          </a:p>
        </p:txBody>
      </p:sp>
      <p:sp>
        <p:nvSpPr>
          <p:cNvPr id="28687" name="Text Box 15"/>
          <p:cNvSpPr txBox="1">
            <a:spLocks noChangeArrowheads="1"/>
          </p:cNvSpPr>
          <p:nvPr/>
        </p:nvSpPr>
        <p:spPr bwMode="auto">
          <a:xfrm>
            <a:off x="7162800" y="4367213"/>
            <a:ext cx="990600" cy="284162"/>
          </a:xfrm>
          <a:prstGeom prst="rect">
            <a:avLst/>
          </a:prstGeom>
          <a:noFill/>
          <a:ln w="9525">
            <a:solidFill>
              <a:schemeClr val="tx1"/>
            </a:solidFill>
            <a:miter lim="800000"/>
            <a:headEnd/>
            <a:tailEnd/>
          </a:ln>
        </p:spPr>
        <p:txBody>
          <a:bodyPr>
            <a:spAutoFit/>
          </a:bodyPr>
          <a:lstStyle/>
          <a:p>
            <a:pPr algn="ctr">
              <a:spcBef>
                <a:spcPct val="50000"/>
              </a:spcBef>
            </a:pPr>
            <a:endParaRPr lang="en-IN" sz="1200"/>
          </a:p>
        </p:txBody>
      </p:sp>
      <p:sp>
        <p:nvSpPr>
          <p:cNvPr id="28688" name="Text Box 16"/>
          <p:cNvSpPr txBox="1">
            <a:spLocks noChangeArrowheads="1"/>
          </p:cNvSpPr>
          <p:nvPr/>
        </p:nvSpPr>
        <p:spPr bwMode="auto">
          <a:xfrm>
            <a:off x="7162800" y="4824413"/>
            <a:ext cx="990600" cy="284162"/>
          </a:xfrm>
          <a:prstGeom prst="rect">
            <a:avLst/>
          </a:prstGeom>
          <a:noFill/>
          <a:ln w="9525">
            <a:solidFill>
              <a:schemeClr val="tx1"/>
            </a:solidFill>
            <a:miter lim="800000"/>
            <a:headEnd/>
            <a:tailEnd/>
          </a:ln>
        </p:spPr>
        <p:txBody>
          <a:bodyPr>
            <a:spAutoFit/>
          </a:bodyPr>
          <a:lstStyle/>
          <a:p>
            <a:pPr algn="ctr">
              <a:spcBef>
                <a:spcPct val="50000"/>
              </a:spcBef>
            </a:pPr>
            <a:endParaRPr lang="en-IN" sz="1200"/>
          </a:p>
        </p:txBody>
      </p:sp>
      <p:sp>
        <p:nvSpPr>
          <p:cNvPr id="28689" name="Text Box 17"/>
          <p:cNvSpPr txBox="1">
            <a:spLocks noChangeArrowheads="1"/>
          </p:cNvSpPr>
          <p:nvPr/>
        </p:nvSpPr>
        <p:spPr bwMode="auto">
          <a:xfrm>
            <a:off x="7162800" y="5281613"/>
            <a:ext cx="990600" cy="284162"/>
          </a:xfrm>
          <a:prstGeom prst="rect">
            <a:avLst/>
          </a:prstGeom>
          <a:noFill/>
          <a:ln w="9525">
            <a:solidFill>
              <a:schemeClr val="tx1"/>
            </a:solidFill>
            <a:miter lim="800000"/>
            <a:headEnd/>
            <a:tailEnd/>
          </a:ln>
        </p:spPr>
        <p:txBody>
          <a:bodyPr>
            <a:spAutoFit/>
          </a:bodyPr>
          <a:lstStyle/>
          <a:p>
            <a:pPr algn="ctr">
              <a:spcBef>
                <a:spcPct val="50000"/>
              </a:spcBef>
            </a:pPr>
            <a:endParaRPr lang="en-IN" sz="1200"/>
          </a:p>
        </p:txBody>
      </p:sp>
      <p:sp>
        <p:nvSpPr>
          <p:cNvPr id="28690" name="Line 18"/>
          <p:cNvSpPr>
            <a:spLocks noChangeShapeType="1"/>
          </p:cNvSpPr>
          <p:nvPr/>
        </p:nvSpPr>
        <p:spPr bwMode="auto">
          <a:xfrm flipV="1">
            <a:off x="6781800" y="2157413"/>
            <a:ext cx="381000" cy="304800"/>
          </a:xfrm>
          <a:prstGeom prst="line">
            <a:avLst/>
          </a:prstGeom>
          <a:noFill/>
          <a:ln w="9525">
            <a:solidFill>
              <a:schemeClr val="tx1"/>
            </a:solidFill>
            <a:round/>
            <a:headEnd/>
            <a:tailEnd/>
          </a:ln>
        </p:spPr>
        <p:txBody>
          <a:bodyPr/>
          <a:lstStyle/>
          <a:p>
            <a:endParaRPr lang="en-US"/>
          </a:p>
        </p:txBody>
      </p:sp>
      <p:sp>
        <p:nvSpPr>
          <p:cNvPr id="28691" name="Line 19"/>
          <p:cNvSpPr>
            <a:spLocks noChangeShapeType="1"/>
          </p:cNvSpPr>
          <p:nvPr/>
        </p:nvSpPr>
        <p:spPr bwMode="auto">
          <a:xfrm flipV="1">
            <a:off x="6781800" y="3071813"/>
            <a:ext cx="381000" cy="304800"/>
          </a:xfrm>
          <a:prstGeom prst="line">
            <a:avLst/>
          </a:prstGeom>
          <a:noFill/>
          <a:ln w="9525">
            <a:solidFill>
              <a:schemeClr val="tx1"/>
            </a:solidFill>
            <a:round/>
            <a:headEnd/>
            <a:tailEnd/>
          </a:ln>
        </p:spPr>
        <p:txBody>
          <a:bodyPr/>
          <a:lstStyle/>
          <a:p>
            <a:endParaRPr lang="en-US"/>
          </a:p>
        </p:txBody>
      </p:sp>
      <p:sp>
        <p:nvSpPr>
          <p:cNvPr id="28692" name="Line 20"/>
          <p:cNvSpPr>
            <a:spLocks noChangeShapeType="1"/>
          </p:cNvSpPr>
          <p:nvPr/>
        </p:nvSpPr>
        <p:spPr bwMode="auto">
          <a:xfrm>
            <a:off x="6781800" y="2462213"/>
            <a:ext cx="381000" cy="228600"/>
          </a:xfrm>
          <a:prstGeom prst="line">
            <a:avLst/>
          </a:prstGeom>
          <a:noFill/>
          <a:ln w="9525">
            <a:solidFill>
              <a:schemeClr val="tx1"/>
            </a:solidFill>
            <a:round/>
            <a:headEnd/>
            <a:tailEnd/>
          </a:ln>
        </p:spPr>
        <p:txBody>
          <a:bodyPr/>
          <a:lstStyle/>
          <a:p>
            <a:endParaRPr lang="en-US"/>
          </a:p>
        </p:txBody>
      </p:sp>
      <p:sp>
        <p:nvSpPr>
          <p:cNvPr id="28693" name="Line 21"/>
          <p:cNvSpPr>
            <a:spLocks noChangeShapeType="1"/>
          </p:cNvSpPr>
          <p:nvPr/>
        </p:nvSpPr>
        <p:spPr bwMode="auto">
          <a:xfrm>
            <a:off x="6781800" y="3300413"/>
            <a:ext cx="381000" cy="304800"/>
          </a:xfrm>
          <a:prstGeom prst="line">
            <a:avLst/>
          </a:prstGeom>
          <a:noFill/>
          <a:ln w="9525">
            <a:solidFill>
              <a:schemeClr val="tx1"/>
            </a:solidFill>
            <a:round/>
            <a:headEnd/>
            <a:tailEnd/>
          </a:ln>
        </p:spPr>
        <p:txBody>
          <a:bodyPr/>
          <a:lstStyle/>
          <a:p>
            <a:endParaRPr lang="en-US"/>
          </a:p>
        </p:txBody>
      </p:sp>
      <p:sp>
        <p:nvSpPr>
          <p:cNvPr id="28694" name="Line 22"/>
          <p:cNvSpPr>
            <a:spLocks noChangeShapeType="1"/>
          </p:cNvSpPr>
          <p:nvPr/>
        </p:nvSpPr>
        <p:spPr bwMode="auto">
          <a:xfrm>
            <a:off x="6781800" y="3986213"/>
            <a:ext cx="381000" cy="0"/>
          </a:xfrm>
          <a:prstGeom prst="line">
            <a:avLst/>
          </a:prstGeom>
          <a:noFill/>
          <a:ln w="9525">
            <a:solidFill>
              <a:schemeClr val="tx1"/>
            </a:solidFill>
            <a:round/>
            <a:headEnd/>
            <a:tailEnd/>
          </a:ln>
        </p:spPr>
        <p:txBody>
          <a:bodyPr/>
          <a:lstStyle/>
          <a:p>
            <a:endParaRPr lang="en-US"/>
          </a:p>
        </p:txBody>
      </p:sp>
      <p:sp>
        <p:nvSpPr>
          <p:cNvPr id="28695" name="Line 23"/>
          <p:cNvSpPr>
            <a:spLocks noChangeShapeType="1"/>
          </p:cNvSpPr>
          <p:nvPr/>
        </p:nvSpPr>
        <p:spPr bwMode="auto">
          <a:xfrm>
            <a:off x="6781800" y="4062413"/>
            <a:ext cx="381000" cy="457200"/>
          </a:xfrm>
          <a:prstGeom prst="line">
            <a:avLst/>
          </a:prstGeom>
          <a:noFill/>
          <a:ln w="9525">
            <a:solidFill>
              <a:schemeClr val="tx1"/>
            </a:solidFill>
            <a:round/>
            <a:headEnd/>
            <a:tailEnd/>
          </a:ln>
        </p:spPr>
        <p:txBody>
          <a:bodyPr/>
          <a:lstStyle/>
          <a:p>
            <a:endParaRPr lang="en-US"/>
          </a:p>
        </p:txBody>
      </p:sp>
      <p:sp>
        <p:nvSpPr>
          <p:cNvPr id="28696" name="Line 24"/>
          <p:cNvSpPr>
            <a:spLocks noChangeShapeType="1"/>
          </p:cNvSpPr>
          <p:nvPr/>
        </p:nvSpPr>
        <p:spPr bwMode="auto">
          <a:xfrm>
            <a:off x="6781800" y="4672013"/>
            <a:ext cx="381000" cy="228600"/>
          </a:xfrm>
          <a:prstGeom prst="line">
            <a:avLst/>
          </a:prstGeom>
          <a:noFill/>
          <a:ln w="9525">
            <a:solidFill>
              <a:schemeClr val="tx1"/>
            </a:solidFill>
            <a:round/>
            <a:headEnd/>
            <a:tailEnd/>
          </a:ln>
        </p:spPr>
        <p:txBody>
          <a:bodyPr/>
          <a:lstStyle/>
          <a:p>
            <a:endParaRPr lang="en-US"/>
          </a:p>
        </p:txBody>
      </p:sp>
      <p:sp>
        <p:nvSpPr>
          <p:cNvPr id="28697" name="Line 25"/>
          <p:cNvSpPr>
            <a:spLocks noChangeShapeType="1"/>
          </p:cNvSpPr>
          <p:nvPr/>
        </p:nvSpPr>
        <p:spPr bwMode="auto">
          <a:xfrm>
            <a:off x="6781800" y="4748213"/>
            <a:ext cx="381000" cy="685800"/>
          </a:xfrm>
          <a:prstGeom prst="line">
            <a:avLst/>
          </a:prstGeom>
          <a:noFill/>
          <a:ln w="9525">
            <a:solidFill>
              <a:schemeClr val="tx1"/>
            </a:solidFill>
            <a:round/>
            <a:headEnd/>
            <a:tailEnd/>
          </a:ln>
        </p:spPr>
        <p:txBody>
          <a:bodyPr/>
          <a:lstStyle/>
          <a:p>
            <a:endParaRPr lang="en-US"/>
          </a:p>
        </p:txBody>
      </p:sp>
      <p:sp>
        <p:nvSpPr>
          <p:cNvPr id="28698" name="Line 26"/>
          <p:cNvSpPr>
            <a:spLocks noChangeShapeType="1"/>
          </p:cNvSpPr>
          <p:nvPr/>
        </p:nvSpPr>
        <p:spPr bwMode="auto">
          <a:xfrm flipV="1">
            <a:off x="4953000" y="2462213"/>
            <a:ext cx="685800" cy="609600"/>
          </a:xfrm>
          <a:prstGeom prst="line">
            <a:avLst/>
          </a:prstGeom>
          <a:noFill/>
          <a:ln w="9525">
            <a:solidFill>
              <a:schemeClr val="tx1"/>
            </a:solidFill>
            <a:round/>
            <a:headEnd/>
            <a:tailEnd/>
          </a:ln>
        </p:spPr>
        <p:txBody>
          <a:bodyPr/>
          <a:lstStyle/>
          <a:p>
            <a:endParaRPr lang="en-US"/>
          </a:p>
        </p:txBody>
      </p:sp>
      <p:sp>
        <p:nvSpPr>
          <p:cNvPr id="28699" name="Line 27"/>
          <p:cNvSpPr>
            <a:spLocks noChangeShapeType="1"/>
          </p:cNvSpPr>
          <p:nvPr/>
        </p:nvSpPr>
        <p:spPr bwMode="auto">
          <a:xfrm>
            <a:off x="5486400" y="3300413"/>
            <a:ext cx="152400" cy="0"/>
          </a:xfrm>
          <a:prstGeom prst="line">
            <a:avLst/>
          </a:prstGeom>
          <a:noFill/>
          <a:ln w="9525">
            <a:solidFill>
              <a:schemeClr val="tx1"/>
            </a:solidFill>
            <a:round/>
            <a:headEnd/>
            <a:tailEnd/>
          </a:ln>
        </p:spPr>
        <p:txBody>
          <a:bodyPr/>
          <a:lstStyle/>
          <a:p>
            <a:endParaRPr lang="en-US"/>
          </a:p>
        </p:txBody>
      </p:sp>
      <p:sp>
        <p:nvSpPr>
          <p:cNvPr id="28700" name="Line 28"/>
          <p:cNvSpPr>
            <a:spLocks noChangeShapeType="1"/>
          </p:cNvSpPr>
          <p:nvPr/>
        </p:nvSpPr>
        <p:spPr bwMode="auto">
          <a:xfrm>
            <a:off x="5029200" y="3429000"/>
            <a:ext cx="609600" cy="785813"/>
          </a:xfrm>
          <a:prstGeom prst="line">
            <a:avLst/>
          </a:prstGeom>
          <a:noFill/>
          <a:ln w="9525">
            <a:solidFill>
              <a:schemeClr val="tx1"/>
            </a:solidFill>
            <a:round/>
            <a:headEnd/>
            <a:tailEnd/>
          </a:ln>
        </p:spPr>
        <p:txBody>
          <a:bodyPr/>
          <a:lstStyle/>
          <a:p>
            <a:endParaRPr lang="en-US"/>
          </a:p>
        </p:txBody>
      </p:sp>
      <p:sp>
        <p:nvSpPr>
          <p:cNvPr id="28701" name="Line 29"/>
          <p:cNvSpPr>
            <a:spLocks noChangeShapeType="1"/>
          </p:cNvSpPr>
          <p:nvPr/>
        </p:nvSpPr>
        <p:spPr bwMode="auto">
          <a:xfrm>
            <a:off x="4724400" y="3429000"/>
            <a:ext cx="914400" cy="1395413"/>
          </a:xfrm>
          <a:prstGeom prst="line">
            <a:avLst/>
          </a:prstGeom>
          <a:noFill/>
          <a:ln w="9525">
            <a:solidFill>
              <a:schemeClr val="tx1"/>
            </a:solidFill>
            <a:round/>
            <a:headEnd/>
            <a:tailEnd/>
          </a:ln>
        </p:spPr>
        <p:txBody>
          <a:bodyPr/>
          <a:lstStyle/>
          <a:p>
            <a:endParaRPr lang="en-US"/>
          </a:p>
        </p:txBody>
      </p:sp>
      <p:sp>
        <p:nvSpPr>
          <p:cNvPr id="28702" name="Oval 30"/>
          <p:cNvSpPr>
            <a:spLocks noChangeArrowheads="1"/>
          </p:cNvSpPr>
          <p:nvPr/>
        </p:nvSpPr>
        <p:spPr bwMode="auto">
          <a:xfrm>
            <a:off x="3352800" y="1371600"/>
            <a:ext cx="5791200" cy="4876800"/>
          </a:xfrm>
          <a:prstGeom prst="ellipse">
            <a:avLst/>
          </a:prstGeom>
          <a:noFill/>
          <a:ln w="9525">
            <a:solidFill>
              <a:schemeClr val="tx1"/>
            </a:solidFill>
            <a:round/>
            <a:headEnd/>
            <a:tailEnd/>
          </a:ln>
        </p:spPr>
        <p:txBody>
          <a:bodyPr wrap="none" anchor="ctr"/>
          <a:lstStyle/>
          <a:p>
            <a:endParaRPr lang="en-IN"/>
          </a:p>
        </p:txBody>
      </p:sp>
      <p:sp>
        <p:nvSpPr>
          <p:cNvPr id="28703" name="Line 31"/>
          <p:cNvSpPr>
            <a:spLocks noChangeShapeType="1"/>
          </p:cNvSpPr>
          <p:nvPr/>
        </p:nvSpPr>
        <p:spPr bwMode="auto">
          <a:xfrm flipH="1">
            <a:off x="1219200" y="1676400"/>
            <a:ext cx="76200" cy="1166813"/>
          </a:xfrm>
          <a:prstGeom prst="line">
            <a:avLst/>
          </a:prstGeom>
          <a:noFill/>
          <a:ln w="9525">
            <a:solidFill>
              <a:schemeClr val="tx1"/>
            </a:solidFill>
            <a:round/>
            <a:headEnd/>
            <a:tailEnd type="triangle" w="med" len="med"/>
          </a:ln>
        </p:spPr>
        <p:txBody>
          <a:bodyPr/>
          <a:lstStyle/>
          <a:p>
            <a:endParaRPr lang="en-US"/>
          </a:p>
        </p:txBody>
      </p:sp>
      <p:sp>
        <p:nvSpPr>
          <p:cNvPr id="28704" name="Text Box 32"/>
          <p:cNvSpPr txBox="1">
            <a:spLocks noChangeArrowheads="1"/>
          </p:cNvSpPr>
          <p:nvPr/>
        </p:nvSpPr>
        <p:spPr bwMode="auto">
          <a:xfrm>
            <a:off x="2514600" y="1143000"/>
            <a:ext cx="1447800" cy="1061829"/>
          </a:xfrm>
          <a:prstGeom prst="rect">
            <a:avLst/>
          </a:prstGeom>
          <a:noFill/>
          <a:ln w="9525">
            <a:solidFill>
              <a:schemeClr val="tx1"/>
            </a:solidFill>
            <a:miter lim="800000"/>
            <a:headEnd/>
            <a:tailEnd/>
          </a:ln>
        </p:spPr>
        <p:txBody>
          <a:bodyPr>
            <a:spAutoFit/>
          </a:bodyPr>
          <a:lstStyle/>
          <a:p>
            <a:pPr algn="ctr">
              <a:spcBef>
                <a:spcPct val="50000"/>
              </a:spcBef>
            </a:pPr>
            <a:r>
              <a:rPr lang="en-US" dirty="0" smtClean="0"/>
              <a:t>DTD/XML Schema</a:t>
            </a:r>
            <a:endParaRPr lang="en-US" dirty="0"/>
          </a:p>
          <a:p>
            <a:pPr algn="ctr">
              <a:spcBef>
                <a:spcPct val="50000"/>
              </a:spcBef>
            </a:pPr>
            <a:r>
              <a:rPr lang="en-US" dirty="0"/>
              <a:t>(optional)</a:t>
            </a:r>
          </a:p>
        </p:txBody>
      </p:sp>
      <p:sp>
        <p:nvSpPr>
          <p:cNvPr id="28705" name="Line 33"/>
          <p:cNvSpPr>
            <a:spLocks noChangeShapeType="1"/>
          </p:cNvSpPr>
          <p:nvPr/>
        </p:nvSpPr>
        <p:spPr bwMode="auto">
          <a:xfrm flipH="1">
            <a:off x="1752600" y="1981200"/>
            <a:ext cx="762000" cy="823913"/>
          </a:xfrm>
          <a:prstGeom prst="line">
            <a:avLst/>
          </a:prstGeom>
          <a:noFill/>
          <a:ln w="9525">
            <a:solidFill>
              <a:schemeClr val="tx1"/>
            </a:solidFill>
            <a:prstDash val="dash"/>
            <a:round/>
            <a:headEnd/>
            <a:tailEnd type="triangle" w="med" len="med"/>
          </a:ln>
        </p:spPr>
        <p:txBody>
          <a:bodyPr/>
          <a:lstStyle/>
          <a:p>
            <a:endParaRPr lang="en-US"/>
          </a:p>
        </p:txBody>
      </p:sp>
      <p:sp>
        <p:nvSpPr>
          <p:cNvPr id="28706" name="Line 34"/>
          <p:cNvSpPr>
            <a:spLocks noChangeShapeType="1"/>
          </p:cNvSpPr>
          <p:nvPr/>
        </p:nvSpPr>
        <p:spPr bwMode="auto">
          <a:xfrm flipH="1">
            <a:off x="3124200" y="3429000"/>
            <a:ext cx="1219200" cy="2057400"/>
          </a:xfrm>
          <a:prstGeom prst="line">
            <a:avLst/>
          </a:prstGeom>
          <a:noFill/>
          <a:ln w="9525">
            <a:solidFill>
              <a:schemeClr val="tx1"/>
            </a:solidFill>
            <a:round/>
            <a:headEnd type="triangle" w="med" len="med"/>
            <a:tailEnd type="triangle" w="med" len="med"/>
          </a:ln>
        </p:spPr>
        <p:txBody>
          <a:bodyPr/>
          <a:lstStyle/>
          <a:p>
            <a:endParaRPr lang="en-US"/>
          </a:p>
        </p:txBody>
      </p:sp>
      <p:sp>
        <p:nvSpPr>
          <p:cNvPr id="28707" name="Text Box 35"/>
          <p:cNvSpPr txBox="1">
            <a:spLocks noChangeArrowheads="1"/>
          </p:cNvSpPr>
          <p:nvPr/>
        </p:nvSpPr>
        <p:spPr bwMode="auto">
          <a:xfrm>
            <a:off x="685800" y="5553075"/>
            <a:ext cx="2590800" cy="466725"/>
          </a:xfrm>
          <a:prstGeom prst="rect">
            <a:avLst/>
          </a:prstGeom>
          <a:noFill/>
          <a:ln w="9525">
            <a:solidFill>
              <a:schemeClr val="tx1"/>
            </a:solidFill>
            <a:miter lim="800000"/>
            <a:headEnd/>
            <a:tailEnd/>
          </a:ln>
        </p:spPr>
        <p:txBody>
          <a:bodyPr>
            <a:spAutoFit/>
          </a:bodyPr>
          <a:lstStyle/>
          <a:p>
            <a:pPr algn="ctr">
              <a:spcBef>
                <a:spcPct val="50000"/>
              </a:spcBef>
            </a:pPr>
            <a:r>
              <a:rPr lang="en-US"/>
              <a:t>Search Mechanism</a:t>
            </a:r>
          </a:p>
        </p:txBody>
      </p:sp>
      <p:sp>
        <p:nvSpPr>
          <p:cNvPr id="28708" name="Text Box 36"/>
          <p:cNvSpPr txBox="1">
            <a:spLocks noChangeArrowheads="1"/>
          </p:cNvSpPr>
          <p:nvPr/>
        </p:nvSpPr>
        <p:spPr bwMode="auto">
          <a:xfrm>
            <a:off x="762000" y="6315075"/>
            <a:ext cx="1905000" cy="466725"/>
          </a:xfrm>
          <a:prstGeom prst="rect">
            <a:avLst/>
          </a:prstGeom>
          <a:noFill/>
          <a:ln w="9525">
            <a:solidFill>
              <a:schemeClr val="tx1"/>
            </a:solidFill>
            <a:miter lim="800000"/>
            <a:headEnd/>
            <a:tailEnd/>
          </a:ln>
        </p:spPr>
        <p:txBody>
          <a:bodyPr>
            <a:spAutoFit/>
          </a:bodyPr>
          <a:lstStyle/>
          <a:p>
            <a:pPr algn="ctr">
              <a:spcBef>
                <a:spcPct val="50000"/>
              </a:spcBef>
            </a:pPr>
            <a:r>
              <a:rPr lang="en-US"/>
              <a:t>Output</a:t>
            </a:r>
          </a:p>
        </p:txBody>
      </p:sp>
      <p:sp>
        <p:nvSpPr>
          <p:cNvPr id="28709" name="Line 37"/>
          <p:cNvSpPr>
            <a:spLocks noChangeShapeType="1"/>
          </p:cNvSpPr>
          <p:nvPr/>
        </p:nvSpPr>
        <p:spPr bwMode="auto">
          <a:xfrm>
            <a:off x="1905000" y="6010275"/>
            <a:ext cx="0" cy="304800"/>
          </a:xfrm>
          <a:prstGeom prst="line">
            <a:avLst/>
          </a:prstGeom>
          <a:noFill/>
          <a:ln w="9525">
            <a:solidFill>
              <a:schemeClr val="tx1"/>
            </a:solidFill>
            <a:round/>
            <a:headEnd/>
            <a:tailEnd type="triangle" w="med" len="med"/>
          </a:ln>
        </p:spPr>
        <p:txBody>
          <a:bodyPr/>
          <a:lstStyle/>
          <a:p>
            <a:endParaRPr lang="en-US"/>
          </a:p>
        </p:txBody>
      </p:sp>
      <p:sp>
        <p:nvSpPr>
          <p:cNvPr id="28710" name="Text Box 38"/>
          <p:cNvSpPr txBox="1">
            <a:spLocks noChangeArrowheads="1"/>
          </p:cNvSpPr>
          <p:nvPr/>
        </p:nvSpPr>
        <p:spPr bwMode="auto">
          <a:xfrm>
            <a:off x="152400" y="5019675"/>
            <a:ext cx="2895600" cy="646331"/>
          </a:xfrm>
          <a:prstGeom prst="rect">
            <a:avLst/>
          </a:prstGeom>
          <a:noFill/>
          <a:ln w="9525">
            <a:noFill/>
            <a:miter lim="800000"/>
            <a:headEnd/>
            <a:tailEnd/>
          </a:ln>
        </p:spPr>
        <p:txBody>
          <a:bodyPr>
            <a:spAutoFit/>
          </a:bodyPr>
          <a:lstStyle/>
          <a:p>
            <a:pPr>
              <a:spcBef>
                <a:spcPct val="50000"/>
              </a:spcBef>
            </a:pPr>
            <a:r>
              <a:rPr lang="en-US" b="1" i="1" dirty="0"/>
              <a:t>Recursively search nodes</a:t>
            </a:r>
          </a:p>
        </p:txBody>
      </p:sp>
      <p:sp>
        <p:nvSpPr>
          <p:cNvPr id="28711" name="Text Box 39"/>
          <p:cNvSpPr txBox="1">
            <a:spLocks noChangeArrowheads="1"/>
          </p:cNvSpPr>
          <p:nvPr/>
        </p:nvSpPr>
        <p:spPr bwMode="auto">
          <a:xfrm>
            <a:off x="2514600" y="2498725"/>
            <a:ext cx="1295400" cy="1006475"/>
          </a:xfrm>
          <a:prstGeom prst="rect">
            <a:avLst/>
          </a:prstGeom>
          <a:noFill/>
          <a:ln w="9525">
            <a:noFill/>
            <a:miter lim="800000"/>
            <a:headEnd/>
            <a:tailEnd/>
          </a:ln>
        </p:spPr>
        <p:txBody>
          <a:bodyPr>
            <a:spAutoFit/>
          </a:bodyPr>
          <a:lstStyle/>
          <a:p>
            <a:pPr>
              <a:spcBef>
                <a:spcPct val="50000"/>
              </a:spcBef>
            </a:pPr>
            <a:r>
              <a:rPr lang="en-US" sz="2000" dirty="0"/>
              <a:t>3.Parse and build the tree</a:t>
            </a:r>
          </a:p>
        </p:txBody>
      </p:sp>
      <p:sp>
        <p:nvSpPr>
          <p:cNvPr id="28712" name="Line 40"/>
          <p:cNvSpPr>
            <a:spLocks noChangeShapeType="1"/>
          </p:cNvSpPr>
          <p:nvPr/>
        </p:nvSpPr>
        <p:spPr bwMode="auto">
          <a:xfrm>
            <a:off x="2514600" y="3124200"/>
            <a:ext cx="1371600" cy="152400"/>
          </a:xfrm>
          <a:prstGeom prst="line">
            <a:avLst/>
          </a:prstGeom>
          <a:noFill/>
          <a:ln w="9525">
            <a:solidFill>
              <a:schemeClr val="tx1"/>
            </a:solidFill>
            <a:round/>
            <a:headEnd/>
            <a:tailEnd type="triangle" w="med" len="med"/>
          </a:ln>
        </p:spPr>
        <p:txBody>
          <a:bodyPr/>
          <a:lstStyle/>
          <a:p>
            <a:endParaRPr lang="en-US"/>
          </a:p>
        </p:txBody>
      </p:sp>
      <p:sp>
        <p:nvSpPr>
          <p:cNvPr id="28713" name="Text Box 41"/>
          <p:cNvSpPr txBox="1">
            <a:spLocks noChangeArrowheads="1"/>
          </p:cNvSpPr>
          <p:nvPr/>
        </p:nvSpPr>
        <p:spPr bwMode="auto">
          <a:xfrm>
            <a:off x="5181600" y="1600200"/>
            <a:ext cx="2444750" cy="457200"/>
          </a:xfrm>
          <a:prstGeom prst="rect">
            <a:avLst/>
          </a:prstGeom>
          <a:noFill/>
          <a:ln w="9525">
            <a:noFill/>
            <a:miter lim="800000"/>
            <a:headEnd/>
            <a:tailEnd/>
          </a:ln>
        </p:spPr>
        <p:txBody>
          <a:bodyPr wrap="none">
            <a:spAutoFit/>
          </a:bodyPr>
          <a:lstStyle/>
          <a:p>
            <a:r>
              <a:rPr lang="en-US"/>
              <a:t>Document (DOM)</a:t>
            </a:r>
          </a:p>
        </p:txBody>
      </p:sp>
      <p:sp>
        <p:nvSpPr>
          <p:cNvPr id="28714" name="Text Box 42"/>
          <p:cNvSpPr txBox="1">
            <a:spLocks noChangeArrowheads="1"/>
          </p:cNvSpPr>
          <p:nvPr/>
        </p:nvSpPr>
        <p:spPr bwMode="auto">
          <a:xfrm>
            <a:off x="304800" y="1981200"/>
            <a:ext cx="895350" cy="396875"/>
          </a:xfrm>
          <a:prstGeom prst="rect">
            <a:avLst/>
          </a:prstGeom>
          <a:noFill/>
          <a:ln w="9525">
            <a:noFill/>
            <a:miter lim="800000"/>
            <a:headEnd/>
            <a:tailEnd/>
          </a:ln>
        </p:spPr>
        <p:txBody>
          <a:bodyPr wrap="none">
            <a:spAutoFit/>
          </a:bodyPr>
          <a:lstStyle/>
          <a:p>
            <a:r>
              <a:rPr lang="en-US" sz="2000" dirty="0"/>
              <a:t>2.input</a:t>
            </a:r>
          </a:p>
        </p:txBody>
      </p:sp>
      <p:sp>
        <p:nvSpPr>
          <p:cNvPr id="28715" name="Text Box 43"/>
          <p:cNvSpPr txBox="1">
            <a:spLocks noChangeArrowheads="1"/>
          </p:cNvSpPr>
          <p:nvPr/>
        </p:nvSpPr>
        <p:spPr bwMode="auto">
          <a:xfrm>
            <a:off x="1600200" y="2057400"/>
            <a:ext cx="895350" cy="396875"/>
          </a:xfrm>
          <a:prstGeom prst="rect">
            <a:avLst/>
          </a:prstGeom>
          <a:noFill/>
          <a:ln w="9525">
            <a:noFill/>
            <a:miter lim="800000"/>
            <a:headEnd/>
            <a:tailEnd/>
          </a:ln>
        </p:spPr>
        <p:txBody>
          <a:bodyPr wrap="none">
            <a:spAutoFit/>
          </a:bodyPr>
          <a:lstStyle/>
          <a:p>
            <a:r>
              <a:rPr lang="en-US" sz="2000"/>
              <a:t>2.input</a:t>
            </a:r>
          </a:p>
        </p:txBody>
      </p:sp>
      <p:sp>
        <p:nvSpPr>
          <p:cNvPr id="28716" name="Text Box 44"/>
          <p:cNvSpPr txBox="1">
            <a:spLocks noChangeArrowheads="1"/>
          </p:cNvSpPr>
          <p:nvPr/>
        </p:nvSpPr>
        <p:spPr bwMode="auto">
          <a:xfrm>
            <a:off x="0" y="4038600"/>
            <a:ext cx="3200400" cy="376238"/>
          </a:xfrm>
          <a:prstGeom prst="rect">
            <a:avLst/>
          </a:prstGeom>
          <a:noFill/>
          <a:ln w="9525">
            <a:solidFill>
              <a:schemeClr val="tx1"/>
            </a:solidFill>
            <a:miter lim="800000"/>
            <a:headEnd/>
            <a:tailEnd/>
          </a:ln>
        </p:spPr>
        <p:txBody>
          <a:bodyPr>
            <a:spAutoFit/>
          </a:bodyPr>
          <a:lstStyle/>
          <a:p>
            <a:pPr algn="ctr">
              <a:spcBef>
                <a:spcPct val="50000"/>
              </a:spcBef>
            </a:pPr>
            <a:r>
              <a:rPr lang="en-US" b="1" dirty="0" err="1">
                <a:latin typeface="Courier New" pitchFamily="49" charset="0"/>
              </a:rPr>
              <a:t>DocumentBuilderFactory</a:t>
            </a:r>
            <a:endParaRPr lang="en-US" b="1" dirty="0">
              <a:latin typeface="Courier New" pitchFamily="49" charset="0"/>
            </a:endParaRPr>
          </a:p>
        </p:txBody>
      </p:sp>
      <p:sp>
        <p:nvSpPr>
          <p:cNvPr id="28717" name="Line 45"/>
          <p:cNvSpPr>
            <a:spLocks noChangeShapeType="1"/>
          </p:cNvSpPr>
          <p:nvPr/>
        </p:nvSpPr>
        <p:spPr bwMode="auto">
          <a:xfrm flipH="1" flipV="1">
            <a:off x="609600" y="3200400"/>
            <a:ext cx="0" cy="838200"/>
          </a:xfrm>
          <a:prstGeom prst="line">
            <a:avLst/>
          </a:prstGeom>
          <a:noFill/>
          <a:ln w="9525">
            <a:solidFill>
              <a:schemeClr val="tx1"/>
            </a:solidFill>
            <a:round/>
            <a:headEnd/>
            <a:tailEnd type="triangle" w="med" len="med"/>
          </a:ln>
        </p:spPr>
        <p:txBody>
          <a:bodyPr/>
          <a:lstStyle/>
          <a:p>
            <a:endParaRPr lang="en-US"/>
          </a:p>
        </p:txBody>
      </p:sp>
      <p:sp>
        <p:nvSpPr>
          <p:cNvPr id="28718" name="Text Box 46"/>
          <p:cNvSpPr txBox="1">
            <a:spLocks noChangeArrowheads="1"/>
          </p:cNvSpPr>
          <p:nvPr/>
        </p:nvSpPr>
        <p:spPr bwMode="auto">
          <a:xfrm>
            <a:off x="304800" y="3581400"/>
            <a:ext cx="1077913" cy="396875"/>
          </a:xfrm>
          <a:prstGeom prst="rect">
            <a:avLst/>
          </a:prstGeom>
          <a:noFill/>
          <a:ln w="9525">
            <a:noFill/>
            <a:miter lim="800000"/>
            <a:headEnd/>
            <a:tailEnd/>
          </a:ln>
        </p:spPr>
        <p:txBody>
          <a:bodyPr wrap="none">
            <a:spAutoFit/>
          </a:bodyPr>
          <a:lstStyle/>
          <a:p>
            <a:r>
              <a:rPr lang="en-US" sz="2000"/>
              <a:t>1.creates</a:t>
            </a:r>
          </a:p>
        </p:txBody>
      </p:sp>
    </p:spTree>
    <p:extLst>
      <p:ext uri="{BB962C8B-B14F-4D97-AF65-F5344CB8AC3E}">
        <p14:creationId xmlns:p14="http://schemas.microsoft.com/office/powerpoint/2010/main" val="1315183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0"/>
            <a:ext cx="7772400" cy="838200"/>
          </a:xfrm>
        </p:spPr>
        <p:txBody>
          <a:bodyPr/>
          <a:lstStyle/>
          <a:p>
            <a:r>
              <a:rPr lang="en-US" dirty="0"/>
              <a:t>Methods</a:t>
            </a:r>
            <a:endParaRPr lang="en-IN"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762000" cy="71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57400" y="2180580"/>
            <a:ext cx="6324600" cy="707886"/>
          </a:xfrm>
          <a:prstGeom prst="rect">
            <a:avLst/>
          </a:prstGeom>
          <a:noFill/>
        </p:spPr>
        <p:txBody>
          <a:bodyPr wrap="square" rtlCol="0">
            <a:spAutoFit/>
          </a:bodyPr>
          <a:lstStyle/>
          <a:p>
            <a:r>
              <a:rPr lang="en-US" sz="2000" i="1" dirty="0" smtClean="0">
                <a:solidFill>
                  <a:srgbClr val="7030A0"/>
                </a:solidFill>
              </a:rPr>
              <a:t>Go through the methods in </a:t>
            </a:r>
            <a:r>
              <a:rPr lang="en-US" sz="2000" b="1" i="1" dirty="0" err="1" smtClean="0">
                <a:solidFill>
                  <a:srgbClr val="7030A0"/>
                </a:solidFill>
                <a:latin typeface="Courier New" pitchFamily="49" charset="0"/>
              </a:rPr>
              <a:t>DocumentBuilder</a:t>
            </a:r>
            <a:r>
              <a:rPr lang="en-US" sz="2000" b="1" i="1" dirty="0" smtClean="0">
                <a:solidFill>
                  <a:srgbClr val="7030A0"/>
                </a:solidFill>
                <a:latin typeface="Courier New" pitchFamily="49" charset="0"/>
              </a:rPr>
              <a:t> </a:t>
            </a:r>
            <a:r>
              <a:rPr lang="en-US" sz="2000" i="1" dirty="0">
                <a:solidFill>
                  <a:srgbClr val="7030A0"/>
                </a:solidFill>
              </a:rPr>
              <a:t>and</a:t>
            </a:r>
            <a:r>
              <a:rPr lang="en-US" sz="2000" b="1" i="1" dirty="0" smtClean="0">
                <a:solidFill>
                  <a:srgbClr val="7030A0"/>
                </a:solidFill>
                <a:latin typeface="Courier New" pitchFamily="49" charset="0"/>
              </a:rPr>
              <a:t> Document </a:t>
            </a:r>
            <a:r>
              <a:rPr lang="en-US" sz="2000" i="1" dirty="0">
                <a:solidFill>
                  <a:srgbClr val="7030A0"/>
                </a:solidFill>
              </a:rPr>
              <a:t>class</a:t>
            </a:r>
          </a:p>
        </p:txBody>
      </p:sp>
    </p:spTree>
    <p:extLst>
      <p:ext uri="{BB962C8B-B14F-4D97-AF65-F5344CB8AC3E}">
        <p14:creationId xmlns:p14="http://schemas.microsoft.com/office/powerpoint/2010/main" val="14450811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28600" y="1127125"/>
            <a:ext cx="8915400" cy="5324535"/>
          </a:xfrm>
          <a:prstGeom prst="rect">
            <a:avLst/>
          </a:prstGeom>
          <a:noFill/>
          <a:ln w="9525">
            <a:noFill/>
            <a:miter lim="800000"/>
            <a:headEnd/>
            <a:tailEnd/>
          </a:ln>
        </p:spPr>
        <p:txBody>
          <a:bodyPr>
            <a:spAutoFit/>
          </a:bodyPr>
          <a:lstStyle/>
          <a:p>
            <a:pPr>
              <a:spcBef>
                <a:spcPct val="50000"/>
              </a:spcBef>
            </a:pPr>
            <a:r>
              <a:rPr lang="en-US" sz="2000" dirty="0" smtClean="0">
                <a:solidFill>
                  <a:srgbClr val="5F5F5F"/>
                </a:solidFill>
                <a:latin typeface="+mn-lt"/>
              </a:rPr>
              <a:t>This code first validates the XML document and then displays number of elements in the XML document.</a:t>
            </a:r>
            <a:endParaRPr lang="en-US" sz="2000" dirty="0">
              <a:solidFill>
                <a:srgbClr val="5F5F5F"/>
              </a:solidFill>
              <a:latin typeface="+mn-lt"/>
            </a:endParaRPr>
          </a:p>
          <a:p>
            <a:pPr>
              <a:spcBef>
                <a:spcPct val="50000"/>
              </a:spcBef>
            </a:pPr>
            <a:r>
              <a:rPr lang="en-US" sz="2000" b="1" dirty="0">
                <a:latin typeface="Courier New" pitchFamily="49" charset="0"/>
              </a:rPr>
              <a:t>import org.w3c.dom.*;</a:t>
            </a:r>
          </a:p>
          <a:p>
            <a:pPr>
              <a:spcBef>
                <a:spcPct val="50000"/>
              </a:spcBef>
            </a:pPr>
            <a:r>
              <a:rPr lang="en-US" sz="2000" b="1" dirty="0">
                <a:solidFill>
                  <a:srgbClr val="C81E1E"/>
                </a:solidFill>
                <a:latin typeface="Courier New" pitchFamily="49" charset="0"/>
              </a:rPr>
              <a:t>import </a:t>
            </a:r>
            <a:r>
              <a:rPr lang="en-US" sz="2000" b="1" dirty="0" err="1">
                <a:solidFill>
                  <a:srgbClr val="C81E1E"/>
                </a:solidFill>
                <a:latin typeface="Courier New" pitchFamily="49" charset="0"/>
              </a:rPr>
              <a:t>javax.xml.parsers.DocumentBuilderFactory</a:t>
            </a:r>
            <a:r>
              <a:rPr lang="en-US" sz="2000" b="1" dirty="0">
                <a:solidFill>
                  <a:srgbClr val="C81E1E"/>
                </a:solidFill>
                <a:latin typeface="Courier New" pitchFamily="49" charset="0"/>
              </a:rPr>
              <a:t>;</a:t>
            </a:r>
          </a:p>
          <a:p>
            <a:pPr>
              <a:spcBef>
                <a:spcPct val="50000"/>
              </a:spcBef>
            </a:pPr>
            <a:r>
              <a:rPr lang="en-US" sz="2000" b="1" dirty="0">
                <a:solidFill>
                  <a:srgbClr val="C81E1E"/>
                </a:solidFill>
                <a:latin typeface="Courier New" pitchFamily="49" charset="0"/>
              </a:rPr>
              <a:t>import javax.xml.parsers.DocumentBuilder;</a:t>
            </a:r>
          </a:p>
          <a:p>
            <a:pPr>
              <a:spcBef>
                <a:spcPct val="50000"/>
              </a:spcBef>
            </a:pPr>
            <a:r>
              <a:rPr lang="en-US" sz="2000" b="1" dirty="0">
                <a:latin typeface="Courier New" pitchFamily="49" charset="0"/>
              </a:rPr>
              <a:t>import java.io.*;</a:t>
            </a:r>
          </a:p>
          <a:p>
            <a:pPr>
              <a:spcBef>
                <a:spcPct val="50000"/>
              </a:spcBef>
            </a:pPr>
            <a:r>
              <a:rPr lang="en-US" sz="2000" b="1" dirty="0">
                <a:latin typeface="Courier New" pitchFamily="49" charset="0"/>
              </a:rPr>
              <a:t>public class </a:t>
            </a:r>
            <a:r>
              <a:rPr lang="en-US" sz="2000" b="1" dirty="0" err="1">
                <a:latin typeface="Courier New" pitchFamily="49" charset="0"/>
              </a:rPr>
              <a:t>CountDom</a:t>
            </a:r>
            <a:r>
              <a:rPr lang="en-US" sz="2000" b="1" dirty="0">
                <a:latin typeface="Courier New" pitchFamily="49" charset="0"/>
              </a:rPr>
              <a:t>{</a:t>
            </a:r>
          </a:p>
          <a:p>
            <a:pPr>
              <a:spcBef>
                <a:spcPct val="50000"/>
              </a:spcBef>
            </a:pPr>
            <a:r>
              <a:rPr lang="en-US" sz="2000" b="1" dirty="0">
                <a:latin typeface="Courier New" pitchFamily="49" charset="0"/>
              </a:rPr>
              <a:t>public static void main(String </a:t>
            </a:r>
            <a:r>
              <a:rPr lang="en-US" sz="2000" b="1" dirty="0" err="1">
                <a:latin typeface="Courier New" pitchFamily="49" charset="0"/>
              </a:rPr>
              <a:t>str</a:t>
            </a:r>
            <a:r>
              <a:rPr lang="en-US" sz="2000" b="1" dirty="0">
                <a:latin typeface="Courier New" pitchFamily="49" charset="0"/>
              </a:rPr>
              <a:t>[])throws Exception{</a:t>
            </a:r>
          </a:p>
          <a:p>
            <a:pPr>
              <a:spcBef>
                <a:spcPct val="50000"/>
              </a:spcBef>
            </a:pPr>
            <a:r>
              <a:rPr lang="en-US" sz="2000" b="1" dirty="0">
                <a:latin typeface="Courier New" pitchFamily="49" charset="0"/>
              </a:rPr>
              <a:t>File f= new </a:t>
            </a:r>
            <a:r>
              <a:rPr lang="en-US" sz="2000" b="1" dirty="0" smtClean="0">
                <a:latin typeface="Courier New" pitchFamily="49" charset="0"/>
              </a:rPr>
              <a:t>File(“person1.xml”);</a:t>
            </a:r>
            <a:endParaRPr lang="en-US" sz="2000" b="1" dirty="0">
              <a:latin typeface="Courier New" pitchFamily="49" charset="0"/>
            </a:endParaRPr>
          </a:p>
          <a:p>
            <a:pPr>
              <a:spcBef>
                <a:spcPct val="50000"/>
              </a:spcBef>
            </a:pPr>
            <a:r>
              <a:rPr lang="en-US" sz="2000" b="1" dirty="0">
                <a:latin typeface="Courier New" pitchFamily="49" charset="0"/>
              </a:rPr>
              <a:t>Node n= </a:t>
            </a:r>
            <a:r>
              <a:rPr lang="en-US" sz="2000" b="1" dirty="0" err="1">
                <a:latin typeface="Courier New" pitchFamily="49" charset="0"/>
              </a:rPr>
              <a:t>readFile</a:t>
            </a:r>
            <a:r>
              <a:rPr lang="en-US" sz="2000" b="1" dirty="0">
                <a:latin typeface="Courier New" pitchFamily="49" charset="0"/>
              </a:rPr>
              <a:t>(f);</a:t>
            </a:r>
          </a:p>
          <a:p>
            <a:pPr>
              <a:spcBef>
                <a:spcPct val="50000"/>
              </a:spcBef>
            </a:pPr>
            <a:r>
              <a:rPr lang="en-US" sz="2000" b="1" dirty="0">
                <a:latin typeface="Courier New" pitchFamily="49" charset="0"/>
              </a:rPr>
              <a:t>int </a:t>
            </a:r>
            <a:r>
              <a:rPr lang="en-US" sz="2000" b="1" dirty="0" err="1">
                <a:latin typeface="Courier New" pitchFamily="49" charset="0"/>
              </a:rPr>
              <a:t>ele</a:t>
            </a:r>
            <a:r>
              <a:rPr lang="en-US" sz="2000" b="1" dirty="0">
                <a:latin typeface="Courier New" pitchFamily="49" charset="0"/>
              </a:rPr>
              <a:t>=</a:t>
            </a:r>
            <a:r>
              <a:rPr lang="en-US" sz="2000" b="1" dirty="0" err="1">
                <a:latin typeface="Courier New" pitchFamily="49" charset="0"/>
              </a:rPr>
              <a:t>getElementCount</a:t>
            </a:r>
            <a:r>
              <a:rPr lang="en-US" sz="2000" b="1" dirty="0">
                <a:latin typeface="Courier New" pitchFamily="49" charset="0"/>
              </a:rPr>
              <a:t>(n);</a:t>
            </a:r>
          </a:p>
          <a:p>
            <a:pPr>
              <a:spcBef>
                <a:spcPct val="50000"/>
              </a:spcBef>
            </a:pPr>
            <a:r>
              <a:rPr lang="en-US" sz="2000" b="1" dirty="0" err="1">
                <a:latin typeface="Courier New" pitchFamily="49" charset="0"/>
              </a:rPr>
              <a:t>System.out.println</a:t>
            </a:r>
            <a:r>
              <a:rPr lang="en-US" sz="2000" b="1" dirty="0">
                <a:latin typeface="Courier New" pitchFamily="49" charset="0"/>
              </a:rPr>
              <a:t>(</a:t>
            </a:r>
            <a:r>
              <a:rPr lang="en-US" sz="2000" b="1" dirty="0" err="1">
                <a:latin typeface="Courier New" pitchFamily="49" charset="0"/>
              </a:rPr>
              <a:t>ele</a:t>
            </a:r>
            <a:r>
              <a:rPr lang="en-US" sz="2000" b="1" dirty="0">
                <a:latin typeface="Courier New" pitchFamily="49" charset="0"/>
              </a:rPr>
              <a:t>);}</a:t>
            </a:r>
          </a:p>
        </p:txBody>
      </p:sp>
      <p:sp>
        <p:nvSpPr>
          <p:cNvPr id="3" name="Title 2"/>
          <p:cNvSpPr>
            <a:spLocks noGrp="1"/>
          </p:cNvSpPr>
          <p:nvPr>
            <p:ph type="title"/>
          </p:nvPr>
        </p:nvSpPr>
        <p:spPr>
          <a:xfrm>
            <a:off x="228600" y="0"/>
            <a:ext cx="8915400" cy="838200"/>
          </a:xfrm>
        </p:spPr>
        <p:txBody>
          <a:bodyPr/>
          <a:lstStyle/>
          <a:p>
            <a:r>
              <a:rPr lang="en-US" dirty="0" smtClean="0"/>
              <a:t>Example: using validating DOM Parser</a:t>
            </a:r>
            <a:endParaRPr lang="en-US" dirty="0"/>
          </a:p>
        </p:txBody>
      </p:sp>
    </p:spTree>
    <p:extLst>
      <p:ext uri="{BB962C8B-B14F-4D97-AF65-F5344CB8AC3E}">
        <p14:creationId xmlns:p14="http://schemas.microsoft.com/office/powerpoint/2010/main" val="2243496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52400" y="838200"/>
            <a:ext cx="8534400" cy="5170646"/>
          </a:xfrm>
          <a:prstGeom prst="rect">
            <a:avLst/>
          </a:prstGeom>
          <a:noFill/>
          <a:ln w="9525">
            <a:noFill/>
            <a:miter lim="800000"/>
            <a:headEnd/>
            <a:tailEnd/>
          </a:ln>
        </p:spPr>
        <p:txBody>
          <a:bodyPr wrap="square">
            <a:spAutoFit/>
          </a:bodyPr>
          <a:lstStyle/>
          <a:p>
            <a:pPr>
              <a:spcBef>
                <a:spcPct val="50000"/>
              </a:spcBef>
            </a:pPr>
            <a:r>
              <a:rPr lang="en-US" sz="2000" b="1" dirty="0">
                <a:latin typeface="Courier New" pitchFamily="49" charset="0"/>
              </a:rPr>
              <a:t>public static Document </a:t>
            </a:r>
            <a:r>
              <a:rPr lang="en-US" sz="2000" b="1" dirty="0" err="1">
                <a:latin typeface="Courier New" pitchFamily="49" charset="0"/>
              </a:rPr>
              <a:t>readFile</a:t>
            </a:r>
            <a:r>
              <a:rPr lang="en-US" sz="2000" b="1" dirty="0">
                <a:latin typeface="Courier New" pitchFamily="49" charset="0"/>
              </a:rPr>
              <a:t>(File f) throws Exception{</a:t>
            </a:r>
          </a:p>
          <a:p>
            <a:pPr>
              <a:spcBef>
                <a:spcPct val="50000"/>
              </a:spcBef>
            </a:pPr>
            <a:r>
              <a:rPr lang="en-US" sz="2000" b="1" dirty="0">
                <a:solidFill>
                  <a:srgbClr val="C81E1E"/>
                </a:solidFill>
                <a:latin typeface="Courier New" pitchFamily="49" charset="0"/>
              </a:rPr>
              <a:t>Document d;</a:t>
            </a:r>
          </a:p>
          <a:p>
            <a:pPr>
              <a:spcBef>
                <a:spcPct val="50000"/>
              </a:spcBef>
            </a:pPr>
            <a:r>
              <a:rPr lang="en-US" sz="2000" b="1" dirty="0" err="1">
                <a:solidFill>
                  <a:srgbClr val="C81E1E"/>
                </a:solidFill>
                <a:latin typeface="Courier New" pitchFamily="49" charset="0"/>
              </a:rPr>
              <a:t>DocumentBuilderFactory</a:t>
            </a:r>
            <a:r>
              <a:rPr lang="en-US" sz="2000" b="1" dirty="0">
                <a:solidFill>
                  <a:srgbClr val="C81E1E"/>
                </a:solidFill>
                <a:latin typeface="Courier New" pitchFamily="49" charset="0"/>
              </a:rPr>
              <a:t> dbf= </a:t>
            </a:r>
            <a:r>
              <a:rPr lang="en-US" sz="2000" b="1" dirty="0" err="1">
                <a:solidFill>
                  <a:srgbClr val="C81E1E"/>
                </a:solidFill>
                <a:latin typeface="Courier New" pitchFamily="49" charset="0"/>
              </a:rPr>
              <a:t>DocumentBuilderFactory.newInstance</a:t>
            </a:r>
            <a:r>
              <a:rPr lang="en-US" sz="2000" b="1" dirty="0">
                <a:solidFill>
                  <a:srgbClr val="C81E1E"/>
                </a:solidFill>
                <a:latin typeface="Courier New" pitchFamily="49" charset="0"/>
              </a:rPr>
              <a:t>();</a:t>
            </a:r>
          </a:p>
          <a:p>
            <a:pPr>
              <a:spcBef>
                <a:spcPct val="50000"/>
              </a:spcBef>
            </a:pPr>
            <a:r>
              <a:rPr lang="en-US" sz="2000" b="1" dirty="0" err="1" smtClean="0">
                <a:solidFill>
                  <a:srgbClr val="C81E1E"/>
                </a:solidFill>
                <a:latin typeface="Courier New" pitchFamily="49" charset="0"/>
              </a:rPr>
              <a:t>DocumentBuilder</a:t>
            </a:r>
            <a:r>
              <a:rPr lang="en-US" sz="2000" b="1" dirty="0" smtClean="0">
                <a:solidFill>
                  <a:srgbClr val="C81E1E"/>
                </a:solidFill>
                <a:latin typeface="Courier New" pitchFamily="49" charset="0"/>
              </a:rPr>
              <a:t> </a:t>
            </a:r>
            <a:r>
              <a:rPr lang="en-US" sz="2000" b="1" dirty="0">
                <a:solidFill>
                  <a:srgbClr val="C81E1E"/>
                </a:solidFill>
                <a:latin typeface="Courier New" pitchFamily="49" charset="0"/>
              </a:rPr>
              <a:t>db=</a:t>
            </a:r>
            <a:r>
              <a:rPr lang="en-US" sz="2000" b="1" dirty="0" err="1">
                <a:solidFill>
                  <a:srgbClr val="C81E1E"/>
                </a:solidFill>
                <a:latin typeface="Courier New" pitchFamily="49" charset="0"/>
              </a:rPr>
              <a:t>dbf.newDocumentBuilder</a:t>
            </a:r>
            <a:r>
              <a:rPr lang="en-US" sz="2000" b="1" dirty="0">
                <a:solidFill>
                  <a:srgbClr val="C81E1E"/>
                </a:solidFill>
                <a:latin typeface="Courier New" pitchFamily="49" charset="0"/>
              </a:rPr>
              <a:t>();</a:t>
            </a:r>
          </a:p>
          <a:p>
            <a:pPr>
              <a:spcBef>
                <a:spcPct val="50000"/>
              </a:spcBef>
            </a:pPr>
            <a:r>
              <a:rPr lang="en-US" sz="2000" b="1" dirty="0">
                <a:solidFill>
                  <a:srgbClr val="C81E1E"/>
                </a:solidFill>
                <a:latin typeface="Courier New" pitchFamily="49" charset="0"/>
              </a:rPr>
              <a:t>d=</a:t>
            </a:r>
            <a:r>
              <a:rPr lang="en-US" sz="2000" b="1" dirty="0" err="1">
                <a:solidFill>
                  <a:srgbClr val="C81E1E"/>
                </a:solidFill>
                <a:latin typeface="Courier New" pitchFamily="49" charset="0"/>
              </a:rPr>
              <a:t>db.parse</a:t>
            </a:r>
            <a:r>
              <a:rPr lang="en-US" sz="2000" b="1" dirty="0">
                <a:solidFill>
                  <a:srgbClr val="C81E1E"/>
                </a:solidFill>
                <a:latin typeface="Courier New" pitchFamily="49" charset="0"/>
              </a:rPr>
              <a:t>(f);</a:t>
            </a:r>
          </a:p>
          <a:p>
            <a:pPr>
              <a:spcBef>
                <a:spcPct val="50000"/>
              </a:spcBef>
            </a:pPr>
            <a:r>
              <a:rPr lang="en-US" sz="2000" b="1" dirty="0">
                <a:latin typeface="Courier New" pitchFamily="49" charset="0"/>
              </a:rPr>
              <a:t>return d;}</a:t>
            </a:r>
          </a:p>
          <a:p>
            <a:pPr>
              <a:spcBef>
                <a:spcPct val="50000"/>
              </a:spcBef>
            </a:pPr>
            <a:r>
              <a:rPr lang="en-US" sz="2000" b="1" dirty="0">
                <a:latin typeface="Courier New" pitchFamily="49" charset="0"/>
              </a:rPr>
              <a:t>public static int </a:t>
            </a:r>
            <a:r>
              <a:rPr lang="en-US" sz="2000" b="1" dirty="0" err="1">
                <a:latin typeface="Courier New" pitchFamily="49" charset="0"/>
              </a:rPr>
              <a:t>getElementCount</a:t>
            </a:r>
            <a:r>
              <a:rPr lang="en-US" sz="2000" b="1" dirty="0">
                <a:latin typeface="Courier New" pitchFamily="49" charset="0"/>
              </a:rPr>
              <a:t>(Node </a:t>
            </a:r>
            <a:r>
              <a:rPr lang="en-US" sz="2000" b="1" dirty="0" err="1">
                <a:latin typeface="Courier New" pitchFamily="49" charset="0"/>
              </a:rPr>
              <a:t>node</a:t>
            </a:r>
            <a:r>
              <a:rPr lang="en-US" sz="2000" b="1" dirty="0">
                <a:latin typeface="Courier New" pitchFamily="49" charset="0"/>
              </a:rPr>
              <a:t>){</a:t>
            </a:r>
          </a:p>
          <a:p>
            <a:pPr>
              <a:spcBef>
                <a:spcPct val="50000"/>
              </a:spcBef>
            </a:pPr>
            <a:r>
              <a:rPr lang="en-US" sz="2000" b="1" dirty="0">
                <a:latin typeface="Courier New" pitchFamily="49" charset="0"/>
              </a:rPr>
              <a:t>if(node==null)</a:t>
            </a:r>
          </a:p>
          <a:p>
            <a:pPr>
              <a:spcBef>
                <a:spcPct val="50000"/>
              </a:spcBef>
            </a:pPr>
            <a:r>
              <a:rPr lang="en-US" sz="2000" b="1" dirty="0">
                <a:latin typeface="Courier New" pitchFamily="49" charset="0"/>
              </a:rPr>
              <a:t>return 0;</a:t>
            </a:r>
          </a:p>
          <a:p>
            <a:pPr>
              <a:spcBef>
                <a:spcPct val="50000"/>
              </a:spcBef>
            </a:pPr>
            <a:r>
              <a:rPr lang="en-US" sz="2000" b="1" dirty="0">
                <a:latin typeface="Courier New" pitchFamily="49" charset="0"/>
              </a:rPr>
              <a:t>int sum=0;</a:t>
            </a:r>
          </a:p>
        </p:txBody>
      </p:sp>
    </p:spTree>
    <p:extLst>
      <p:ext uri="{BB962C8B-B14F-4D97-AF65-F5344CB8AC3E}">
        <p14:creationId xmlns:p14="http://schemas.microsoft.com/office/powerpoint/2010/main" val="2733349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28600" y="981075"/>
            <a:ext cx="8915400" cy="5273675"/>
          </a:xfrm>
          <a:prstGeom prst="rect">
            <a:avLst/>
          </a:prstGeom>
          <a:noFill/>
          <a:ln w="9525">
            <a:noFill/>
            <a:miter lim="800000"/>
            <a:headEnd/>
            <a:tailEnd/>
          </a:ln>
        </p:spPr>
        <p:txBody>
          <a:bodyPr>
            <a:spAutoFit/>
          </a:bodyPr>
          <a:lstStyle/>
          <a:p>
            <a:pPr>
              <a:spcBef>
                <a:spcPct val="50000"/>
              </a:spcBef>
            </a:pPr>
            <a:r>
              <a:rPr lang="en-US" sz="2000" b="1" dirty="0" err="1">
                <a:latin typeface="Courier New" pitchFamily="49" charset="0"/>
              </a:rPr>
              <a:t>boolean</a:t>
            </a:r>
            <a:r>
              <a:rPr lang="en-US" sz="2000" b="1" dirty="0">
                <a:latin typeface="Courier New" pitchFamily="49" charset="0"/>
              </a:rPr>
              <a:t> </a:t>
            </a:r>
            <a:r>
              <a:rPr lang="en-US" sz="2000" b="1" dirty="0" err="1">
                <a:solidFill>
                  <a:srgbClr val="C81E1E"/>
                </a:solidFill>
                <a:latin typeface="Courier New" pitchFamily="49" charset="0"/>
              </a:rPr>
              <a:t>isElement</a:t>
            </a:r>
            <a:r>
              <a:rPr lang="en-US" sz="2000" b="1" dirty="0">
                <a:solidFill>
                  <a:srgbClr val="C81E1E"/>
                </a:solidFill>
                <a:latin typeface="Courier New" pitchFamily="49" charset="0"/>
              </a:rPr>
              <a:t>=(</a:t>
            </a:r>
            <a:r>
              <a:rPr lang="en-US" sz="2000" b="1" dirty="0" err="1">
                <a:solidFill>
                  <a:srgbClr val="C81E1E"/>
                </a:solidFill>
                <a:latin typeface="Courier New" pitchFamily="49" charset="0"/>
              </a:rPr>
              <a:t>node.getNodeType</a:t>
            </a:r>
            <a:r>
              <a:rPr lang="en-US" sz="2000" b="1" dirty="0">
                <a:solidFill>
                  <a:srgbClr val="C81E1E"/>
                </a:solidFill>
                <a:latin typeface="Courier New" pitchFamily="49" charset="0"/>
              </a:rPr>
              <a:t>()==</a:t>
            </a:r>
            <a:r>
              <a:rPr lang="en-US" sz="2000" b="1" dirty="0" err="1">
                <a:solidFill>
                  <a:srgbClr val="C81E1E"/>
                </a:solidFill>
                <a:latin typeface="Courier New" pitchFamily="49" charset="0"/>
              </a:rPr>
              <a:t>Node.ELEMENT_NODE</a:t>
            </a:r>
            <a:r>
              <a:rPr lang="en-US" sz="2000" b="1" dirty="0">
                <a:solidFill>
                  <a:srgbClr val="C81E1E"/>
                </a:solidFill>
                <a:latin typeface="Courier New" pitchFamily="49" charset="0"/>
              </a:rPr>
              <a:t>);</a:t>
            </a:r>
          </a:p>
          <a:p>
            <a:pPr>
              <a:spcBef>
                <a:spcPct val="50000"/>
              </a:spcBef>
            </a:pPr>
            <a:r>
              <a:rPr lang="en-US" sz="2000" b="1" dirty="0">
                <a:latin typeface="Courier New" pitchFamily="49" charset="0"/>
              </a:rPr>
              <a:t>if(</a:t>
            </a:r>
            <a:r>
              <a:rPr lang="en-US" sz="2000" b="1" dirty="0" err="1">
                <a:latin typeface="Courier New" pitchFamily="49" charset="0"/>
              </a:rPr>
              <a:t>isElement</a:t>
            </a:r>
            <a:r>
              <a:rPr lang="en-US" sz="2000" b="1" dirty="0">
                <a:latin typeface="Courier New" pitchFamily="49" charset="0"/>
              </a:rPr>
              <a:t>)</a:t>
            </a:r>
          </a:p>
          <a:p>
            <a:pPr>
              <a:spcBef>
                <a:spcPct val="50000"/>
              </a:spcBef>
            </a:pPr>
            <a:r>
              <a:rPr lang="en-US" sz="2000" b="1" dirty="0">
                <a:latin typeface="Courier New" pitchFamily="49" charset="0"/>
              </a:rPr>
              <a:t>sum=1;</a:t>
            </a:r>
          </a:p>
          <a:p>
            <a:pPr>
              <a:spcBef>
                <a:spcPct val="50000"/>
              </a:spcBef>
            </a:pPr>
            <a:r>
              <a:rPr lang="en-US" sz="2000" b="1" dirty="0" err="1">
                <a:solidFill>
                  <a:srgbClr val="C81E1E"/>
                </a:solidFill>
                <a:latin typeface="Courier New" pitchFamily="49" charset="0"/>
              </a:rPr>
              <a:t>NodeList</a:t>
            </a:r>
            <a:r>
              <a:rPr lang="en-US" sz="2000" b="1" dirty="0">
                <a:solidFill>
                  <a:srgbClr val="C81E1E"/>
                </a:solidFill>
                <a:latin typeface="Courier New" pitchFamily="49" charset="0"/>
              </a:rPr>
              <a:t> children= </a:t>
            </a:r>
            <a:r>
              <a:rPr lang="en-US" sz="2000" b="1" dirty="0" err="1">
                <a:solidFill>
                  <a:srgbClr val="C81E1E"/>
                </a:solidFill>
                <a:latin typeface="Courier New" pitchFamily="49" charset="0"/>
              </a:rPr>
              <a:t>node.getChildNodes</a:t>
            </a:r>
            <a:r>
              <a:rPr lang="en-US" sz="2000" b="1" dirty="0">
                <a:solidFill>
                  <a:srgbClr val="C81E1E"/>
                </a:solidFill>
                <a:latin typeface="Courier New" pitchFamily="49" charset="0"/>
              </a:rPr>
              <a:t>();</a:t>
            </a:r>
          </a:p>
          <a:p>
            <a:pPr>
              <a:spcBef>
                <a:spcPct val="50000"/>
              </a:spcBef>
            </a:pPr>
            <a:r>
              <a:rPr lang="en-US" sz="2000" b="1" dirty="0">
                <a:latin typeface="Courier New" pitchFamily="49" charset="0"/>
              </a:rPr>
              <a:t>if(children==null)</a:t>
            </a:r>
          </a:p>
          <a:p>
            <a:pPr>
              <a:spcBef>
                <a:spcPct val="50000"/>
              </a:spcBef>
            </a:pPr>
            <a:r>
              <a:rPr lang="en-US" sz="2000" b="1" dirty="0">
                <a:latin typeface="Courier New" pitchFamily="49" charset="0"/>
              </a:rPr>
              <a:t>return sum;</a:t>
            </a:r>
          </a:p>
          <a:p>
            <a:pPr>
              <a:spcBef>
                <a:spcPct val="50000"/>
              </a:spcBef>
            </a:pPr>
            <a:r>
              <a:rPr lang="en-US" sz="2000" b="1" dirty="0">
                <a:latin typeface="Courier New" pitchFamily="49" charset="0"/>
              </a:rPr>
              <a:t>for(</a:t>
            </a:r>
            <a:r>
              <a:rPr lang="en-US" sz="2000" b="1" dirty="0" err="1">
                <a:latin typeface="Courier New" pitchFamily="49" charset="0"/>
              </a:rPr>
              <a:t>int</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=0;i&lt;</a:t>
            </a:r>
            <a:r>
              <a:rPr lang="en-US" sz="2000" b="1" dirty="0" err="1">
                <a:latin typeface="Courier New" pitchFamily="49" charset="0"/>
              </a:rPr>
              <a:t>children.getLength</a:t>
            </a:r>
            <a:r>
              <a:rPr lang="en-US" sz="2000" b="1" dirty="0">
                <a:latin typeface="Courier New" pitchFamily="49" charset="0"/>
              </a:rPr>
              <a:t>();</a:t>
            </a:r>
            <a:r>
              <a:rPr lang="en-US" sz="2000" b="1" dirty="0" err="1">
                <a:latin typeface="Courier New" pitchFamily="49" charset="0"/>
              </a:rPr>
              <a:t>i</a:t>
            </a:r>
            <a:r>
              <a:rPr lang="en-US" sz="2000" b="1" dirty="0">
                <a:latin typeface="Courier New" pitchFamily="49" charset="0"/>
              </a:rPr>
              <a:t>++)</a:t>
            </a:r>
          </a:p>
          <a:p>
            <a:pPr>
              <a:spcBef>
                <a:spcPct val="50000"/>
              </a:spcBef>
            </a:pPr>
            <a:r>
              <a:rPr lang="en-US" sz="2000" b="1" dirty="0">
                <a:latin typeface="Courier New" pitchFamily="49" charset="0"/>
              </a:rPr>
              <a:t>sum+=</a:t>
            </a:r>
            <a:r>
              <a:rPr lang="en-US" sz="2000" b="1" dirty="0" err="1">
                <a:latin typeface="Courier New" pitchFamily="49" charset="0"/>
              </a:rPr>
              <a:t>getElementCount</a:t>
            </a:r>
            <a:r>
              <a:rPr lang="en-US" sz="2000" b="1" dirty="0">
                <a:latin typeface="Courier New" pitchFamily="49" charset="0"/>
              </a:rPr>
              <a:t>(</a:t>
            </a:r>
            <a:r>
              <a:rPr lang="en-US" sz="2000" b="1" dirty="0" err="1">
                <a:latin typeface="Courier New" pitchFamily="49" charset="0"/>
              </a:rPr>
              <a:t>children.item</a:t>
            </a:r>
            <a:r>
              <a:rPr lang="en-US" sz="2000" b="1" dirty="0">
                <a:latin typeface="Courier New" pitchFamily="49" charset="0"/>
              </a:rPr>
              <a:t>(</a:t>
            </a:r>
            <a:r>
              <a:rPr lang="en-US" sz="2000" b="1" dirty="0" err="1">
                <a:latin typeface="Courier New" pitchFamily="49" charset="0"/>
              </a:rPr>
              <a:t>i</a:t>
            </a:r>
            <a:r>
              <a:rPr lang="en-US" sz="2000" b="1" dirty="0">
                <a:latin typeface="Courier New" pitchFamily="49" charset="0"/>
              </a:rPr>
              <a:t>));</a:t>
            </a:r>
          </a:p>
          <a:p>
            <a:pPr>
              <a:spcBef>
                <a:spcPct val="50000"/>
              </a:spcBef>
            </a:pPr>
            <a:r>
              <a:rPr lang="en-US" sz="2000" b="1" dirty="0">
                <a:latin typeface="Courier New" pitchFamily="49" charset="0"/>
              </a:rPr>
              <a:t>return sum;</a:t>
            </a:r>
          </a:p>
          <a:p>
            <a:pPr>
              <a:spcBef>
                <a:spcPct val="50000"/>
              </a:spcBef>
            </a:pPr>
            <a:r>
              <a:rPr lang="en-US" sz="2000" b="1" dirty="0">
                <a:latin typeface="Courier New" pitchFamily="49" charset="0"/>
              </a:rPr>
              <a:t>}</a:t>
            </a:r>
          </a:p>
          <a:p>
            <a:pPr>
              <a:spcBef>
                <a:spcPct val="50000"/>
              </a:spcBef>
            </a:pPr>
            <a:endParaRPr lang="en-US" sz="2000" b="1" dirty="0">
              <a:latin typeface="Courier New" pitchFamily="49" charset="0"/>
            </a:endParaRPr>
          </a:p>
        </p:txBody>
      </p:sp>
      <p:sp>
        <p:nvSpPr>
          <p:cNvPr id="3" name="TextBox 2"/>
          <p:cNvSpPr txBox="1"/>
          <p:nvPr/>
        </p:nvSpPr>
        <p:spPr>
          <a:xfrm>
            <a:off x="4724400" y="5334000"/>
            <a:ext cx="3733800" cy="646331"/>
          </a:xfrm>
          <a:prstGeom prst="rect">
            <a:avLst/>
          </a:prstGeom>
          <a:noFill/>
        </p:spPr>
        <p:txBody>
          <a:bodyPr wrap="square" rtlCol="0">
            <a:spAutoFit/>
          </a:bodyPr>
          <a:lstStyle/>
          <a:p>
            <a:r>
              <a:rPr lang="en-US" dirty="0" smtClean="0"/>
              <a:t>Note how the recursively call makes the whole code easier</a:t>
            </a:r>
            <a:endParaRPr lang="en-US" dirty="0"/>
          </a:p>
        </p:txBody>
      </p:sp>
      <p:cxnSp>
        <p:nvCxnSpPr>
          <p:cNvPr id="5" name="Straight Arrow Connector 4"/>
          <p:cNvCxnSpPr>
            <a:endCxn id="3" idx="1"/>
          </p:cNvCxnSpPr>
          <p:nvPr/>
        </p:nvCxnSpPr>
        <p:spPr>
          <a:xfrm>
            <a:off x="2895600" y="4800600"/>
            <a:ext cx="1828800" cy="85656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125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0B011D3-4F6D-4006-9E87-C4C629561579}" type="slidenum">
              <a:rPr lang="en-US" smtClean="0"/>
              <a:pPr>
                <a:defRPr/>
              </a:pPr>
              <a:t>38</a:t>
            </a:fld>
            <a:endParaRPr lang="en-US"/>
          </a:p>
        </p:txBody>
      </p:sp>
      <p:sp>
        <p:nvSpPr>
          <p:cNvPr id="3" name="Rectangle 2"/>
          <p:cNvSpPr/>
          <p:nvPr/>
        </p:nvSpPr>
        <p:spPr>
          <a:xfrm>
            <a:off x="152400" y="457200"/>
            <a:ext cx="8991600" cy="5324535"/>
          </a:xfrm>
          <a:prstGeom prst="rect">
            <a:avLst/>
          </a:prstGeom>
        </p:spPr>
        <p:txBody>
          <a:bodyPr wrap="square">
            <a:spAutoFit/>
          </a:bodyPr>
          <a:lstStyle/>
          <a:p>
            <a:pPr>
              <a:spcBef>
                <a:spcPct val="50000"/>
              </a:spcBef>
            </a:pPr>
            <a:r>
              <a:rPr lang="en-US" sz="2000" b="1" dirty="0">
                <a:latin typeface="Courier New" pitchFamily="49" charset="0"/>
              </a:rPr>
              <a:t>public static void display(Node node){</a:t>
            </a:r>
          </a:p>
          <a:p>
            <a:pPr lvl="1">
              <a:spcBef>
                <a:spcPct val="50000"/>
              </a:spcBef>
            </a:pPr>
            <a:r>
              <a:rPr lang="en-US" sz="2000" b="1" dirty="0">
                <a:latin typeface="Courier New" pitchFamily="49" charset="0"/>
              </a:rPr>
              <a:t>if(</a:t>
            </a:r>
            <a:r>
              <a:rPr lang="en-US" sz="2000" b="1" dirty="0" err="1">
                <a:latin typeface="Courier New" pitchFamily="49" charset="0"/>
              </a:rPr>
              <a:t>node.getNodeType</a:t>
            </a:r>
            <a:r>
              <a:rPr lang="en-US" sz="2000" b="1" dirty="0">
                <a:latin typeface="Courier New" pitchFamily="49" charset="0"/>
              </a:rPr>
              <a:t>()==</a:t>
            </a:r>
            <a:r>
              <a:rPr lang="en-US" sz="2000" b="1" dirty="0" err="1">
                <a:latin typeface="Courier New" pitchFamily="49" charset="0"/>
              </a:rPr>
              <a:t>Node.ELEMENT_NODE</a:t>
            </a:r>
            <a:r>
              <a:rPr lang="en-US" sz="2000" b="1" dirty="0">
                <a:latin typeface="Courier New" pitchFamily="49" charset="0"/>
              </a:rPr>
              <a:t>)</a:t>
            </a:r>
          </a:p>
          <a:p>
            <a:pPr lvl="1">
              <a:spcBef>
                <a:spcPct val="50000"/>
              </a:spcBef>
            </a:pPr>
            <a:r>
              <a:rPr lang="en-US" sz="2000" b="1" dirty="0" err="1">
                <a:latin typeface="Courier New" pitchFamily="49" charset="0"/>
              </a:rPr>
              <a:t>System.out.print</a:t>
            </a:r>
            <a:r>
              <a:rPr lang="en-US" sz="2000" b="1" dirty="0">
                <a:latin typeface="Courier New" pitchFamily="49" charset="0"/>
              </a:rPr>
              <a:t>(</a:t>
            </a:r>
            <a:r>
              <a:rPr lang="en-US" sz="2000" b="1" dirty="0" err="1">
                <a:latin typeface="Courier New" pitchFamily="49" charset="0"/>
              </a:rPr>
              <a:t>node.getNodeName</a:t>
            </a:r>
            <a:r>
              <a:rPr lang="en-US" sz="2000" b="1" dirty="0">
                <a:latin typeface="Courier New" pitchFamily="49" charset="0"/>
              </a:rPr>
              <a:t>()+":");</a:t>
            </a:r>
          </a:p>
          <a:p>
            <a:pPr lvl="1">
              <a:spcBef>
                <a:spcPct val="50000"/>
              </a:spcBef>
            </a:pPr>
            <a:r>
              <a:rPr lang="en-US" sz="2000" b="1" dirty="0">
                <a:latin typeface="Courier New" pitchFamily="49" charset="0"/>
              </a:rPr>
              <a:t>if(</a:t>
            </a:r>
            <a:r>
              <a:rPr lang="en-US" sz="2000" b="1" dirty="0" err="1">
                <a:latin typeface="Courier New" pitchFamily="49" charset="0"/>
              </a:rPr>
              <a:t>node.getNodeType</a:t>
            </a:r>
            <a:r>
              <a:rPr lang="en-US" sz="2000" b="1" dirty="0">
                <a:latin typeface="Courier New" pitchFamily="49" charset="0"/>
              </a:rPr>
              <a:t>()==</a:t>
            </a:r>
            <a:r>
              <a:rPr lang="en-US" sz="2000" b="1" dirty="0" err="1">
                <a:latin typeface="Courier New" pitchFamily="49" charset="0"/>
              </a:rPr>
              <a:t>Node.TEXT_NODE</a:t>
            </a:r>
            <a:r>
              <a:rPr lang="en-US" sz="2000" b="1" dirty="0">
                <a:latin typeface="Courier New" pitchFamily="49" charset="0"/>
              </a:rPr>
              <a:t> || </a:t>
            </a:r>
            <a:r>
              <a:rPr lang="en-US" sz="2000" b="1" dirty="0" err="1">
                <a:latin typeface="Courier New" pitchFamily="49" charset="0"/>
              </a:rPr>
              <a:t>node.getNodeType</a:t>
            </a:r>
            <a:r>
              <a:rPr lang="en-US" sz="2000" b="1" dirty="0">
                <a:latin typeface="Courier New" pitchFamily="49" charset="0"/>
              </a:rPr>
              <a:t>()==</a:t>
            </a:r>
            <a:r>
              <a:rPr lang="en-US" sz="2000" b="1" dirty="0" err="1">
                <a:latin typeface="Courier New" pitchFamily="49" charset="0"/>
              </a:rPr>
              <a:t>Node.COMMENT_NODE</a:t>
            </a:r>
            <a:r>
              <a:rPr lang="en-US" sz="2000" b="1" dirty="0">
                <a:latin typeface="Courier New" pitchFamily="49" charset="0"/>
              </a:rPr>
              <a:t> )</a:t>
            </a:r>
          </a:p>
          <a:p>
            <a:pPr lvl="1">
              <a:spcBef>
                <a:spcPct val="50000"/>
              </a:spcBef>
            </a:pPr>
            <a:r>
              <a:rPr lang="en-US" sz="2000" b="1" dirty="0" err="1">
                <a:latin typeface="Courier New" pitchFamily="49" charset="0"/>
              </a:rPr>
              <a:t>System.out.println</a:t>
            </a:r>
            <a:r>
              <a:rPr lang="en-US" sz="2000" b="1" dirty="0">
                <a:latin typeface="Courier New" pitchFamily="49" charset="0"/>
              </a:rPr>
              <a:t>(</a:t>
            </a:r>
            <a:r>
              <a:rPr lang="en-US" sz="2000" b="1" dirty="0" err="1">
                <a:latin typeface="Courier New" pitchFamily="49" charset="0"/>
              </a:rPr>
              <a:t>node.getNodeValue</a:t>
            </a:r>
            <a:r>
              <a:rPr lang="en-US" sz="2000" b="1" dirty="0">
                <a:latin typeface="Courier New" pitchFamily="49" charset="0"/>
              </a:rPr>
              <a:t>().trim());</a:t>
            </a:r>
          </a:p>
          <a:p>
            <a:pPr lvl="1">
              <a:spcBef>
                <a:spcPct val="50000"/>
              </a:spcBef>
            </a:pPr>
            <a:r>
              <a:rPr lang="en-US" sz="2000" b="1" dirty="0" err="1">
                <a:latin typeface="Courier New" pitchFamily="49" charset="0"/>
              </a:rPr>
              <a:t>NodeList</a:t>
            </a:r>
            <a:r>
              <a:rPr lang="en-US" sz="2000" b="1" dirty="0">
                <a:latin typeface="Courier New" pitchFamily="49" charset="0"/>
              </a:rPr>
              <a:t> children= </a:t>
            </a:r>
            <a:r>
              <a:rPr lang="en-US" sz="2000" b="1" dirty="0" err="1">
                <a:latin typeface="Courier New" pitchFamily="49" charset="0"/>
              </a:rPr>
              <a:t>node.getChildNodes</a:t>
            </a:r>
            <a:r>
              <a:rPr lang="en-US" sz="2000" b="1" dirty="0">
                <a:latin typeface="Courier New" pitchFamily="49" charset="0"/>
              </a:rPr>
              <a:t>();</a:t>
            </a:r>
          </a:p>
          <a:p>
            <a:pPr lvl="1">
              <a:spcBef>
                <a:spcPct val="50000"/>
              </a:spcBef>
            </a:pPr>
            <a:r>
              <a:rPr lang="en-US" sz="2000" b="1" dirty="0">
                <a:latin typeface="Courier New" pitchFamily="49" charset="0"/>
              </a:rPr>
              <a:t>if(children!=null)</a:t>
            </a:r>
          </a:p>
          <a:p>
            <a:pPr lvl="1">
              <a:spcBef>
                <a:spcPct val="50000"/>
              </a:spcBef>
            </a:pPr>
            <a:r>
              <a:rPr lang="en-US" sz="2000" b="1" dirty="0">
                <a:latin typeface="Courier New" pitchFamily="49" charset="0"/>
              </a:rPr>
              <a:t>for(</a:t>
            </a:r>
            <a:r>
              <a:rPr lang="en-US" sz="2000" b="1" dirty="0" err="1">
                <a:latin typeface="Courier New" pitchFamily="49" charset="0"/>
              </a:rPr>
              <a:t>int</a:t>
            </a:r>
            <a:r>
              <a:rPr lang="en-US" sz="2000" b="1" dirty="0">
                <a:latin typeface="Courier New" pitchFamily="49" charset="0"/>
              </a:rPr>
              <a:t> i=0;i&lt;</a:t>
            </a:r>
            <a:r>
              <a:rPr lang="en-US" sz="2000" b="1" dirty="0" err="1">
                <a:latin typeface="Courier New" pitchFamily="49" charset="0"/>
              </a:rPr>
              <a:t>children.getLength</a:t>
            </a:r>
            <a:r>
              <a:rPr lang="en-US" sz="2000" b="1" dirty="0">
                <a:latin typeface="Courier New" pitchFamily="49" charset="0"/>
              </a:rPr>
              <a:t>();i++)</a:t>
            </a:r>
          </a:p>
          <a:p>
            <a:pPr lvl="1">
              <a:spcBef>
                <a:spcPct val="50000"/>
              </a:spcBef>
            </a:pPr>
            <a:r>
              <a:rPr lang="en-US" sz="2000" b="1" dirty="0">
                <a:latin typeface="Courier New" pitchFamily="49" charset="0"/>
              </a:rPr>
              <a:t>display(</a:t>
            </a:r>
            <a:r>
              <a:rPr lang="en-US" sz="2000" b="1" dirty="0" err="1">
                <a:latin typeface="Courier New" pitchFamily="49" charset="0"/>
              </a:rPr>
              <a:t>children.item</a:t>
            </a:r>
            <a:r>
              <a:rPr lang="en-US" sz="2000" b="1" dirty="0">
                <a:latin typeface="Courier New" pitchFamily="49" charset="0"/>
              </a:rPr>
              <a:t>(i));</a:t>
            </a:r>
          </a:p>
          <a:p>
            <a:pPr>
              <a:spcBef>
                <a:spcPct val="50000"/>
              </a:spcBef>
            </a:pPr>
            <a:r>
              <a:rPr lang="en-US" sz="2000" b="1" dirty="0">
                <a:latin typeface="Courier New" pitchFamily="49" charset="0"/>
              </a:rPr>
              <a:t>}</a:t>
            </a:r>
          </a:p>
          <a:p>
            <a:pPr>
              <a:spcBef>
                <a:spcPct val="50000"/>
              </a:spcBef>
            </a:pPr>
            <a:r>
              <a:rPr lang="en-US" sz="2000" b="1" dirty="0">
                <a:latin typeface="Courier New" pitchFamily="49" charset="0"/>
              </a:rPr>
              <a:t>}</a:t>
            </a:r>
          </a:p>
        </p:txBody>
      </p:sp>
    </p:spTree>
    <p:extLst>
      <p:ext uri="{BB962C8B-B14F-4D97-AF65-F5344CB8AC3E}">
        <p14:creationId xmlns:p14="http://schemas.microsoft.com/office/powerpoint/2010/main" val="4051207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Box 5"/>
          <p:cNvSpPr txBox="1">
            <a:spLocks noChangeArrowheads="1"/>
          </p:cNvSpPr>
          <p:nvPr/>
        </p:nvSpPr>
        <p:spPr bwMode="auto">
          <a:xfrm>
            <a:off x="202769" y="366891"/>
            <a:ext cx="873846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dirty="0">
                <a:latin typeface="Courier New" pitchFamily="49" charset="0"/>
                <a:cs typeface="Courier New" pitchFamily="49" charset="0"/>
              </a:rPr>
              <a:t>&lt;?xml version="1.0" encoding='UTF-8'?&gt;</a:t>
            </a:r>
            <a:br>
              <a:rPr lang="en-US" b="1" dirty="0">
                <a:latin typeface="Courier New" pitchFamily="49" charset="0"/>
                <a:cs typeface="Courier New" pitchFamily="49" charset="0"/>
              </a:rPr>
            </a:br>
            <a:r>
              <a:rPr lang="en-US" b="1" dirty="0">
                <a:latin typeface="Courier New" pitchFamily="49" charset="0"/>
                <a:cs typeface="Courier New" pitchFamily="49" charset="0"/>
              </a:rPr>
              <a:t>&lt;!DOCTYPE  persons[</a:t>
            </a:r>
            <a:br>
              <a:rPr lang="en-US" b="1" dirty="0">
                <a:latin typeface="Courier New" pitchFamily="49" charset="0"/>
                <a:cs typeface="Courier New" pitchFamily="49" charset="0"/>
              </a:rPr>
            </a:br>
            <a:r>
              <a:rPr lang="en-US" b="1" dirty="0">
                <a:latin typeface="Courier New" pitchFamily="49" charset="0"/>
                <a:cs typeface="Courier New" pitchFamily="49" charset="0"/>
              </a:rPr>
              <a:t>&lt;!ELEMENT persons (person)+&gt;</a:t>
            </a:r>
            <a:br>
              <a:rPr lang="en-US" b="1" dirty="0">
                <a:latin typeface="Courier New" pitchFamily="49" charset="0"/>
                <a:cs typeface="Courier New" pitchFamily="49" charset="0"/>
              </a:rPr>
            </a:br>
            <a:r>
              <a:rPr lang="en-US" b="1" dirty="0">
                <a:latin typeface="Courier New" pitchFamily="49" charset="0"/>
                <a:cs typeface="Courier New" pitchFamily="49" charset="0"/>
              </a:rPr>
              <a:t>&lt;!ELEMENT person (</a:t>
            </a:r>
            <a:r>
              <a:rPr lang="en-US" b="1" dirty="0" err="1">
                <a:latin typeface="Courier New" pitchFamily="49" charset="0"/>
                <a:cs typeface="Courier New" pitchFamily="49" charset="0"/>
              </a:rPr>
              <a:t>name,address</a:t>
            </a:r>
            <a:r>
              <a:rPr lang="en-US" b="1" dirty="0">
                <a:latin typeface="Courier New" pitchFamily="49" charset="0"/>
                <a:cs typeface="Courier New" pitchFamily="49" charset="0"/>
              </a:rPr>
              <a:t>)+&gt;</a:t>
            </a:r>
            <a:br>
              <a:rPr lang="en-US" b="1" dirty="0">
                <a:latin typeface="Courier New" pitchFamily="49" charset="0"/>
                <a:cs typeface="Courier New" pitchFamily="49" charset="0"/>
              </a:rPr>
            </a:br>
            <a:r>
              <a:rPr lang="en-US" b="1" dirty="0">
                <a:latin typeface="Courier New" pitchFamily="49" charset="0"/>
                <a:cs typeface="Courier New" pitchFamily="49" charset="0"/>
              </a:rPr>
              <a:t>&lt;!ELEMENT name (</a:t>
            </a:r>
            <a:r>
              <a:rPr lang="en-US" b="1" dirty="0" err="1">
                <a:latin typeface="Courier New" pitchFamily="49" charset="0"/>
                <a:cs typeface="Courier New" pitchFamily="49" charset="0"/>
              </a:rPr>
              <a:t>fname,lname</a:t>
            </a:r>
            <a:r>
              <a:rPr lang="en-US" b="1" dirty="0">
                <a:latin typeface="Courier New" pitchFamily="49" charset="0"/>
                <a:cs typeface="Courier New" pitchFamily="49" charset="0"/>
              </a:rPr>
              <a:t>)&gt;</a:t>
            </a:r>
            <a:br>
              <a:rPr lang="en-US" b="1" dirty="0">
                <a:latin typeface="Courier New" pitchFamily="49" charset="0"/>
                <a:cs typeface="Courier New" pitchFamily="49" charset="0"/>
              </a:rPr>
            </a:br>
            <a:r>
              <a:rPr lang="en-US" b="1" dirty="0">
                <a:latin typeface="Courier New" pitchFamily="49" charset="0"/>
                <a:cs typeface="Courier New" pitchFamily="49" charset="0"/>
              </a:rPr>
              <a:t>&lt;!ELEMENT </a:t>
            </a:r>
            <a:r>
              <a:rPr lang="en-US" b="1" dirty="0" err="1">
                <a:latin typeface="Courier New" pitchFamily="49" charset="0"/>
                <a:cs typeface="Courier New" pitchFamily="49" charset="0"/>
              </a:rPr>
              <a:t>fname</a:t>
            </a:r>
            <a:r>
              <a:rPr lang="en-US" b="1" dirty="0">
                <a:latin typeface="Courier New" pitchFamily="49" charset="0"/>
                <a:cs typeface="Courier New" pitchFamily="49" charset="0"/>
              </a:rPr>
              <a:t> (#PCDATA)&gt;</a:t>
            </a:r>
            <a:br>
              <a:rPr lang="en-US" b="1" dirty="0">
                <a:latin typeface="Courier New" pitchFamily="49" charset="0"/>
                <a:cs typeface="Courier New" pitchFamily="49" charset="0"/>
              </a:rPr>
            </a:br>
            <a:r>
              <a:rPr lang="en-US" b="1" dirty="0">
                <a:latin typeface="Courier New" pitchFamily="49" charset="0"/>
                <a:cs typeface="Courier New" pitchFamily="49" charset="0"/>
              </a:rPr>
              <a:t>&lt;!ELEMENT address (#</a:t>
            </a:r>
            <a:r>
              <a:rPr lang="en-US" b="1" dirty="0" err="1">
                <a:latin typeface="Courier New" pitchFamily="49" charset="0"/>
                <a:cs typeface="Courier New" pitchFamily="49" charset="0"/>
              </a:rPr>
              <a:t>PCDATA|city|state|br</a:t>
            </a:r>
            <a:r>
              <a:rPr lang="en-US" b="1" dirty="0">
                <a:latin typeface="Courier New" pitchFamily="49" charset="0"/>
                <a:cs typeface="Courier New" pitchFamily="49" charset="0"/>
              </a:rPr>
              <a:t>)* &gt;</a:t>
            </a:r>
            <a:br>
              <a:rPr lang="en-US" b="1" dirty="0">
                <a:latin typeface="Courier New" pitchFamily="49" charset="0"/>
                <a:cs typeface="Courier New" pitchFamily="49" charset="0"/>
              </a:rPr>
            </a:br>
            <a:r>
              <a:rPr lang="en-US" b="1" dirty="0">
                <a:latin typeface="Courier New" pitchFamily="49" charset="0"/>
                <a:cs typeface="Courier New" pitchFamily="49" charset="0"/>
              </a:rPr>
              <a:t>&lt;!ELEMENT </a:t>
            </a:r>
            <a:r>
              <a:rPr lang="en-US" b="1" dirty="0" err="1">
                <a:latin typeface="Courier New" pitchFamily="49" charset="0"/>
                <a:cs typeface="Courier New" pitchFamily="49" charset="0"/>
              </a:rPr>
              <a:t>lname</a:t>
            </a:r>
            <a:r>
              <a:rPr lang="en-US" b="1" dirty="0">
                <a:latin typeface="Courier New" pitchFamily="49" charset="0"/>
                <a:cs typeface="Courier New" pitchFamily="49" charset="0"/>
              </a:rPr>
              <a:t> (#PCDATA)&gt;</a:t>
            </a:r>
            <a:br>
              <a:rPr lang="en-US" b="1" dirty="0">
                <a:latin typeface="Courier New" pitchFamily="49" charset="0"/>
                <a:cs typeface="Courier New" pitchFamily="49" charset="0"/>
              </a:rPr>
            </a:br>
            <a:r>
              <a:rPr lang="en-US" b="1" dirty="0">
                <a:latin typeface="Courier New" pitchFamily="49" charset="0"/>
                <a:cs typeface="Courier New" pitchFamily="49" charset="0"/>
              </a:rPr>
              <a:t>&lt;!ELEMENT city  ANY&gt;</a:t>
            </a:r>
            <a:br>
              <a:rPr lang="en-US" b="1" dirty="0">
                <a:latin typeface="Courier New" pitchFamily="49" charset="0"/>
                <a:cs typeface="Courier New" pitchFamily="49" charset="0"/>
              </a:rPr>
            </a:br>
            <a:r>
              <a:rPr lang="en-US" b="1" dirty="0">
                <a:latin typeface="Courier New" pitchFamily="49" charset="0"/>
                <a:cs typeface="Courier New" pitchFamily="49" charset="0"/>
              </a:rPr>
              <a:t>&lt;!ELEMENT state (#PCDATA)&gt;</a:t>
            </a:r>
            <a:br>
              <a:rPr lang="en-US" b="1" dirty="0">
                <a:latin typeface="Courier New" pitchFamily="49" charset="0"/>
                <a:cs typeface="Courier New" pitchFamily="49" charset="0"/>
              </a:rPr>
            </a:br>
            <a:r>
              <a:rPr lang="en-US" b="1" dirty="0">
                <a:latin typeface="Courier New" pitchFamily="49" charset="0"/>
                <a:cs typeface="Courier New" pitchFamily="49" charset="0"/>
              </a:rPr>
              <a:t>&lt;!ELEMENT </a:t>
            </a:r>
            <a:r>
              <a:rPr lang="en-US" b="1" dirty="0" err="1">
                <a:latin typeface="Courier New" pitchFamily="49" charset="0"/>
                <a:cs typeface="Courier New" pitchFamily="49" charset="0"/>
              </a:rPr>
              <a:t>br</a:t>
            </a:r>
            <a:r>
              <a:rPr lang="en-US" b="1" dirty="0">
                <a:latin typeface="Courier New" pitchFamily="49" charset="0"/>
                <a:cs typeface="Courier New" pitchFamily="49" charset="0"/>
              </a:rPr>
              <a:t> EMPTY&gt;</a:t>
            </a:r>
            <a:br>
              <a:rPr lang="en-US" b="1" dirty="0">
                <a:latin typeface="Courier New" pitchFamily="49" charset="0"/>
                <a:cs typeface="Courier New" pitchFamily="49" charset="0"/>
              </a:rPr>
            </a:br>
            <a:r>
              <a:rPr lang="en-US" b="1" dirty="0">
                <a:latin typeface="Courier New" pitchFamily="49" charset="0"/>
                <a:cs typeface="Courier New" pitchFamily="49" charset="0"/>
              </a:rPr>
              <a:t> ]&gt;  </a:t>
            </a:r>
            <a:br>
              <a:rPr lang="en-US" b="1" dirty="0">
                <a:latin typeface="Courier New" pitchFamily="49" charset="0"/>
                <a:cs typeface="Courier New" pitchFamily="49" charset="0"/>
              </a:rPr>
            </a:br>
            <a:r>
              <a:rPr lang="en-US" b="1" dirty="0">
                <a:latin typeface="Courier New" pitchFamily="49" charset="0"/>
                <a:cs typeface="Courier New" pitchFamily="49" charset="0"/>
              </a:rPr>
              <a:t>&lt;persons&gt;&lt;person&gt;</a:t>
            </a:r>
            <a:br>
              <a:rPr lang="en-US" b="1" dirty="0">
                <a:latin typeface="Courier New" pitchFamily="49" charset="0"/>
                <a:cs typeface="Courier New" pitchFamily="49" charset="0"/>
              </a:rPr>
            </a:br>
            <a:r>
              <a:rPr lang="en-US" b="1" dirty="0">
                <a:latin typeface="Courier New" pitchFamily="49" charset="0"/>
                <a:cs typeface="Courier New" pitchFamily="49" charset="0"/>
              </a:rPr>
              <a:t>&lt;name</a:t>
            </a:r>
            <a:r>
              <a:rPr lang="en-US" b="1" dirty="0" smtClean="0">
                <a:latin typeface="Courier New" pitchFamily="49" charset="0"/>
                <a:cs typeface="Courier New" pitchFamily="49" charset="0"/>
              </a:rPr>
              <a:t>&gt;</a:t>
            </a:r>
          </a:p>
          <a:p>
            <a:pPr eaLnBrk="1" hangingPunct="1"/>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&lt;</a:t>
            </a:r>
            <a:r>
              <a:rPr lang="en-US" b="1" dirty="0" err="1">
                <a:latin typeface="Courier New" pitchFamily="49" charset="0"/>
                <a:cs typeface="Courier New" pitchFamily="49" charset="0"/>
              </a:rPr>
              <a:t>firstname</a:t>
            </a:r>
            <a:r>
              <a:rPr lang="en-US" b="1" dirty="0">
                <a:latin typeface="Courier New" pitchFamily="49" charset="0"/>
                <a:cs typeface="Courier New" pitchFamily="49" charset="0"/>
              </a:rPr>
              <a:t>&gt;Gayathri&lt;/</a:t>
            </a:r>
            <a:r>
              <a:rPr lang="en-US" b="1" dirty="0" err="1">
                <a:latin typeface="Courier New" pitchFamily="49" charset="0"/>
                <a:cs typeface="Courier New" pitchFamily="49" charset="0"/>
              </a:rPr>
              <a:t>firstname</a:t>
            </a:r>
            <a:r>
              <a:rPr lang="en-US" b="1" dirty="0" smtClean="0">
                <a:latin typeface="Courier New" pitchFamily="49" charset="0"/>
                <a:cs typeface="Courier New" pitchFamily="49" charset="0"/>
              </a:rPr>
              <a:t>&gt;</a:t>
            </a:r>
          </a:p>
          <a:p>
            <a:pPr eaLnBrk="1" hangingPunct="1"/>
            <a:r>
              <a:rPr lang="en-US" b="1" dirty="0" smtClean="0">
                <a:latin typeface="Courier New" pitchFamily="49" charset="0"/>
                <a:cs typeface="Courier New" pitchFamily="49" charset="0"/>
              </a:rPr>
              <a:t>	&lt;</a:t>
            </a:r>
            <a:r>
              <a:rPr lang="en-US" b="1" dirty="0" err="1">
                <a:latin typeface="Courier New" pitchFamily="49" charset="0"/>
                <a:cs typeface="Courier New" pitchFamily="49" charset="0"/>
              </a:rPr>
              <a:t>lname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Sardar</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lname</a:t>
            </a:r>
            <a:r>
              <a:rPr lang="en-US" b="1" dirty="0" smtClean="0">
                <a:latin typeface="Courier New" pitchFamily="49" charset="0"/>
                <a:cs typeface="Courier New" pitchFamily="49" charset="0"/>
              </a:rPr>
              <a:t>&gt;</a:t>
            </a:r>
          </a:p>
          <a:p>
            <a:pPr eaLnBrk="1" hangingPunct="1"/>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name&gt;</a:t>
            </a:r>
            <a:br>
              <a:rPr lang="en-US" b="1" dirty="0">
                <a:latin typeface="Courier New" pitchFamily="49" charset="0"/>
                <a:cs typeface="Courier New" pitchFamily="49" charset="0"/>
              </a:rPr>
            </a:br>
            <a:r>
              <a:rPr lang="en-US" b="1" dirty="0">
                <a:latin typeface="Courier New" pitchFamily="49" charset="0"/>
                <a:cs typeface="Courier New" pitchFamily="49" charset="0"/>
              </a:rPr>
              <a:t>&lt;address&gt;C/O Vikki </a:t>
            </a:r>
            <a:r>
              <a:rPr lang="en-US" b="1" dirty="0" err="1">
                <a:latin typeface="Courier New" pitchFamily="49" charset="0"/>
                <a:cs typeface="Courier New" pitchFamily="49" charset="0"/>
              </a:rPr>
              <a:t>Sardar</a:t>
            </a:r>
            <a:r>
              <a:rPr lang="en-US" b="1" dirty="0">
                <a:latin typeface="Courier New" pitchFamily="49" charset="0"/>
                <a:cs typeface="Courier New" pitchFamily="49" charset="0"/>
              </a:rPr>
              <a:t> &lt;</a:t>
            </a:r>
            <a:r>
              <a:rPr lang="en-US" b="1" dirty="0" err="1">
                <a:latin typeface="Courier New" pitchFamily="49" charset="0"/>
                <a:cs typeface="Courier New" pitchFamily="49" charset="0"/>
              </a:rPr>
              <a:t>br</a:t>
            </a:r>
            <a:r>
              <a:rPr lang="en-US" b="1" dirty="0">
                <a:latin typeface="Courier New" pitchFamily="49" charset="0"/>
                <a:cs typeface="Courier New" pitchFamily="49" charset="0"/>
              </a:rPr>
              <a:t>/&gt;172 </a:t>
            </a:r>
            <a:r>
              <a:rPr lang="en-US" b="1" dirty="0" err="1">
                <a:latin typeface="Courier New" pitchFamily="49" charset="0"/>
                <a:cs typeface="Courier New" pitchFamily="49" charset="0"/>
              </a:rPr>
              <a:t>Veera</a:t>
            </a:r>
            <a:r>
              <a:rPr lang="en-US" b="1" dirty="0">
                <a:latin typeface="Courier New" pitchFamily="49" charset="0"/>
                <a:cs typeface="Courier New" pitchFamily="49" charset="0"/>
              </a:rPr>
              <a:t> Apts., MG Road</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&lt;city&gt;New Delhi&lt;/city&gt;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&lt;state&gt;New Delhi&lt;/state&gt;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address&gt; </a:t>
            </a:r>
            <a:endParaRPr lang="en-US" b="1" dirty="0" smtClean="0">
              <a:latin typeface="Courier New" pitchFamily="49" charset="0"/>
              <a:cs typeface="Courier New" pitchFamily="49" charset="0"/>
            </a:endParaRPr>
          </a:p>
          <a:p>
            <a:pPr eaLnBrk="1" hangingPunct="1"/>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person&gt;&lt;/persons&gt;</a:t>
            </a:r>
          </a:p>
        </p:txBody>
      </p:sp>
      <p:sp>
        <p:nvSpPr>
          <p:cNvPr id="29699" name="TextBox 6"/>
          <p:cNvSpPr txBox="1">
            <a:spLocks noChangeArrowheads="1"/>
          </p:cNvSpPr>
          <p:nvPr/>
        </p:nvSpPr>
        <p:spPr bwMode="auto">
          <a:xfrm>
            <a:off x="6705600" y="12192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person1.xml</a:t>
            </a:r>
          </a:p>
        </p:txBody>
      </p:sp>
      <p:sp>
        <p:nvSpPr>
          <p:cNvPr id="29700"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B5B6A60E-38C1-4447-8307-3662E978FB1A}" type="slidenum">
              <a:rPr lang="en-US" smtClean="0">
                <a:solidFill>
                  <a:schemeClr val="bg2"/>
                </a:solidFill>
              </a:rPr>
              <a:pPr eaLnBrk="1" hangingPunct="1">
                <a:defRPr/>
              </a:pPr>
              <a:t>39</a:t>
            </a:fld>
            <a:endParaRPr lang="en-US" smtClean="0">
              <a:solidFill>
                <a:schemeClr val="bg2"/>
              </a:solidFill>
            </a:endParaRPr>
          </a:p>
        </p:txBody>
      </p:sp>
    </p:spTree>
    <p:extLst>
      <p:ext uri="{BB962C8B-B14F-4D97-AF65-F5344CB8AC3E}">
        <p14:creationId xmlns:p14="http://schemas.microsoft.com/office/powerpoint/2010/main" val="4054715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7772400" cy="457200"/>
          </a:xfrm>
        </p:spPr>
        <p:txBody>
          <a:bodyPr/>
          <a:lstStyle/>
          <a:p>
            <a:pPr eaLnBrk="1" hangingPunct="1"/>
            <a:r>
              <a:rPr lang="en-US" dirty="0" smtClean="0"/>
              <a:t>What is XML ?</a:t>
            </a:r>
          </a:p>
        </p:txBody>
      </p:sp>
      <p:sp>
        <p:nvSpPr>
          <p:cNvPr id="4099" name="Rectangle 4"/>
          <p:cNvSpPr>
            <a:spLocks noChangeArrowheads="1"/>
          </p:cNvSpPr>
          <p:nvPr/>
        </p:nvSpPr>
        <p:spPr bwMode="auto">
          <a:xfrm>
            <a:off x="358831" y="3810000"/>
            <a:ext cx="8534400" cy="228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50000"/>
              </a:lnSpc>
              <a:spcBef>
                <a:spcPct val="20000"/>
              </a:spcBef>
              <a:buClr>
                <a:schemeClr val="accent2"/>
              </a:buClr>
              <a:buFont typeface="Wingdings" pitchFamily="2" charset="2"/>
              <a:buChar char="§"/>
            </a:pPr>
            <a:r>
              <a:rPr lang="en-US" sz="2000" dirty="0">
                <a:solidFill>
                  <a:srgbClr val="5F5F5F"/>
                </a:solidFill>
              </a:rPr>
              <a:t>XML is </a:t>
            </a:r>
            <a:r>
              <a:rPr lang="en-US" sz="2000" dirty="0" err="1">
                <a:solidFill>
                  <a:srgbClr val="5F5F5F"/>
                </a:solidFill>
              </a:rPr>
              <a:t>EXtensible</a:t>
            </a:r>
            <a:r>
              <a:rPr lang="en-US" sz="2000" dirty="0">
                <a:solidFill>
                  <a:srgbClr val="5F5F5F"/>
                </a:solidFill>
              </a:rPr>
              <a:t> Markup Language</a:t>
            </a:r>
            <a:r>
              <a:rPr lang="en-US" sz="2000" dirty="0" smtClean="0">
                <a:solidFill>
                  <a:srgbClr val="5F5F5F"/>
                </a:solidFill>
              </a:rPr>
              <a:t>.</a:t>
            </a:r>
          </a:p>
          <a:p>
            <a:pPr marL="457200" indent="-457200">
              <a:lnSpc>
                <a:spcPct val="150000"/>
              </a:lnSpc>
              <a:spcBef>
                <a:spcPct val="20000"/>
              </a:spcBef>
              <a:buClr>
                <a:schemeClr val="accent2"/>
              </a:buClr>
              <a:buFont typeface="Wingdings" pitchFamily="2" charset="2"/>
              <a:buChar char="§"/>
            </a:pPr>
            <a:r>
              <a:rPr lang="en-US" sz="2000" dirty="0" smtClean="0">
                <a:solidFill>
                  <a:srgbClr val="5F5F5F"/>
                </a:solidFill>
              </a:rPr>
              <a:t>It </a:t>
            </a:r>
            <a:r>
              <a:rPr lang="en-US" sz="2000" dirty="0">
                <a:solidFill>
                  <a:srgbClr val="5F5F5F"/>
                </a:solidFill>
              </a:rPr>
              <a:t>was designed to describe data. Data is embedded between tags that describe it. </a:t>
            </a:r>
          </a:p>
          <a:p>
            <a:pPr marL="457200" indent="-457200">
              <a:lnSpc>
                <a:spcPct val="150000"/>
              </a:lnSpc>
              <a:spcBef>
                <a:spcPct val="20000"/>
              </a:spcBef>
              <a:buClr>
                <a:schemeClr val="accent2"/>
              </a:buClr>
              <a:buFont typeface="Wingdings" pitchFamily="2" charset="2"/>
              <a:buChar char="§"/>
            </a:pPr>
            <a:r>
              <a:rPr lang="en-US" sz="2000" dirty="0">
                <a:solidFill>
                  <a:srgbClr val="5F5F5F"/>
                </a:solidFill>
              </a:rPr>
              <a:t>It is cross-platform and language agnostic</a:t>
            </a:r>
            <a:r>
              <a:rPr lang="en-US" sz="2000" dirty="0" smtClean="0">
                <a:solidFill>
                  <a:srgbClr val="5F5F5F"/>
                </a:solidFill>
              </a:rPr>
              <a:t>.</a:t>
            </a:r>
          </a:p>
          <a:p>
            <a:pPr marL="457200" indent="-457200">
              <a:spcBef>
                <a:spcPct val="20000"/>
              </a:spcBef>
              <a:buClr>
                <a:schemeClr val="accent2"/>
              </a:buClr>
              <a:buFont typeface="Wingdings" pitchFamily="2" charset="2"/>
              <a:buChar char="§"/>
            </a:pPr>
            <a:endParaRPr lang="en-US" sz="2000" dirty="0">
              <a:solidFill>
                <a:srgbClr val="5F5F5F"/>
              </a:solidFill>
            </a:endParaRPr>
          </a:p>
        </p:txBody>
      </p:sp>
      <p:sp>
        <p:nvSpPr>
          <p:cNvPr id="410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1D02023-2020-43B3-8458-D1D00B7E874D}" type="slidenum">
              <a:rPr lang="en-US" smtClean="0">
                <a:solidFill>
                  <a:schemeClr val="bg2"/>
                </a:solidFill>
              </a:rPr>
              <a:pPr eaLnBrk="1" hangingPunct="1">
                <a:defRPr/>
              </a:pPr>
              <a:t>4</a:t>
            </a:fld>
            <a:endParaRPr lang="en-US" smtClean="0">
              <a:solidFill>
                <a:schemeClr val="bg2"/>
              </a:solidFill>
            </a:endParaRPr>
          </a:p>
        </p:txBody>
      </p:sp>
      <p:sp>
        <p:nvSpPr>
          <p:cNvPr id="2" name="Rectangle 1"/>
          <p:cNvSpPr/>
          <p:nvPr/>
        </p:nvSpPr>
        <p:spPr>
          <a:xfrm>
            <a:off x="260464" y="1600200"/>
            <a:ext cx="8731135" cy="1766574"/>
          </a:xfrm>
          <a:prstGeom prst="rect">
            <a:avLst/>
          </a:prstGeom>
          <a:ln>
            <a:solidFill>
              <a:schemeClr val="accent2"/>
            </a:solidFill>
          </a:ln>
        </p:spPr>
        <p:txBody>
          <a:bodyPr wrap="square">
            <a:spAutoFit/>
          </a:bodyPr>
          <a:lstStyle/>
          <a:p>
            <a:pPr marL="0" indent="0" eaLnBrk="1" hangingPunct="1">
              <a:lnSpc>
                <a:spcPct val="140000"/>
              </a:lnSpc>
              <a:defRPr/>
            </a:pPr>
            <a:r>
              <a:rPr lang="en-US" sz="2000" dirty="0">
                <a:solidFill>
                  <a:srgbClr val="5F5F5F"/>
                </a:solidFill>
              </a:rPr>
              <a:t>An XML document is an information unit that can be viewed in two ways: </a:t>
            </a:r>
          </a:p>
          <a:p>
            <a:pPr marL="800100" lvl="1" indent="-342900" eaLnBrk="1" hangingPunct="1">
              <a:lnSpc>
                <a:spcPct val="140000"/>
              </a:lnSpc>
              <a:buFont typeface="Wingdings" pitchFamily="2" charset="2"/>
              <a:buChar char="§"/>
              <a:defRPr/>
            </a:pPr>
            <a:r>
              <a:rPr lang="en-US" sz="2000" dirty="0">
                <a:solidFill>
                  <a:srgbClr val="5F5F5F"/>
                </a:solidFill>
              </a:rPr>
              <a:t>as a linear sequence of characters that contain character data or markup or entity references</a:t>
            </a:r>
          </a:p>
          <a:p>
            <a:pPr marL="800100" lvl="1" indent="-342900" eaLnBrk="1" hangingPunct="1">
              <a:lnSpc>
                <a:spcPct val="140000"/>
              </a:lnSpc>
              <a:buFont typeface="Wingdings" pitchFamily="2" charset="2"/>
              <a:buChar char="§"/>
              <a:defRPr/>
            </a:pPr>
            <a:r>
              <a:rPr lang="en-US" sz="2000" dirty="0">
                <a:solidFill>
                  <a:srgbClr val="5F5F5F"/>
                </a:solidFill>
              </a:rPr>
              <a:t>or as an abstract data structure that is a tree of nodes.</a:t>
            </a:r>
          </a:p>
        </p:txBody>
      </p:sp>
      <p:sp>
        <p:nvSpPr>
          <p:cNvPr id="3" name="TextBox 2"/>
          <p:cNvSpPr txBox="1"/>
          <p:nvPr/>
        </p:nvSpPr>
        <p:spPr>
          <a:xfrm>
            <a:off x="358831" y="1186934"/>
            <a:ext cx="2497222" cy="369332"/>
          </a:xfrm>
          <a:prstGeom prst="rect">
            <a:avLst/>
          </a:prstGeom>
          <a:noFill/>
        </p:spPr>
        <p:txBody>
          <a:bodyPr wrap="none" rtlCol="0">
            <a:spAutoFit/>
          </a:bodyPr>
          <a:lstStyle/>
          <a:p>
            <a:r>
              <a:rPr lang="en-US" dirty="0" smtClean="0">
                <a:solidFill>
                  <a:srgbClr val="002060"/>
                </a:solidFill>
              </a:rPr>
              <a:t>Popular XML definition</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AC01B8C-AF6E-4597-BFCB-18B18DFB99CD}" type="slidenum">
              <a:rPr lang="en-US" smtClean="0"/>
              <a:pPr>
                <a:defRPr/>
              </a:pPr>
              <a:t>40</a:t>
            </a:fld>
            <a:endParaRPr lang="en-US"/>
          </a:p>
        </p:txBody>
      </p:sp>
      <p:sp>
        <p:nvSpPr>
          <p:cNvPr id="3" name="TextBox 2"/>
          <p:cNvSpPr txBox="1"/>
          <p:nvPr/>
        </p:nvSpPr>
        <p:spPr>
          <a:xfrm>
            <a:off x="381000" y="1219200"/>
            <a:ext cx="8382000" cy="4985980"/>
          </a:xfrm>
          <a:prstGeom prst="rect">
            <a:avLst/>
          </a:prstGeom>
          <a:noFill/>
        </p:spPr>
        <p:txBody>
          <a:bodyPr wrap="square" rtlCol="0">
            <a:spAutoFit/>
          </a:bodyPr>
          <a:lstStyle/>
          <a:p>
            <a:r>
              <a:rPr lang="en-US" sz="2000" dirty="0" smtClean="0"/>
              <a:t>Input of person1.xml file to the code results in following:</a:t>
            </a:r>
          </a:p>
          <a:p>
            <a:endParaRPr lang="en-US" sz="2000" b="1" dirty="0" smtClean="0"/>
          </a:p>
          <a:p>
            <a:r>
              <a:rPr lang="en-US" sz="2000" b="1" dirty="0" smtClean="0">
                <a:solidFill>
                  <a:srgbClr val="C00000"/>
                </a:solidFill>
                <a:latin typeface="Courier New" pitchFamily="49" charset="0"/>
                <a:cs typeface="Courier New" pitchFamily="49" charset="0"/>
              </a:rPr>
              <a:t>Warning: validation was turned on but an </a:t>
            </a:r>
            <a:r>
              <a:rPr lang="en-US" sz="2000" b="1" dirty="0" err="1" smtClean="0">
                <a:solidFill>
                  <a:srgbClr val="C00000"/>
                </a:solidFill>
                <a:latin typeface="Courier New" pitchFamily="49" charset="0"/>
                <a:cs typeface="Courier New" pitchFamily="49" charset="0"/>
              </a:rPr>
              <a:t>org.xml.sax.ErrorHandler</a:t>
            </a:r>
            <a:r>
              <a:rPr lang="en-US" sz="2000" b="1" dirty="0" smtClean="0">
                <a:solidFill>
                  <a:srgbClr val="C00000"/>
                </a:solidFill>
                <a:latin typeface="Courier New" pitchFamily="49" charset="0"/>
                <a:cs typeface="Courier New" pitchFamily="49" charset="0"/>
              </a:rPr>
              <a:t> was not</a:t>
            </a:r>
          </a:p>
          <a:p>
            <a:r>
              <a:rPr lang="en-US" sz="2000" b="1" dirty="0" smtClean="0">
                <a:solidFill>
                  <a:srgbClr val="C00000"/>
                </a:solidFill>
                <a:latin typeface="Courier New" pitchFamily="49" charset="0"/>
                <a:cs typeface="Courier New" pitchFamily="49" charset="0"/>
              </a:rPr>
              <a:t>set, which is probably not what is desired.  Parser will use a default</a:t>
            </a:r>
          </a:p>
          <a:p>
            <a:r>
              <a:rPr lang="en-US" sz="2000" b="1" dirty="0" err="1" smtClean="0">
                <a:solidFill>
                  <a:srgbClr val="C00000"/>
                </a:solidFill>
                <a:latin typeface="Courier New" pitchFamily="49" charset="0"/>
                <a:cs typeface="Courier New" pitchFamily="49" charset="0"/>
              </a:rPr>
              <a:t>ErrorHandler</a:t>
            </a:r>
            <a:r>
              <a:rPr lang="en-US" sz="2000" b="1" dirty="0" smtClean="0">
                <a:solidFill>
                  <a:srgbClr val="C00000"/>
                </a:solidFill>
                <a:latin typeface="Courier New" pitchFamily="49" charset="0"/>
                <a:cs typeface="Courier New" pitchFamily="49" charset="0"/>
              </a:rPr>
              <a:t> to print the first 10 errors.  Please call</a:t>
            </a:r>
          </a:p>
          <a:p>
            <a:r>
              <a:rPr lang="en-US" sz="2000" b="1" dirty="0" smtClean="0">
                <a:solidFill>
                  <a:srgbClr val="C00000"/>
                </a:solidFill>
                <a:latin typeface="Courier New" pitchFamily="49" charset="0"/>
                <a:cs typeface="Courier New" pitchFamily="49" charset="0"/>
              </a:rPr>
              <a:t>the '</a:t>
            </a:r>
            <a:r>
              <a:rPr lang="en-US" sz="2000" b="1" dirty="0" err="1" smtClean="0">
                <a:solidFill>
                  <a:srgbClr val="C00000"/>
                </a:solidFill>
                <a:latin typeface="Courier New" pitchFamily="49" charset="0"/>
                <a:cs typeface="Courier New" pitchFamily="49" charset="0"/>
              </a:rPr>
              <a:t>setErrorHandler</a:t>
            </a:r>
            <a:r>
              <a:rPr lang="en-US" sz="2000" b="1" dirty="0" smtClean="0">
                <a:solidFill>
                  <a:srgbClr val="C00000"/>
                </a:solidFill>
                <a:latin typeface="Courier New" pitchFamily="49" charset="0"/>
                <a:cs typeface="Courier New" pitchFamily="49" charset="0"/>
              </a:rPr>
              <a:t>' method to fix this.</a:t>
            </a:r>
          </a:p>
          <a:p>
            <a:r>
              <a:rPr lang="en-US" sz="2000" b="1" dirty="0" smtClean="0">
                <a:solidFill>
                  <a:srgbClr val="C00000"/>
                </a:solidFill>
                <a:latin typeface="Courier New" pitchFamily="49" charset="0"/>
                <a:cs typeface="Courier New" pitchFamily="49" charset="0"/>
              </a:rPr>
              <a:t>Error: URI=file:/D:/parser/Ex1.xml Line=15: Element type "</a:t>
            </a:r>
            <a:r>
              <a:rPr lang="en-US" sz="2000" b="1" dirty="0" err="1" smtClean="0">
                <a:solidFill>
                  <a:srgbClr val="C00000"/>
                </a:solidFill>
                <a:latin typeface="Courier New" pitchFamily="49" charset="0"/>
                <a:cs typeface="Courier New" pitchFamily="49" charset="0"/>
              </a:rPr>
              <a:t>firstname</a:t>
            </a:r>
            <a:r>
              <a:rPr lang="en-US" sz="2000" b="1" dirty="0" smtClean="0">
                <a:solidFill>
                  <a:srgbClr val="C00000"/>
                </a:solidFill>
                <a:latin typeface="Courier New" pitchFamily="49" charset="0"/>
                <a:cs typeface="Courier New" pitchFamily="49" charset="0"/>
              </a:rPr>
              <a:t>" must be declared.</a:t>
            </a:r>
          </a:p>
          <a:p>
            <a:r>
              <a:rPr lang="en-US" sz="2000" b="1" dirty="0" smtClean="0">
                <a:solidFill>
                  <a:srgbClr val="C00000"/>
                </a:solidFill>
                <a:latin typeface="Courier New" pitchFamily="49" charset="0"/>
                <a:cs typeface="Courier New" pitchFamily="49" charset="0"/>
              </a:rPr>
              <a:t>Error: URI=file:/D:/parser/Ex1.xml Line=15: The content of element type "name" must match "(</a:t>
            </a:r>
            <a:r>
              <a:rPr lang="en-US" sz="2000" b="1" dirty="0" err="1" smtClean="0">
                <a:solidFill>
                  <a:srgbClr val="C00000"/>
                </a:solidFill>
                <a:latin typeface="Courier New" pitchFamily="49" charset="0"/>
                <a:cs typeface="Courier New" pitchFamily="49" charset="0"/>
              </a:rPr>
              <a:t>fname,lname</a:t>
            </a:r>
            <a:r>
              <a:rPr lang="en-US" sz="2000" b="1" dirty="0" smtClean="0">
                <a:solidFill>
                  <a:srgbClr val="C00000"/>
                </a:solidFill>
                <a:latin typeface="Courier New" pitchFamily="49" charset="0"/>
                <a:cs typeface="Courier New" pitchFamily="49" charset="0"/>
              </a:rPr>
              <a:t>)".</a:t>
            </a:r>
          </a:p>
          <a:p>
            <a:r>
              <a:rPr lang="en-US" sz="2000" b="1" dirty="0" smtClean="0">
                <a:solidFill>
                  <a:srgbClr val="C00000"/>
                </a:solidFill>
                <a:latin typeface="Courier New" pitchFamily="49" charset="0"/>
                <a:cs typeface="Courier New" pitchFamily="49" charset="0"/>
              </a:rPr>
              <a:t>17 </a:t>
            </a:r>
          </a:p>
          <a:p>
            <a:endParaRPr lang="en-US" dirty="0"/>
          </a:p>
        </p:txBody>
      </p:sp>
    </p:spTree>
    <p:extLst>
      <p:ext uri="{BB962C8B-B14F-4D97-AF65-F5344CB8AC3E}">
        <p14:creationId xmlns:p14="http://schemas.microsoft.com/office/powerpoint/2010/main" val="12955916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04800" y="1066800"/>
            <a:ext cx="8229600" cy="4983163"/>
          </a:xfrm>
        </p:spPr>
        <p:txBody>
          <a:bodyPr/>
          <a:lstStyle/>
          <a:p>
            <a:r>
              <a:rPr lang="en-US" i="1" dirty="0" smtClean="0"/>
              <a:t>Given:</a:t>
            </a:r>
          </a:p>
          <a:p>
            <a:pPr marL="0" indent="0">
              <a:lnSpc>
                <a:spcPct val="100000"/>
              </a:lnSpc>
              <a:spcBef>
                <a:spcPts val="0"/>
              </a:spcBef>
              <a:buNone/>
            </a:pPr>
            <a:r>
              <a:rPr lang="en-US" b="1" dirty="0">
                <a:latin typeface="Courier New" pitchFamily="49" charset="0"/>
                <a:cs typeface="Courier New" pitchFamily="49" charset="0"/>
              </a:rPr>
              <a:t>&lt;?xml version="1.0" encoding='UTF-8</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marL="0" indent="0">
              <a:lnSpc>
                <a:spcPct val="100000"/>
              </a:lnSpc>
              <a:spcBef>
                <a:spcPts val="0"/>
              </a:spcBef>
              <a:buNone/>
            </a:pPr>
            <a:r>
              <a:rPr lang="en-US" b="1" dirty="0">
                <a:latin typeface="Courier New" pitchFamily="49" charset="0"/>
                <a:cs typeface="Courier New" pitchFamily="49" charset="0"/>
              </a:rPr>
              <a:t>&lt;persons&gt;</a:t>
            </a:r>
          </a:p>
          <a:p>
            <a:pPr marL="0" indent="0">
              <a:lnSpc>
                <a:spcPct val="100000"/>
              </a:lnSpc>
              <a:spcBef>
                <a:spcPts val="0"/>
              </a:spcBef>
              <a:buNone/>
            </a:pPr>
            <a:r>
              <a:rPr lang="en-US" b="1" dirty="0">
                <a:latin typeface="Courier New" pitchFamily="49" charset="0"/>
                <a:cs typeface="Courier New" pitchFamily="49" charset="0"/>
              </a:rPr>
              <a:t>&lt;person id="1234"&gt;	</a:t>
            </a:r>
          </a:p>
          <a:p>
            <a:pPr marL="0" indent="0">
              <a:lnSpc>
                <a:spcPct val="100000"/>
              </a:lnSpc>
              <a:spcBef>
                <a:spcPts val="0"/>
              </a:spcBef>
              <a:buNone/>
            </a:pPr>
            <a:r>
              <a:rPr lang="en-US" b="1" dirty="0" smtClean="0">
                <a:latin typeface="Courier New" pitchFamily="49" charset="0"/>
                <a:cs typeface="Courier New" pitchFamily="49" charset="0"/>
              </a:rPr>
              <a:t>	&lt;name&gt;Gayathri </a:t>
            </a:r>
            <a:r>
              <a:rPr lang="en-US" b="1" dirty="0" err="1" smtClean="0">
                <a:latin typeface="Courier New" pitchFamily="49" charset="0"/>
                <a:cs typeface="Courier New" pitchFamily="49" charset="0"/>
              </a:rPr>
              <a:t>Sardar</a:t>
            </a:r>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name&gt;</a:t>
            </a:r>
          </a:p>
          <a:p>
            <a:pPr marL="0" indent="0">
              <a:lnSpc>
                <a:spcPct val="100000"/>
              </a:lnSpc>
              <a:spcBef>
                <a:spcPts val="0"/>
              </a:spcBef>
              <a:buNone/>
            </a:pPr>
            <a:r>
              <a:rPr lang="en-US" b="1" dirty="0">
                <a:latin typeface="Courier New" pitchFamily="49" charset="0"/>
                <a:cs typeface="Courier New" pitchFamily="49" charset="0"/>
              </a:rPr>
              <a:t>	&lt;address&gt;C/O Vikki </a:t>
            </a:r>
            <a:r>
              <a:rPr lang="en-US" b="1" dirty="0" err="1">
                <a:latin typeface="Courier New" pitchFamily="49" charset="0"/>
                <a:cs typeface="Courier New" pitchFamily="49" charset="0"/>
              </a:rPr>
              <a:t>Sardar</a:t>
            </a:r>
            <a:r>
              <a:rPr lang="en-US" b="1" dirty="0">
                <a:latin typeface="Courier New" pitchFamily="49" charset="0"/>
                <a:cs typeface="Courier New" pitchFamily="49" charset="0"/>
              </a:rPr>
              <a:t> &lt;</a:t>
            </a:r>
            <a:r>
              <a:rPr lang="en-US" b="1" dirty="0" err="1">
                <a:latin typeface="Courier New" pitchFamily="49" charset="0"/>
                <a:cs typeface="Courier New" pitchFamily="49" charset="0"/>
              </a:rPr>
              <a:t>br</a:t>
            </a:r>
            <a:r>
              <a:rPr lang="en-US" b="1" dirty="0">
                <a:latin typeface="Courier New" pitchFamily="49" charset="0"/>
                <a:cs typeface="Courier New" pitchFamily="49" charset="0"/>
              </a:rPr>
              <a:t>/&gt;</a:t>
            </a:r>
          </a:p>
          <a:p>
            <a:pPr marL="0" indent="0">
              <a:lnSpc>
                <a:spcPct val="100000"/>
              </a:lnSpc>
              <a:spcBef>
                <a:spcPts val="0"/>
              </a:spcBef>
              <a:buNone/>
            </a:pPr>
            <a:r>
              <a:rPr lang="en-US" b="1" dirty="0">
                <a:latin typeface="Courier New" pitchFamily="49" charset="0"/>
                <a:cs typeface="Courier New" pitchFamily="49" charset="0"/>
              </a:rPr>
              <a:t>	172 </a:t>
            </a:r>
            <a:r>
              <a:rPr lang="en-US" b="1" dirty="0" err="1">
                <a:latin typeface="Courier New" pitchFamily="49" charset="0"/>
                <a:cs typeface="Courier New" pitchFamily="49" charset="0"/>
              </a:rPr>
              <a:t>Veera</a:t>
            </a:r>
            <a:r>
              <a:rPr lang="en-US" b="1" dirty="0">
                <a:latin typeface="Courier New" pitchFamily="49" charset="0"/>
                <a:cs typeface="Courier New" pitchFamily="49" charset="0"/>
              </a:rPr>
              <a:t> Apts., MG Road</a:t>
            </a:r>
          </a:p>
          <a:p>
            <a:pPr marL="0" indent="0">
              <a:lnSpc>
                <a:spcPct val="100000"/>
              </a:lnSpc>
              <a:spcBef>
                <a:spcPts val="0"/>
              </a:spcBef>
              <a:buNone/>
            </a:pPr>
            <a:r>
              <a:rPr lang="en-US" b="1" dirty="0">
                <a:latin typeface="Courier New" pitchFamily="49" charset="0"/>
                <a:cs typeface="Courier New" pitchFamily="49" charset="0"/>
              </a:rPr>
              <a:t>	&lt;city&gt;New Delhi&lt;/city&gt;	</a:t>
            </a:r>
          </a:p>
          <a:p>
            <a:pPr marL="0" indent="0">
              <a:lnSpc>
                <a:spcPct val="100000"/>
              </a:lnSpc>
              <a:spcBef>
                <a:spcPts val="0"/>
              </a:spcBef>
              <a:buNone/>
            </a:pPr>
            <a:r>
              <a:rPr lang="en-US" b="1" dirty="0">
                <a:latin typeface="Courier New" pitchFamily="49" charset="0"/>
                <a:cs typeface="Courier New" pitchFamily="49" charset="0"/>
              </a:rPr>
              <a:t>	&lt;state&gt;New Delhi&lt;/state&gt;</a:t>
            </a:r>
          </a:p>
          <a:p>
            <a:pPr marL="0" indent="0">
              <a:lnSpc>
                <a:spcPct val="100000"/>
              </a:lnSpc>
              <a:spcBef>
                <a:spcPts val="0"/>
              </a:spcBef>
              <a:buNone/>
            </a:pPr>
            <a:r>
              <a:rPr lang="en-US" b="1" dirty="0">
                <a:latin typeface="Courier New" pitchFamily="49" charset="0"/>
                <a:cs typeface="Courier New" pitchFamily="49" charset="0"/>
              </a:rPr>
              <a:t>	&lt;/address&gt; </a:t>
            </a:r>
          </a:p>
          <a:p>
            <a:pPr marL="0" indent="0">
              <a:lnSpc>
                <a:spcPct val="100000"/>
              </a:lnSpc>
              <a:spcBef>
                <a:spcPts val="0"/>
              </a:spcBef>
              <a:buNone/>
            </a:pPr>
            <a:r>
              <a:rPr lang="en-US" b="1" dirty="0">
                <a:latin typeface="Courier New" pitchFamily="49" charset="0"/>
                <a:cs typeface="Courier New" pitchFamily="49" charset="0"/>
              </a:rPr>
              <a:t>&lt;/person&gt;	</a:t>
            </a:r>
          </a:p>
          <a:p>
            <a:pPr marL="0" indent="0">
              <a:lnSpc>
                <a:spcPct val="100000"/>
              </a:lnSpc>
              <a:spcBef>
                <a:spcPts val="0"/>
              </a:spcBef>
              <a:buNone/>
            </a:pPr>
            <a:r>
              <a:rPr lang="en-US" b="1" dirty="0">
                <a:latin typeface="Courier New" pitchFamily="49" charset="0"/>
                <a:cs typeface="Courier New" pitchFamily="49" charset="0"/>
              </a:rPr>
              <a:t>&lt;person id="2345"&gt;	</a:t>
            </a:r>
          </a:p>
          <a:p>
            <a:pPr marL="0" indent="0">
              <a:lnSpc>
                <a:spcPct val="100000"/>
              </a:lnSpc>
              <a:spcBef>
                <a:spcPts val="0"/>
              </a:spcBef>
              <a:buNone/>
            </a:pPr>
            <a:r>
              <a:rPr lang="en-US" b="1" dirty="0">
                <a:latin typeface="Courier New" pitchFamily="49" charset="0"/>
                <a:cs typeface="Courier New" pitchFamily="49" charset="0"/>
              </a:rPr>
              <a:t>&lt;</a:t>
            </a:r>
            <a:r>
              <a:rPr lang="en-US" b="1" dirty="0" smtClean="0">
                <a:latin typeface="Courier New" pitchFamily="49" charset="0"/>
                <a:cs typeface="Courier New" pitchFamily="49" charset="0"/>
              </a:rPr>
              <a:t>name&gt;Bobby </a:t>
            </a:r>
            <a:r>
              <a:rPr lang="en-US" b="1" dirty="0" err="1" smtClean="0">
                <a:latin typeface="Courier New" pitchFamily="49" charset="0"/>
                <a:cs typeface="Courier New" pitchFamily="49" charset="0"/>
              </a:rPr>
              <a:t>Mahajan</a:t>
            </a:r>
            <a:endParaRPr lang="en-US" b="1" dirty="0">
              <a:latin typeface="Courier New" pitchFamily="49" charset="0"/>
              <a:cs typeface="Courier New" pitchFamily="49" charset="0"/>
            </a:endParaRPr>
          </a:p>
          <a:p>
            <a:pPr marL="0" indent="0">
              <a:lnSpc>
                <a:spcPct val="100000"/>
              </a:lnSpc>
              <a:spcBef>
                <a:spcPts val="0"/>
              </a:spcBef>
              <a:buNone/>
            </a:pPr>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name&gt;</a:t>
            </a:r>
          </a:p>
          <a:p>
            <a:pPr marL="0" indent="0">
              <a:lnSpc>
                <a:spcPct val="100000"/>
              </a:lnSpc>
              <a:spcBef>
                <a:spcPts val="0"/>
              </a:spcBef>
              <a:buNone/>
            </a:pPr>
            <a:r>
              <a:rPr lang="en-US" b="1" dirty="0">
                <a:latin typeface="Courier New" pitchFamily="49" charset="0"/>
                <a:cs typeface="Courier New" pitchFamily="49" charset="0"/>
              </a:rPr>
              <a:t>	</a:t>
            </a:r>
            <a:endParaRPr lang="en-US" dirty="0"/>
          </a:p>
        </p:txBody>
      </p:sp>
      <p:sp>
        <p:nvSpPr>
          <p:cNvPr id="4" name="Slide Number Placeholder 3"/>
          <p:cNvSpPr>
            <a:spLocks noGrp="1"/>
          </p:cNvSpPr>
          <p:nvPr>
            <p:ph type="sldNum" sz="quarter" idx="10"/>
          </p:nvPr>
        </p:nvSpPr>
        <p:spPr/>
        <p:txBody>
          <a:bodyPr/>
          <a:lstStyle/>
          <a:p>
            <a:pPr>
              <a:defRPr/>
            </a:pPr>
            <a:fld id="{B56992D6-50B0-4821-AD19-9D328CEC5A11}" type="slidenum">
              <a:rPr lang="en-US" smtClean="0"/>
              <a:pPr>
                <a:defRPr/>
              </a:pPr>
              <a:t>41</a:t>
            </a:fld>
            <a:endParaRPr lang="en-US"/>
          </a:p>
        </p:txBody>
      </p:sp>
    </p:spTree>
    <p:extLst>
      <p:ext uri="{BB962C8B-B14F-4D97-AF65-F5344CB8AC3E}">
        <p14:creationId xmlns:p14="http://schemas.microsoft.com/office/powerpoint/2010/main" val="8525842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56992D6-50B0-4821-AD19-9D328CEC5A11}" type="slidenum">
              <a:rPr lang="en-US" smtClean="0"/>
              <a:pPr>
                <a:defRPr/>
              </a:pPr>
              <a:t>42</a:t>
            </a:fld>
            <a:endParaRPr lang="en-US"/>
          </a:p>
        </p:txBody>
      </p:sp>
      <p:sp>
        <p:nvSpPr>
          <p:cNvPr id="5" name="Rectangle 4"/>
          <p:cNvSpPr/>
          <p:nvPr/>
        </p:nvSpPr>
        <p:spPr>
          <a:xfrm>
            <a:off x="457200" y="304800"/>
            <a:ext cx="8458200" cy="5940088"/>
          </a:xfrm>
          <a:prstGeom prst="rect">
            <a:avLst/>
          </a:prstGeom>
        </p:spPr>
        <p:txBody>
          <a:bodyPr wrap="square">
            <a:spAutoFit/>
          </a:bodyPr>
          <a:lstStyle/>
          <a:p>
            <a:pPr eaLnBrk="0" hangingPunct="0">
              <a:spcBef>
                <a:spcPts val="0"/>
              </a:spcBef>
              <a:buClr>
                <a:schemeClr val="accent2"/>
              </a:buClr>
            </a:pPr>
            <a:r>
              <a:rPr lang="en-US" b="1" dirty="0" smtClean="0">
                <a:latin typeface="Courier New" pitchFamily="49" charset="0"/>
                <a:cs typeface="Courier New" pitchFamily="49" charset="0"/>
              </a:rPr>
              <a:t>	&lt;</a:t>
            </a:r>
            <a:r>
              <a:rPr lang="en-US" sz="2000" b="1" dirty="0">
                <a:solidFill>
                  <a:srgbClr val="5F5F5F"/>
                </a:solidFill>
                <a:latin typeface="Courier New" pitchFamily="49" charset="0"/>
                <a:cs typeface="Courier New" pitchFamily="49" charset="0"/>
              </a:rPr>
              <a:t>address&gt;C/O Deepak </a:t>
            </a:r>
            <a:r>
              <a:rPr lang="en-US" sz="2000" b="1" dirty="0" err="1">
                <a:solidFill>
                  <a:srgbClr val="5F5F5F"/>
                </a:solidFill>
                <a:latin typeface="Courier New" pitchFamily="49" charset="0"/>
                <a:cs typeface="Courier New" pitchFamily="49" charset="0"/>
              </a:rPr>
              <a:t>Mahajan</a:t>
            </a:r>
            <a:r>
              <a:rPr lang="en-US" sz="2000" b="1" dirty="0">
                <a:solidFill>
                  <a:srgbClr val="5F5F5F"/>
                </a:solidFill>
                <a:latin typeface="Courier New" pitchFamily="49" charset="0"/>
                <a:cs typeface="Courier New" pitchFamily="49" charset="0"/>
              </a:rPr>
              <a:t> &lt;</a:t>
            </a:r>
            <a:r>
              <a:rPr lang="en-US" sz="2000" b="1" dirty="0" err="1">
                <a:solidFill>
                  <a:srgbClr val="5F5F5F"/>
                </a:solidFill>
                <a:latin typeface="Courier New" pitchFamily="49" charset="0"/>
                <a:cs typeface="Courier New" pitchFamily="49" charset="0"/>
              </a:rPr>
              <a:t>br</a:t>
            </a:r>
            <a:r>
              <a:rPr lang="en-US" sz="2000" b="1" dirty="0">
                <a:solidFill>
                  <a:srgbClr val="5F5F5F"/>
                </a:solidFill>
                <a:latin typeface="Courier New" pitchFamily="49" charset="0"/>
                <a:cs typeface="Courier New" pitchFamily="49" charset="0"/>
              </a:rPr>
              <a:t>/&gt;</a:t>
            </a:r>
          </a:p>
          <a:p>
            <a:pPr eaLnBrk="0" hangingPunct="0">
              <a:spcBef>
                <a:spcPts val="0"/>
              </a:spcBef>
              <a:buClr>
                <a:schemeClr val="accent2"/>
              </a:buClr>
            </a:pPr>
            <a:r>
              <a:rPr lang="en-US" sz="2000" b="1" dirty="0">
                <a:solidFill>
                  <a:srgbClr val="5F5F5F"/>
                </a:solidFill>
                <a:latin typeface="Courier New" pitchFamily="49" charset="0"/>
                <a:cs typeface="Courier New" pitchFamily="49" charset="0"/>
              </a:rPr>
              <a:t>	B501 &amp;</a:t>
            </a:r>
            <a:r>
              <a:rPr lang="en-US" sz="2000" b="1" dirty="0" err="1">
                <a:solidFill>
                  <a:srgbClr val="5F5F5F"/>
                </a:solidFill>
                <a:latin typeface="Courier New" pitchFamily="49" charset="0"/>
                <a:cs typeface="Courier New" pitchFamily="49" charset="0"/>
              </a:rPr>
              <a:t>quot</a:t>
            </a:r>
            <a:r>
              <a:rPr lang="en-US" sz="2000" b="1" dirty="0">
                <a:solidFill>
                  <a:srgbClr val="5F5F5F"/>
                </a:solidFill>
                <a:latin typeface="Courier New" pitchFamily="49" charset="0"/>
                <a:cs typeface="Courier New" pitchFamily="49" charset="0"/>
              </a:rPr>
              <a:t>; </a:t>
            </a:r>
            <a:r>
              <a:rPr lang="en-US" sz="2000" b="1" dirty="0" err="1">
                <a:solidFill>
                  <a:srgbClr val="5F5F5F"/>
                </a:solidFill>
                <a:latin typeface="Courier New" pitchFamily="49" charset="0"/>
                <a:cs typeface="Courier New" pitchFamily="49" charset="0"/>
              </a:rPr>
              <a:t>Ashwini&amp;quot</a:t>
            </a:r>
            <a:r>
              <a:rPr lang="en-US" sz="2000" b="1" dirty="0">
                <a:solidFill>
                  <a:srgbClr val="5F5F5F"/>
                </a:solidFill>
                <a:latin typeface="Courier New" pitchFamily="49" charset="0"/>
                <a:cs typeface="Courier New" pitchFamily="49" charset="0"/>
              </a:rPr>
              <a:t>; Apts., MG Road</a:t>
            </a:r>
          </a:p>
          <a:p>
            <a:pPr eaLnBrk="0" hangingPunct="0">
              <a:spcBef>
                <a:spcPts val="0"/>
              </a:spcBef>
              <a:buClr>
                <a:schemeClr val="accent2"/>
              </a:buClr>
            </a:pPr>
            <a:r>
              <a:rPr lang="en-US" sz="2000" b="1" dirty="0">
                <a:solidFill>
                  <a:srgbClr val="5F5F5F"/>
                </a:solidFill>
                <a:latin typeface="Courier New" pitchFamily="49" charset="0"/>
                <a:cs typeface="Courier New" pitchFamily="49" charset="0"/>
              </a:rPr>
              <a:t>	&lt;city&gt;New Delhi&lt;/city&gt;	</a:t>
            </a:r>
          </a:p>
          <a:p>
            <a:pPr eaLnBrk="0" hangingPunct="0">
              <a:spcBef>
                <a:spcPts val="0"/>
              </a:spcBef>
              <a:buClr>
                <a:schemeClr val="accent2"/>
              </a:buClr>
            </a:pPr>
            <a:r>
              <a:rPr lang="en-US" sz="2000" b="1" dirty="0">
                <a:solidFill>
                  <a:srgbClr val="5F5F5F"/>
                </a:solidFill>
                <a:latin typeface="Courier New" pitchFamily="49" charset="0"/>
                <a:cs typeface="Courier New" pitchFamily="49" charset="0"/>
              </a:rPr>
              <a:t>	&lt;state&gt;New Delhi&lt;/state&gt;</a:t>
            </a:r>
          </a:p>
          <a:p>
            <a:pPr eaLnBrk="0" hangingPunct="0">
              <a:spcBef>
                <a:spcPts val="0"/>
              </a:spcBef>
              <a:buClr>
                <a:schemeClr val="accent2"/>
              </a:buClr>
            </a:pPr>
            <a:r>
              <a:rPr lang="en-US" sz="2000" b="1" dirty="0">
                <a:solidFill>
                  <a:srgbClr val="5F5F5F"/>
                </a:solidFill>
                <a:latin typeface="Courier New" pitchFamily="49" charset="0"/>
                <a:cs typeface="Courier New" pitchFamily="49" charset="0"/>
              </a:rPr>
              <a:t>	&lt;/address&gt; </a:t>
            </a:r>
          </a:p>
          <a:p>
            <a:pPr eaLnBrk="0" hangingPunct="0">
              <a:spcBef>
                <a:spcPts val="0"/>
              </a:spcBef>
              <a:buClr>
                <a:schemeClr val="accent2"/>
              </a:buClr>
            </a:pPr>
            <a:r>
              <a:rPr lang="en-US" sz="2000" b="1" dirty="0">
                <a:solidFill>
                  <a:srgbClr val="5F5F5F"/>
                </a:solidFill>
                <a:latin typeface="Courier New" pitchFamily="49" charset="0"/>
                <a:cs typeface="Courier New" pitchFamily="49" charset="0"/>
              </a:rPr>
              <a:t>&lt;/person&gt;	</a:t>
            </a:r>
            <a:endParaRPr lang="en-US" sz="2000" b="1" dirty="0" smtClean="0">
              <a:solidFill>
                <a:srgbClr val="5F5F5F"/>
              </a:solidFill>
              <a:latin typeface="Courier New" pitchFamily="49" charset="0"/>
              <a:cs typeface="Courier New" pitchFamily="49" charset="0"/>
            </a:endParaRPr>
          </a:p>
          <a:p>
            <a:pPr marL="0" indent="0">
              <a:lnSpc>
                <a:spcPct val="100000"/>
              </a:lnSpc>
              <a:spcBef>
                <a:spcPts val="0"/>
              </a:spcBef>
              <a:buNone/>
            </a:pPr>
            <a:r>
              <a:rPr lang="en-US" sz="2000" b="1" dirty="0">
                <a:solidFill>
                  <a:srgbClr val="5F5F5F"/>
                </a:solidFill>
                <a:latin typeface="Courier New" pitchFamily="49" charset="0"/>
                <a:cs typeface="Courier New" pitchFamily="49" charset="0"/>
              </a:rPr>
              <a:t>&lt;person id=“5678"&gt;	</a:t>
            </a:r>
          </a:p>
          <a:p>
            <a:pPr marL="0" indent="0">
              <a:lnSpc>
                <a:spcPct val="100000"/>
              </a:lnSpc>
              <a:spcBef>
                <a:spcPts val="0"/>
              </a:spcBef>
              <a:buNone/>
            </a:pPr>
            <a:r>
              <a:rPr lang="en-US" sz="2000" b="1" dirty="0" smtClean="0">
                <a:solidFill>
                  <a:srgbClr val="5F5F5F"/>
                </a:solidFill>
                <a:latin typeface="Courier New" pitchFamily="49" charset="0"/>
                <a:cs typeface="Courier New" pitchFamily="49" charset="0"/>
              </a:rPr>
              <a:t>	&lt;name&gt;</a:t>
            </a:r>
            <a:r>
              <a:rPr lang="en-US" sz="2000" b="1" dirty="0" err="1" smtClean="0">
                <a:solidFill>
                  <a:srgbClr val="5F5F5F"/>
                </a:solidFill>
                <a:latin typeface="Courier New" pitchFamily="49" charset="0"/>
                <a:cs typeface="Courier New" pitchFamily="49" charset="0"/>
              </a:rPr>
              <a:t>Saranya</a:t>
            </a:r>
            <a:r>
              <a:rPr lang="en-US" sz="2000" b="1" dirty="0" smtClean="0">
                <a:solidFill>
                  <a:srgbClr val="5F5F5F"/>
                </a:solidFill>
                <a:latin typeface="Courier New" pitchFamily="49" charset="0"/>
                <a:cs typeface="Courier New" pitchFamily="49" charset="0"/>
              </a:rPr>
              <a:t> </a:t>
            </a:r>
            <a:r>
              <a:rPr lang="en-US" sz="2000" b="1" dirty="0" err="1" smtClean="0">
                <a:solidFill>
                  <a:srgbClr val="5F5F5F"/>
                </a:solidFill>
                <a:latin typeface="Courier New" pitchFamily="49" charset="0"/>
                <a:cs typeface="Courier New" pitchFamily="49" charset="0"/>
              </a:rPr>
              <a:t>Hari</a:t>
            </a:r>
            <a:r>
              <a:rPr lang="en-US" sz="2000" b="1" dirty="0" smtClean="0">
                <a:solidFill>
                  <a:srgbClr val="5F5F5F"/>
                </a:solidFill>
                <a:latin typeface="Courier New" pitchFamily="49" charset="0"/>
                <a:cs typeface="Courier New" pitchFamily="49" charset="0"/>
              </a:rPr>
              <a:t>&lt;/</a:t>
            </a:r>
            <a:r>
              <a:rPr lang="en-US" sz="2000" b="1" dirty="0">
                <a:solidFill>
                  <a:srgbClr val="5F5F5F"/>
                </a:solidFill>
                <a:latin typeface="Courier New" pitchFamily="49" charset="0"/>
                <a:cs typeface="Courier New" pitchFamily="49" charset="0"/>
              </a:rPr>
              <a:t>name&gt;</a:t>
            </a:r>
          </a:p>
          <a:p>
            <a:pPr marL="0" indent="0">
              <a:lnSpc>
                <a:spcPct val="100000"/>
              </a:lnSpc>
              <a:spcBef>
                <a:spcPts val="0"/>
              </a:spcBef>
              <a:buNone/>
            </a:pPr>
            <a:r>
              <a:rPr lang="en-US" sz="2000" b="1" dirty="0">
                <a:solidFill>
                  <a:srgbClr val="5F5F5F"/>
                </a:solidFill>
                <a:latin typeface="Courier New" pitchFamily="49" charset="0"/>
                <a:cs typeface="Courier New" pitchFamily="49" charset="0"/>
              </a:rPr>
              <a:t>	&lt;address&gt;W/O </a:t>
            </a:r>
            <a:r>
              <a:rPr lang="en-US" sz="2000" b="1" dirty="0" err="1">
                <a:solidFill>
                  <a:srgbClr val="5F5F5F"/>
                </a:solidFill>
                <a:latin typeface="Courier New" pitchFamily="49" charset="0"/>
                <a:cs typeface="Courier New" pitchFamily="49" charset="0"/>
              </a:rPr>
              <a:t>Hari</a:t>
            </a:r>
            <a:r>
              <a:rPr lang="en-US" sz="2000" b="1" dirty="0">
                <a:solidFill>
                  <a:srgbClr val="5F5F5F"/>
                </a:solidFill>
                <a:latin typeface="Courier New" pitchFamily="49" charset="0"/>
                <a:cs typeface="Courier New" pitchFamily="49" charset="0"/>
              </a:rPr>
              <a:t> Shankar&lt;</a:t>
            </a:r>
            <a:r>
              <a:rPr lang="en-US" sz="2000" b="1" dirty="0" err="1">
                <a:solidFill>
                  <a:srgbClr val="5F5F5F"/>
                </a:solidFill>
                <a:latin typeface="Courier New" pitchFamily="49" charset="0"/>
                <a:cs typeface="Courier New" pitchFamily="49" charset="0"/>
              </a:rPr>
              <a:t>br</a:t>
            </a:r>
            <a:r>
              <a:rPr lang="en-US" sz="2000" b="1" dirty="0">
                <a:solidFill>
                  <a:srgbClr val="5F5F5F"/>
                </a:solidFill>
                <a:latin typeface="Courier New" pitchFamily="49" charset="0"/>
                <a:cs typeface="Courier New" pitchFamily="49" charset="0"/>
              </a:rPr>
              <a:t>/&gt;</a:t>
            </a:r>
          </a:p>
          <a:p>
            <a:pPr marL="0" indent="0">
              <a:lnSpc>
                <a:spcPct val="100000"/>
              </a:lnSpc>
              <a:spcBef>
                <a:spcPts val="0"/>
              </a:spcBef>
              <a:buNone/>
            </a:pPr>
            <a:r>
              <a:rPr lang="en-US" sz="2000" b="1" dirty="0">
                <a:solidFill>
                  <a:srgbClr val="5F5F5F"/>
                </a:solidFill>
                <a:latin typeface="Courier New" pitchFamily="49" charset="0"/>
                <a:cs typeface="Courier New" pitchFamily="49" charset="0"/>
              </a:rPr>
              <a:t>	 5/7 Elite Towers, LB Road</a:t>
            </a:r>
          </a:p>
          <a:p>
            <a:pPr marL="0" indent="0">
              <a:lnSpc>
                <a:spcPct val="100000"/>
              </a:lnSpc>
              <a:spcBef>
                <a:spcPts val="0"/>
              </a:spcBef>
              <a:buNone/>
            </a:pPr>
            <a:r>
              <a:rPr lang="en-US" sz="2000" b="1" dirty="0">
                <a:solidFill>
                  <a:srgbClr val="5F5F5F"/>
                </a:solidFill>
                <a:latin typeface="Courier New" pitchFamily="49" charset="0"/>
                <a:cs typeface="Courier New" pitchFamily="49" charset="0"/>
              </a:rPr>
              <a:t>	&lt;city&gt;Chennai&lt;/city&gt;	</a:t>
            </a:r>
          </a:p>
          <a:p>
            <a:pPr marL="0" indent="0">
              <a:lnSpc>
                <a:spcPct val="100000"/>
              </a:lnSpc>
              <a:spcBef>
                <a:spcPts val="0"/>
              </a:spcBef>
              <a:buNone/>
            </a:pPr>
            <a:r>
              <a:rPr lang="en-US" sz="2000" b="1" dirty="0">
                <a:solidFill>
                  <a:srgbClr val="5F5F5F"/>
                </a:solidFill>
                <a:latin typeface="Courier New" pitchFamily="49" charset="0"/>
                <a:cs typeface="Courier New" pitchFamily="49" charset="0"/>
              </a:rPr>
              <a:t>	&lt;state&gt;Tamil Nadu&lt;/state&gt;</a:t>
            </a:r>
          </a:p>
          <a:p>
            <a:pPr marL="0" indent="0">
              <a:lnSpc>
                <a:spcPct val="100000"/>
              </a:lnSpc>
              <a:spcBef>
                <a:spcPts val="0"/>
              </a:spcBef>
              <a:buNone/>
            </a:pPr>
            <a:r>
              <a:rPr lang="en-US" sz="2000" b="1" dirty="0">
                <a:solidFill>
                  <a:srgbClr val="5F5F5F"/>
                </a:solidFill>
                <a:latin typeface="Courier New" pitchFamily="49" charset="0"/>
                <a:cs typeface="Courier New" pitchFamily="49" charset="0"/>
              </a:rPr>
              <a:t>	&lt;/address&gt; </a:t>
            </a:r>
          </a:p>
          <a:p>
            <a:pPr marL="0" indent="0">
              <a:lnSpc>
                <a:spcPct val="100000"/>
              </a:lnSpc>
              <a:spcBef>
                <a:spcPts val="0"/>
              </a:spcBef>
              <a:buNone/>
            </a:pPr>
            <a:r>
              <a:rPr lang="en-US" sz="2000" b="1" dirty="0">
                <a:solidFill>
                  <a:srgbClr val="5F5F5F"/>
                </a:solidFill>
                <a:latin typeface="Courier New" pitchFamily="49" charset="0"/>
                <a:cs typeface="Courier New" pitchFamily="49" charset="0"/>
              </a:rPr>
              <a:t>&lt;/person&gt;	</a:t>
            </a:r>
          </a:p>
          <a:p>
            <a:pPr eaLnBrk="0" hangingPunct="0">
              <a:spcBef>
                <a:spcPts val="0"/>
              </a:spcBef>
              <a:buClr>
                <a:schemeClr val="accent2"/>
              </a:buClr>
            </a:pPr>
            <a:r>
              <a:rPr lang="en-US" sz="2000" b="1" dirty="0">
                <a:solidFill>
                  <a:srgbClr val="5F5F5F"/>
                </a:solidFill>
                <a:latin typeface="Courier New" pitchFamily="49" charset="0"/>
                <a:cs typeface="Courier New" pitchFamily="49" charset="0"/>
              </a:rPr>
              <a:t>&lt;/persons</a:t>
            </a:r>
            <a:r>
              <a:rPr lang="en-US" sz="2000" b="1" dirty="0" smtClean="0">
                <a:solidFill>
                  <a:srgbClr val="5F5F5F"/>
                </a:solidFill>
                <a:latin typeface="Courier New" pitchFamily="49" charset="0"/>
                <a:cs typeface="Courier New" pitchFamily="49" charset="0"/>
              </a:rPr>
              <a:t>&gt;</a:t>
            </a:r>
          </a:p>
          <a:p>
            <a:pPr eaLnBrk="0" hangingPunct="0">
              <a:spcBef>
                <a:spcPts val="0"/>
              </a:spcBef>
              <a:buClr>
                <a:schemeClr val="accent2"/>
              </a:buClr>
            </a:pPr>
            <a:endParaRPr lang="en-US" sz="2000" b="1" dirty="0">
              <a:solidFill>
                <a:srgbClr val="5F5F5F"/>
              </a:solidFill>
              <a:latin typeface="Courier New" pitchFamily="49" charset="0"/>
              <a:cs typeface="Courier New" pitchFamily="49" charset="0"/>
            </a:endParaRPr>
          </a:p>
          <a:p>
            <a:pPr marL="0" indent="0">
              <a:buNone/>
            </a:pPr>
            <a:r>
              <a:rPr lang="en-US" sz="2000" i="1" dirty="0">
                <a:solidFill>
                  <a:srgbClr val="5F5F5F"/>
                </a:solidFill>
                <a:latin typeface="+mn-lt"/>
                <a:cs typeface="+mn-cs"/>
              </a:rPr>
              <a:t>Write a program to print </a:t>
            </a:r>
            <a:r>
              <a:rPr lang="en-US" sz="2000" i="1" dirty="0" smtClean="0">
                <a:solidFill>
                  <a:srgbClr val="5F5F5F"/>
                </a:solidFill>
                <a:latin typeface="+mn-lt"/>
                <a:cs typeface="+mn-cs"/>
              </a:rPr>
              <a:t>the names of the person who are from New Delhi.</a:t>
            </a:r>
          </a:p>
          <a:p>
            <a:pPr marL="0" indent="0" algn="r">
              <a:buNone/>
            </a:pPr>
            <a:r>
              <a:rPr lang="en-US" sz="2000" i="1" dirty="0" smtClean="0">
                <a:solidFill>
                  <a:srgbClr val="5F5F5F"/>
                </a:solidFill>
                <a:latin typeface="+mn-lt"/>
                <a:cs typeface="+mn-cs"/>
              </a:rPr>
              <a:t>(1 hour)</a:t>
            </a:r>
            <a:endParaRPr lang="en-US" sz="2000" i="1" dirty="0">
              <a:solidFill>
                <a:srgbClr val="5F5F5F"/>
              </a:solidFill>
              <a:latin typeface="+mn-lt"/>
              <a:cs typeface="+mn-cs"/>
            </a:endParaRPr>
          </a:p>
        </p:txBody>
      </p:sp>
    </p:spTree>
    <p:extLst>
      <p:ext uri="{BB962C8B-B14F-4D97-AF65-F5344CB8AC3E}">
        <p14:creationId xmlns:p14="http://schemas.microsoft.com/office/powerpoint/2010/main" val="33959460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04800" y="1066800"/>
            <a:ext cx="8229600" cy="5791200"/>
          </a:xfrm>
        </p:spPr>
        <p:txBody>
          <a:bodyPr/>
          <a:lstStyle/>
          <a:p>
            <a:pPr marL="0" indent="0">
              <a:lnSpc>
                <a:spcPct val="100000"/>
              </a:lnSpc>
              <a:spcBef>
                <a:spcPts val="0"/>
              </a:spcBef>
              <a:buNone/>
            </a:pPr>
            <a:r>
              <a:rPr lang="en-US" b="1" dirty="0">
                <a:latin typeface="Courier New" pitchFamily="49" charset="0"/>
                <a:cs typeface="Courier New" pitchFamily="49" charset="0"/>
              </a:rPr>
              <a:t>	</a:t>
            </a:r>
            <a:endParaRPr lang="en-US" dirty="0"/>
          </a:p>
        </p:txBody>
      </p:sp>
      <p:sp>
        <p:nvSpPr>
          <p:cNvPr id="4" name="Slide Number Placeholder 3"/>
          <p:cNvSpPr>
            <a:spLocks noGrp="1"/>
          </p:cNvSpPr>
          <p:nvPr>
            <p:ph type="sldNum" sz="quarter" idx="10"/>
          </p:nvPr>
        </p:nvSpPr>
        <p:spPr/>
        <p:txBody>
          <a:bodyPr/>
          <a:lstStyle/>
          <a:p>
            <a:pPr>
              <a:defRPr/>
            </a:pPr>
            <a:fld id="{B56992D6-50B0-4821-AD19-9D328CEC5A11}" type="slidenum">
              <a:rPr lang="en-US" smtClean="0"/>
              <a:pPr>
                <a:defRPr/>
              </a:pPr>
              <a:t>43</a:t>
            </a:fld>
            <a:endParaRPr lang="en-US"/>
          </a:p>
        </p:txBody>
      </p:sp>
      <p:sp>
        <p:nvSpPr>
          <p:cNvPr id="5" name="TextBox 4"/>
          <p:cNvSpPr txBox="1"/>
          <p:nvPr/>
        </p:nvSpPr>
        <p:spPr>
          <a:xfrm>
            <a:off x="0" y="990601"/>
            <a:ext cx="9144000" cy="5970865"/>
          </a:xfrm>
          <a:prstGeom prst="rect">
            <a:avLst/>
          </a:prstGeom>
          <a:noFill/>
        </p:spPr>
        <p:txBody>
          <a:bodyPr wrap="square" rtlCol="0">
            <a:spAutoFit/>
          </a:bodyPr>
          <a:lstStyle/>
          <a:p>
            <a:pPr marL="342900" lvl="0" indent="-342900" eaLnBrk="0" hangingPunct="0">
              <a:lnSpc>
                <a:spcPct val="14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An XML is Extensible Markup Language which is an information unit. Data is embedded between tags that describe it. </a:t>
            </a:r>
          </a:p>
          <a:p>
            <a:pPr marL="342900" lvl="0" indent="-342900" eaLnBrk="0" hangingPunct="0">
              <a:lnSpc>
                <a:spcPct val="140000"/>
              </a:lnSpc>
              <a:spcBef>
                <a:spcPct val="20000"/>
              </a:spcBef>
              <a:buClr>
                <a:schemeClr val="accent2"/>
              </a:buClr>
              <a:buFont typeface="Wingdings" pitchFamily="2" charset="2"/>
              <a:buChar char="§"/>
              <a:defRPr/>
            </a:pPr>
            <a:r>
              <a:rPr lang="en-IN" sz="2000" dirty="0" err="1" smtClean="0">
                <a:solidFill>
                  <a:srgbClr val="5F5F5F"/>
                </a:solidFill>
                <a:latin typeface="+mn-lt"/>
                <a:cs typeface="+mn-cs"/>
              </a:rPr>
              <a:t>XPontus</a:t>
            </a:r>
            <a:r>
              <a:rPr lang="en-IN" sz="2000" dirty="0" smtClean="0">
                <a:solidFill>
                  <a:srgbClr val="5F5F5F"/>
                </a:solidFill>
                <a:latin typeface="+mn-lt"/>
                <a:cs typeface="+mn-cs"/>
              </a:rPr>
              <a:t>, </a:t>
            </a:r>
            <a:r>
              <a:rPr lang="en-IN" sz="2000" dirty="0" err="1" smtClean="0">
                <a:solidFill>
                  <a:srgbClr val="5F5F5F"/>
                </a:solidFill>
                <a:latin typeface="+mn-lt"/>
                <a:cs typeface="+mn-cs"/>
              </a:rPr>
              <a:t>XMLSPy</a:t>
            </a:r>
            <a:r>
              <a:rPr lang="en-IN" sz="2000" dirty="0" smtClean="0">
                <a:solidFill>
                  <a:srgbClr val="5F5F5F"/>
                </a:solidFill>
                <a:latin typeface="+mn-lt"/>
                <a:cs typeface="+mn-cs"/>
              </a:rPr>
              <a:t>, Oxygen XML, Exchanger XML Editor are some of the XML editors.</a:t>
            </a:r>
            <a:endParaRPr lang="en-US" sz="2000" dirty="0" smtClean="0">
              <a:solidFill>
                <a:srgbClr val="5F5F5F"/>
              </a:solidFill>
              <a:latin typeface="+mn-lt"/>
              <a:cs typeface="+mn-cs"/>
            </a:endParaRPr>
          </a:p>
          <a:p>
            <a:pPr marL="342900" lvl="0" indent="-342900" eaLnBrk="0" hangingPunct="0">
              <a:lnSpc>
                <a:spcPct val="14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Element is identified with a valid XML name and may have a set of attribute specifications.</a:t>
            </a:r>
          </a:p>
          <a:p>
            <a:pPr marL="342900" lvl="0" indent="-342900" eaLnBrk="0" hangingPunct="0">
              <a:lnSpc>
                <a:spcPct val="14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Attributes are used to attach the information about the element.</a:t>
            </a:r>
          </a:p>
          <a:p>
            <a:pPr marL="342900" lvl="0" indent="-342900" eaLnBrk="0" hangingPunct="0">
              <a:lnSpc>
                <a:spcPct val="14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An XML document is valid if it is well-formed and it conforms to DTD or XML Schema that is specified with the XML.</a:t>
            </a:r>
          </a:p>
          <a:p>
            <a:pPr marL="342900" lvl="0" indent="-342900" eaLnBrk="0" hangingPunct="0">
              <a:lnSpc>
                <a:spcPct val="14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XML namespaces are used to avoid XML tag/node naming conflicts.</a:t>
            </a:r>
          </a:p>
          <a:p>
            <a:pPr marL="342900" lvl="0" indent="-342900" eaLnBrk="0" hangingPunct="0">
              <a:lnSpc>
                <a:spcPct val="14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XML parsers/processors check if the XML document is well-formed or valid.</a:t>
            </a:r>
          </a:p>
          <a:p>
            <a:pPr marL="342900" lvl="0" indent="-342900" eaLnBrk="0" hangingPunct="0">
              <a:lnSpc>
                <a:spcPct val="14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SAX, DOM, </a:t>
            </a:r>
            <a:r>
              <a:rPr lang="en-US" sz="2000" dirty="0" err="1" smtClean="0">
                <a:solidFill>
                  <a:srgbClr val="5F5F5F"/>
                </a:solidFill>
                <a:latin typeface="+mn-lt"/>
                <a:cs typeface="+mn-cs"/>
              </a:rPr>
              <a:t>StAX</a:t>
            </a:r>
            <a:r>
              <a:rPr lang="en-US" sz="2000" dirty="0" smtClean="0">
                <a:solidFill>
                  <a:srgbClr val="5F5F5F"/>
                </a:solidFill>
                <a:latin typeface="+mn-lt"/>
                <a:cs typeface="+mn-cs"/>
              </a:rPr>
              <a:t> are 3 types of parsers supported in Java.</a:t>
            </a:r>
          </a:p>
          <a:p>
            <a:endParaRPr lang="en-US" dirty="0"/>
          </a:p>
        </p:txBody>
      </p:sp>
    </p:spTree>
    <p:extLst>
      <p:ext uri="{BB962C8B-B14F-4D97-AF65-F5344CB8AC3E}">
        <p14:creationId xmlns:p14="http://schemas.microsoft.com/office/powerpoint/2010/main" val="852584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250825" y="1243013"/>
            <a:ext cx="7673975" cy="5067300"/>
          </a:xfrm>
        </p:spPr>
        <p:txBody>
          <a:bodyPr/>
          <a:lstStyle/>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&lt;?xml version=“1.0”?&gt;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&lt;?noisemaker noise=“sound.wav”?&gt;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&lt;mail&gt;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	&lt;to style=“bold”&gt;Harry Potter&lt;/to&gt;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	&lt;from&gt;Ron&lt;/from&gt;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	&lt;subject&gt;Reminder&lt;/subject&gt;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	&lt;</a:t>
            </a:r>
            <a:r>
              <a:rPr lang="en-US" b="1" dirty="0" err="1" smtClean="0">
                <a:solidFill>
                  <a:srgbClr val="000000"/>
                </a:solidFill>
                <a:latin typeface="Courier New" pitchFamily="49" charset="0"/>
                <a:cs typeface="Courier New" pitchFamily="49" charset="0"/>
              </a:rPr>
              <a:t>horizontal_line</a:t>
            </a:r>
            <a:r>
              <a:rPr lang="en-US" b="1" dirty="0" smtClean="0">
                <a:solidFill>
                  <a:srgbClr val="000000"/>
                </a:solidFill>
                <a:latin typeface="Courier New" pitchFamily="49" charset="0"/>
                <a:cs typeface="Courier New" pitchFamily="49" charset="0"/>
              </a:rPr>
              <a:t>/&gt;</a:t>
            </a:r>
          </a:p>
          <a:p>
            <a:pPr eaLnBrk="1" hangingPunct="1">
              <a:lnSpc>
                <a:spcPct val="90000"/>
              </a:lnSpc>
              <a:spcBef>
                <a:spcPct val="50000"/>
              </a:spcBef>
              <a:buFontTx/>
              <a:buNone/>
            </a:pPr>
            <a:r>
              <a:rPr lang="en-US" b="1" dirty="0" smtClean="0">
                <a:solidFill>
                  <a:srgbClr val="000000"/>
                </a:solidFill>
                <a:latin typeface="Courier New" pitchFamily="49" charset="0"/>
                <a:cs typeface="Courier New" pitchFamily="49" charset="0"/>
              </a:rPr>
              <a:t>	&lt;body&gt;Please get your wand and broom&lt;/body&gt;</a:t>
            </a:r>
            <a:r>
              <a:rPr lang="en-US" b="1" dirty="0" smtClean="0">
                <a:latin typeface="Courier New" pitchFamily="49" charset="0"/>
              </a:rPr>
              <a:t> </a:t>
            </a:r>
          </a:p>
          <a:p>
            <a:pPr eaLnBrk="1" hangingPunct="1">
              <a:lnSpc>
                <a:spcPct val="90000"/>
              </a:lnSpc>
              <a:spcBef>
                <a:spcPct val="50000"/>
              </a:spcBef>
              <a:buFontTx/>
              <a:buNone/>
            </a:pPr>
            <a:r>
              <a:rPr lang="en-US" b="1" dirty="0" smtClean="0">
                <a:latin typeface="Courier New" pitchFamily="49" charset="0"/>
              </a:rPr>
              <a:t>&lt;!–letter format--&gt;</a:t>
            </a:r>
          </a:p>
          <a:p>
            <a:pPr eaLnBrk="1" hangingPunct="1">
              <a:lnSpc>
                <a:spcPct val="90000"/>
              </a:lnSpc>
              <a:spcBef>
                <a:spcPct val="50000"/>
              </a:spcBef>
              <a:buFontTx/>
              <a:buNone/>
            </a:pPr>
            <a:r>
              <a:rPr lang="en-US" b="1" dirty="0" smtClean="0">
                <a:latin typeface="Courier New" pitchFamily="49" charset="0"/>
              </a:rPr>
              <a:t>&amp;</a:t>
            </a:r>
            <a:r>
              <a:rPr lang="en-US" b="1" dirty="0" err="1" smtClean="0">
                <a:latin typeface="Courier New" pitchFamily="49" charset="0"/>
              </a:rPr>
              <a:t>quot</a:t>
            </a:r>
            <a:r>
              <a:rPr lang="en-US" b="1" dirty="0" smtClean="0">
                <a:latin typeface="Courier New" pitchFamily="49" charset="0"/>
              </a:rPr>
              <a:t>;</a:t>
            </a:r>
          </a:p>
          <a:p>
            <a:pPr eaLnBrk="1" hangingPunct="1">
              <a:lnSpc>
                <a:spcPct val="90000"/>
              </a:lnSpc>
              <a:spcBef>
                <a:spcPct val="50000"/>
              </a:spcBef>
              <a:buFontTx/>
              <a:buNone/>
            </a:pPr>
            <a:r>
              <a:rPr lang="en-US" b="1" dirty="0" smtClean="0">
                <a:solidFill>
                  <a:srgbClr val="000000"/>
                </a:solidFill>
                <a:latin typeface="Courier New" pitchFamily="49" charset="0"/>
                <a:cs typeface="Times New Roman" pitchFamily="18" charset="0"/>
              </a:rPr>
              <a:t>&lt;/mail&gt;</a:t>
            </a:r>
            <a:endParaRPr lang="en-US" b="1" dirty="0" smtClean="0"/>
          </a:p>
        </p:txBody>
      </p:sp>
      <p:sp>
        <p:nvSpPr>
          <p:cNvPr id="26633" name="Rectangle 14"/>
          <p:cNvSpPr>
            <a:spLocks noGrp="1" noChangeArrowheads="1"/>
          </p:cNvSpPr>
          <p:nvPr>
            <p:ph type="title"/>
          </p:nvPr>
        </p:nvSpPr>
        <p:spPr>
          <a:xfrm>
            <a:off x="669925" y="152400"/>
            <a:ext cx="7772400" cy="609600"/>
          </a:xfrm>
        </p:spPr>
        <p:txBody>
          <a:bodyPr/>
          <a:lstStyle/>
          <a:p>
            <a:pPr eaLnBrk="1" hangingPunct="1"/>
            <a:r>
              <a:rPr lang="en-US" dirty="0" smtClean="0"/>
              <a:t>XML Example</a:t>
            </a:r>
          </a:p>
        </p:txBody>
      </p:sp>
      <p:sp>
        <p:nvSpPr>
          <p:cNvPr id="26644" name="Slide Number Placeholder 1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19DE13C-CEDA-4D1F-8781-03A1069AC4F8}" type="slidenum">
              <a:rPr lang="en-US" smtClean="0">
                <a:solidFill>
                  <a:schemeClr val="bg2"/>
                </a:solidFill>
              </a:rPr>
              <a:pPr eaLnBrk="1" hangingPunct="1">
                <a:defRPr/>
              </a:pPr>
              <a:t>5</a:t>
            </a:fld>
            <a:endParaRPr lang="en-US" smtClean="0">
              <a:solidFill>
                <a:schemeClr val="bg2"/>
              </a:solidFill>
            </a:endParaRPr>
          </a:p>
        </p:txBody>
      </p:sp>
    </p:spTree>
    <p:extLst>
      <p:ext uri="{BB962C8B-B14F-4D97-AF65-F5344CB8AC3E}">
        <p14:creationId xmlns:p14="http://schemas.microsoft.com/office/powerpoint/2010/main" val="1616855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7848600" cy="720725"/>
          </a:xfrm>
        </p:spPr>
        <p:txBody>
          <a:bodyPr/>
          <a:lstStyle/>
          <a:p>
            <a:pPr eaLnBrk="1" hangingPunct="1"/>
            <a:r>
              <a:rPr lang="en-US" dirty="0" smtClean="0"/>
              <a:t>Uses</a:t>
            </a:r>
          </a:p>
        </p:txBody>
      </p:sp>
      <p:sp>
        <p:nvSpPr>
          <p:cNvPr id="10243" name="Rectangle 3"/>
          <p:cNvSpPr>
            <a:spLocks noGrp="1" noChangeArrowheads="1"/>
          </p:cNvSpPr>
          <p:nvPr>
            <p:ph type="body" idx="1"/>
          </p:nvPr>
        </p:nvSpPr>
        <p:spPr>
          <a:xfrm>
            <a:off x="228600" y="1447800"/>
            <a:ext cx="8382000" cy="4953000"/>
          </a:xfrm>
        </p:spPr>
        <p:txBody>
          <a:bodyPr/>
          <a:lstStyle/>
          <a:p>
            <a:pPr eaLnBrk="1" hangingPunct="1"/>
            <a:r>
              <a:rPr lang="en-US" dirty="0" smtClean="0">
                <a:cs typeface="Arial" charset="0"/>
              </a:rPr>
              <a:t>XML is used to share, transfer and exchange data</a:t>
            </a:r>
          </a:p>
          <a:p>
            <a:pPr eaLnBrk="1" hangingPunct="1"/>
            <a:r>
              <a:rPr lang="en-US" dirty="0">
                <a:cs typeface="Arial" charset="0"/>
              </a:rPr>
              <a:t>XML is used to store </a:t>
            </a:r>
            <a:r>
              <a:rPr lang="en-US" dirty="0" smtClean="0">
                <a:cs typeface="Arial" charset="0"/>
              </a:rPr>
              <a:t>data</a:t>
            </a:r>
          </a:p>
          <a:p>
            <a:pPr eaLnBrk="1" hangingPunct="1"/>
            <a:r>
              <a:rPr lang="en-US" dirty="0">
                <a:cs typeface="Arial" charset="0"/>
              </a:rPr>
              <a:t>XML is used to create new languages (XML is a meta language)</a:t>
            </a:r>
          </a:p>
          <a:p>
            <a:pPr eaLnBrk="1" hangingPunct="1"/>
            <a:r>
              <a:rPr lang="en-US" dirty="0">
                <a:cs typeface="Arial" charset="0"/>
              </a:rPr>
              <a:t>XML is used to store configuration information</a:t>
            </a:r>
          </a:p>
          <a:p>
            <a:pPr eaLnBrk="1" hangingPunct="1"/>
            <a:endParaRPr lang="en-US" dirty="0">
              <a:cs typeface="Arial" charset="0"/>
            </a:endParaRPr>
          </a:p>
          <a:p>
            <a:pPr eaLnBrk="1" hangingPunct="1"/>
            <a:endParaRPr lang="en-US" dirty="0" smtClean="0">
              <a:cs typeface="Arial" charset="0"/>
            </a:endParaRPr>
          </a:p>
          <a:p>
            <a:pPr lvl="2" eaLnBrk="1" hangingPunct="1">
              <a:buFont typeface="Wingdings" pitchFamily="2" charset="2"/>
              <a:buNone/>
            </a:pPr>
            <a:endParaRPr lang="en-US" sz="2000" dirty="0" smtClean="0"/>
          </a:p>
        </p:txBody>
      </p:sp>
      <p:sp>
        <p:nvSpPr>
          <p:cNvPr id="1024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EECB268-AC50-432B-9390-CCE9D126A12C}" type="slidenum">
              <a:rPr lang="en-US" smtClean="0">
                <a:solidFill>
                  <a:schemeClr val="bg2"/>
                </a:solidFill>
              </a:rPr>
              <a:pPr eaLnBrk="1" hangingPunct="1">
                <a:defRPr/>
              </a:pPr>
              <a:t>6</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Advantages of XML</a:t>
            </a:r>
          </a:p>
        </p:txBody>
      </p:sp>
      <p:sp>
        <p:nvSpPr>
          <p:cNvPr id="3" name="Content Placeholder 2"/>
          <p:cNvSpPr>
            <a:spLocks noGrp="1"/>
          </p:cNvSpPr>
          <p:nvPr>
            <p:ph idx="1"/>
          </p:nvPr>
        </p:nvSpPr>
        <p:spPr>
          <a:xfrm>
            <a:off x="304800" y="1066800"/>
            <a:ext cx="8534400" cy="5334000"/>
          </a:xfrm>
        </p:spPr>
        <p:txBody>
          <a:bodyPr/>
          <a:lstStyle/>
          <a:p>
            <a:pPr eaLnBrk="1" hangingPunct="1">
              <a:defRPr/>
            </a:pPr>
            <a:r>
              <a:rPr lang="en-US" dirty="0" smtClean="0"/>
              <a:t>Simplicity </a:t>
            </a:r>
          </a:p>
          <a:p>
            <a:pPr lvl="1" eaLnBrk="1" hangingPunct="1">
              <a:defRPr/>
            </a:pPr>
            <a:r>
              <a:rPr lang="en-US" sz="2000" dirty="0"/>
              <a:t>text based documents that are easy to be read by humans and </a:t>
            </a:r>
            <a:r>
              <a:rPr lang="en-US" sz="2000" dirty="0" smtClean="0"/>
              <a:t>machines</a:t>
            </a:r>
          </a:p>
          <a:p>
            <a:pPr lvl="1" eaLnBrk="1" hangingPunct="1">
              <a:defRPr/>
            </a:pPr>
            <a:r>
              <a:rPr lang="en-US" sz="2000" dirty="0" smtClean="0"/>
              <a:t>supports </a:t>
            </a:r>
            <a:r>
              <a:rPr lang="en-US" sz="2000" dirty="0" err="1" smtClean="0"/>
              <a:t>Unicodes</a:t>
            </a:r>
            <a:endParaRPr lang="en-US" sz="2000" dirty="0" smtClean="0"/>
          </a:p>
          <a:p>
            <a:pPr eaLnBrk="1" hangingPunct="1">
              <a:defRPr/>
            </a:pPr>
            <a:r>
              <a:rPr lang="en-US" dirty="0" smtClean="0"/>
              <a:t>Extensibility </a:t>
            </a:r>
          </a:p>
          <a:p>
            <a:pPr lvl="1" eaLnBrk="1" hangingPunct="1">
              <a:defRPr/>
            </a:pPr>
            <a:r>
              <a:rPr lang="en-US" sz="2000" dirty="0" smtClean="0">
                <a:ea typeface="+mn-ea"/>
                <a:cs typeface="+mn-cs"/>
              </a:rPr>
              <a:t>Allows creation of new tags</a:t>
            </a:r>
          </a:p>
          <a:p>
            <a:pPr eaLnBrk="1" hangingPunct="1">
              <a:defRPr/>
            </a:pPr>
            <a:r>
              <a:rPr lang="en-US" dirty="0" smtClean="0"/>
              <a:t>Interoperability </a:t>
            </a:r>
          </a:p>
          <a:p>
            <a:pPr lvl="1" eaLnBrk="1" hangingPunct="1">
              <a:defRPr/>
            </a:pPr>
            <a:r>
              <a:rPr lang="en-US" sz="2000" dirty="0" smtClean="0">
                <a:ea typeface="+mn-ea"/>
                <a:cs typeface="+mn-cs"/>
              </a:rPr>
              <a:t>Platform-independent</a:t>
            </a:r>
          </a:p>
          <a:p>
            <a:pPr eaLnBrk="1" hangingPunct="1">
              <a:defRPr/>
            </a:pPr>
            <a:r>
              <a:rPr lang="en-US" dirty="0" smtClean="0"/>
              <a:t>Open standard</a:t>
            </a:r>
          </a:p>
          <a:p>
            <a:pPr lvl="1" eaLnBrk="1" hangingPunct="1">
              <a:defRPr/>
            </a:pPr>
            <a:r>
              <a:rPr lang="en-US" sz="2000" dirty="0" smtClean="0">
                <a:ea typeface="+mn-ea"/>
                <a:cs typeface="+mn-cs"/>
              </a:rPr>
              <a:t>It is a open standard by W3C (not </a:t>
            </a:r>
            <a:r>
              <a:rPr lang="en-US" sz="2000" dirty="0" smtClean="0"/>
              <a:t>proprietary)</a:t>
            </a:r>
          </a:p>
        </p:txBody>
      </p:sp>
      <p:sp>
        <p:nvSpPr>
          <p:cNvPr id="15364"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2F2C600-D555-4083-97F6-5D6FA48E75D9}" type="slidenum">
              <a:rPr lang="en-US" smtClean="0">
                <a:solidFill>
                  <a:schemeClr val="bg2"/>
                </a:solidFill>
              </a:rPr>
              <a:pPr eaLnBrk="1" hangingPunct="1">
                <a:defRPr/>
              </a:pPr>
              <a:t>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Disadvantages of XML</a:t>
            </a:r>
          </a:p>
        </p:txBody>
      </p:sp>
      <p:sp>
        <p:nvSpPr>
          <p:cNvPr id="3" name="Content Placeholder 2"/>
          <p:cNvSpPr>
            <a:spLocks noGrp="1"/>
          </p:cNvSpPr>
          <p:nvPr>
            <p:ph idx="1"/>
          </p:nvPr>
        </p:nvSpPr>
        <p:spPr>
          <a:xfrm>
            <a:off x="76200" y="1066800"/>
            <a:ext cx="8839200" cy="5486400"/>
          </a:xfrm>
        </p:spPr>
        <p:txBody>
          <a:bodyPr/>
          <a:lstStyle/>
          <a:p>
            <a:pPr eaLnBrk="1" hangingPunct="1">
              <a:lnSpc>
                <a:spcPct val="120000"/>
              </a:lnSpc>
              <a:defRPr/>
            </a:pPr>
            <a:r>
              <a:rPr lang="en-US" dirty="0" smtClean="0"/>
              <a:t>Comparing it with HTML: with respect to creating XML document, it is more stricter than HTML.</a:t>
            </a:r>
          </a:p>
          <a:p>
            <a:pPr eaLnBrk="1" hangingPunct="1">
              <a:lnSpc>
                <a:spcPct val="120000"/>
              </a:lnSpc>
              <a:defRPr/>
            </a:pPr>
            <a:r>
              <a:rPr lang="en-US" dirty="0" smtClean="0"/>
              <a:t>Comparing it with database:</a:t>
            </a:r>
          </a:p>
          <a:p>
            <a:pPr lvl="1" eaLnBrk="1" hangingPunct="1">
              <a:lnSpc>
                <a:spcPct val="120000"/>
              </a:lnSpc>
              <a:defRPr/>
            </a:pPr>
            <a:r>
              <a:rPr lang="en-US" sz="2000" dirty="0" smtClean="0"/>
              <a:t> </a:t>
            </a:r>
            <a:r>
              <a:rPr lang="en-US" sz="2000" dirty="0" smtClean="0">
                <a:ea typeface="+mn-ea"/>
                <a:cs typeface="+mn-cs"/>
              </a:rPr>
              <a:t>With respect to using XML for storing data as compared to relational databases, XML is not suited in case application requires high data-consistency, referential integrity, handling large data and complex querying, atomic transactions.</a:t>
            </a:r>
          </a:p>
          <a:p>
            <a:pPr lvl="1" eaLnBrk="1" hangingPunct="1">
              <a:lnSpc>
                <a:spcPct val="120000"/>
              </a:lnSpc>
              <a:defRPr/>
            </a:pPr>
            <a:r>
              <a:rPr lang="en-US" sz="2000" dirty="0" smtClean="0">
                <a:ea typeface="+mn-ea"/>
                <a:cs typeface="+mn-cs"/>
              </a:rPr>
              <a:t>XML must be used with other related technologies like </a:t>
            </a:r>
            <a:r>
              <a:rPr lang="en-US" sz="2000" dirty="0" err="1" smtClean="0">
                <a:ea typeface="+mn-ea"/>
                <a:cs typeface="+mn-cs"/>
              </a:rPr>
              <a:t>XMLSchema</a:t>
            </a:r>
            <a:r>
              <a:rPr lang="en-US" sz="2000" dirty="0" smtClean="0">
                <a:ea typeface="+mn-ea"/>
                <a:cs typeface="+mn-cs"/>
              </a:rPr>
              <a:t> to ensure valid data and tag representation.</a:t>
            </a:r>
          </a:p>
          <a:p>
            <a:pPr lvl="1" eaLnBrk="1" hangingPunct="1">
              <a:lnSpc>
                <a:spcPct val="120000"/>
              </a:lnSpc>
              <a:defRPr/>
            </a:pPr>
            <a:r>
              <a:rPr lang="en-US" sz="2000" dirty="0" smtClean="0">
                <a:ea typeface="+mn-ea"/>
                <a:cs typeface="+mn-cs"/>
              </a:rPr>
              <a:t>Comparing 2 XML files bit by bit from an abstract model of XML is very difficult as compared to database records. To address this problem W3C has come up with Canonical XML specification which defines standard form of an XML document that allows easy bit-wise comparison of two xml documents.</a:t>
            </a:r>
            <a:endParaRPr lang="en-US" dirty="0"/>
          </a:p>
        </p:txBody>
      </p:sp>
      <p:sp>
        <p:nvSpPr>
          <p:cNvPr id="16388"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A84BD6-BCF4-4FE5-B775-5536392878F2}" type="slidenum">
              <a:rPr lang="en-US" smtClean="0">
                <a:solidFill>
                  <a:schemeClr val="bg2"/>
                </a:solidFill>
              </a:rPr>
              <a:pPr eaLnBrk="1" hangingPunct="1">
                <a:defRPr/>
              </a:pPr>
              <a:t>8</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XML 1.0 Recommendation</a:t>
            </a:r>
          </a:p>
        </p:txBody>
      </p:sp>
      <p:sp>
        <p:nvSpPr>
          <p:cNvPr id="18435" name="Content Placeholder 2"/>
          <p:cNvSpPr>
            <a:spLocks noGrp="1"/>
          </p:cNvSpPr>
          <p:nvPr>
            <p:ph idx="1"/>
          </p:nvPr>
        </p:nvSpPr>
        <p:spPr>
          <a:xfrm>
            <a:off x="304800" y="1447800"/>
            <a:ext cx="8229600" cy="3505200"/>
          </a:xfrm>
        </p:spPr>
        <p:txBody>
          <a:bodyPr/>
          <a:lstStyle/>
          <a:p>
            <a:pPr eaLnBrk="1" hangingPunct="1"/>
            <a:r>
              <a:rPr lang="en-US" dirty="0" smtClean="0"/>
              <a:t>XML should be easy to process.</a:t>
            </a:r>
          </a:p>
          <a:p>
            <a:pPr eaLnBrk="1" hangingPunct="1"/>
            <a:r>
              <a:rPr lang="en-US" dirty="0" smtClean="0"/>
              <a:t>XML should be straightforward to use over the Internet.</a:t>
            </a:r>
          </a:p>
          <a:p>
            <a:pPr eaLnBrk="1" hangingPunct="1"/>
            <a:r>
              <a:rPr lang="en-US" dirty="0" smtClean="0"/>
              <a:t>XML should be human legible.</a:t>
            </a:r>
          </a:p>
          <a:p>
            <a:pPr eaLnBrk="1" hangingPunct="1"/>
            <a:r>
              <a:rPr lang="en-US" dirty="0" smtClean="0"/>
              <a:t>XML should be easy to create.</a:t>
            </a:r>
          </a:p>
          <a:p>
            <a:pPr eaLnBrk="1" hangingPunct="1"/>
            <a:r>
              <a:rPr lang="en-US" dirty="0" smtClean="0"/>
              <a:t>XML should support a wide variety of applications.</a:t>
            </a:r>
          </a:p>
          <a:p>
            <a:pPr eaLnBrk="1" hangingPunct="1"/>
            <a:r>
              <a:rPr lang="en-US" dirty="0" smtClean="0"/>
              <a:t>XML standards should be formal and concise.</a:t>
            </a:r>
          </a:p>
          <a:p>
            <a:pPr eaLnBrk="1" hangingPunct="1"/>
            <a:r>
              <a:rPr lang="en-US" dirty="0" smtClean="0"/>
              <a:t>XML standards should be formal and concise.</a:t>
            </a:r>
          </a:p>
        </p:txBody>
      </p:sp>
      <p:sp>
        <p:nvSpPr>
          <p:cNvPr id="18436" name="TextBox 4"/>
          <p:cNvSpPr txBox="1">
            <a:spLocks noChangeArrowheads="1"/>
          </p:cNvSpPr>
          <p:nvPr/>
        </p:nvSpPr>
        <p:spPr bwMode="auto">
          <a:xfrm>
            <a:off x="609600" y="5334000"/>
            <a:ext cx="792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a:t>These points must be adhered to before we move on to work with XML</a:t>
            </a:r>
          </a:p>
        </p:txBody>
      </p:sp>
      <p:sp>
        <p:nvSpPr>
          <p:cNvPr id="18437" name="Slide Number Placeholder 5"/>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AED9E46-AB7B-47BC-BE24-D05C00641D34}" type="slidenum">
              <a:rPr lang="en-US" smtClean="0">
                <a:solidFill>
                  <a:schemeClr val="bg2"/>
                </a:solidFill>
              </a:rPr>
              <a:pPr eaLnBrk="1" hangingPunct="1">
                <a:defRPr/>
              </a:pPr>
              <a:t>9</a:t>
            </a:fld>
            <a:endParaRPr lang="en-US" smtClean="0">
              <a:solidFill>
                <a:schemeClr val="bg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AD65DDDBBB2C41927327F3903045CD" ma:contentTypeVersion="13" ma:contentTypeDescription="Create a new document." ma:contentTypeScope="" ma:versionID="10ccf92d19d4f528f371381c77d2c647">
  <xsd:schema xmlns:xsd="http://www.w3.org/2001/XMLSchema" xmlns:xs="http://www.w3.org/2001/XMLSchema" xmlns:p="http://schemas.microsoft.com/office/2006/metadata/properties" xmlns:ns1="http://schemas.microsoft.com/sharepoint/v3" xmlns:ns2="032da120-fc09-4bec-99b9-328e24695f55" xmlns:ns3="4f8c5cea-7bfe-49c1-a58b-6b9cdda62ee2" targetNamespace="http://schemas.microsoft.com/office/2006/metadata/properties" ma:root="true" ma:fieldsID="76d3eaf2c927ea9668db3f0de64aa6ab" ns1:_="" ns2:_="" ns3:_="">
    <xsd:import namespace="http://schemas.microsoft.com/sharepoint/v3"/>
    <xsd:import namespace="032da120-fc09-4bec-99b9-328e24695f55"/>
    <xsd:import namespace="4f8c5cea-7bfe-49c1-a58b-6b9cdda62e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element ref="ns1:PublishingStartDate" minOccurs="0"/>
                <xsd:element ref="ns1:PublishingExpirationDat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7"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8"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2da120-fc09-4bec-99b9-328e24695f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f8c5cea-7bfe-49c1-a58b-6b9cdda62e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2FF467-B507-48E2-BFD9-4190CB9E638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terms/"/>
    <ds:schemaRef ds:uri="http://purl.org/dc/dcmitype/"/>
  </ds:schemaRefs>
</ds:datastoreItem>
</file>

<file path=customXml/itemProps2.xml><?xml version="1.0" encoding="utf-8"?>
<ds:datastoreItem xmlns:ds="http://schemas.openxmlformats.org/officeDocument/2006/customXml" ds:itemID="{A6B49279-91C2-455E-9D0A-410712D42DA9}">
  <ds:schemaRefs>
    <ds:schemaRef ds:uri="http://schemas.microsoft.com/sharepoint/v3/contenttype/forms"/>
  </ds:schemaRefs>
</ds:datastoreItem>
</file>

<file path=customXml/itemProps3.xml><?xml version="1.0" encoding="utf-8"?>
<ds:datastoreItem xmlns:ds="http://schemas.openxmlformats.org/officeDocument/2006/customXml" ds:itemID="{B6CAD7FA-5AA3-4B3E-B488-DA81DB0D081E}"/>
</file>

<file path=docProps/app.xml><?xml version="1.0" encoding="utf-8"?>
<Properties xmlns="http://schemas.openxmlformats.org/officeDocument/2006/extended-properties" xmlns:vt="http://schemas.openxmlformats.org/officeDocument/2006/docPropsVTypes">
  <Template>PresentationTemplate</Template>
  <TotalTime>1688</TotalTime>
  <Words>2892</Words>
  <Application>Microsoft Office PowerPoint</Application>
  <PresentationFormat>On-screen Show (4:3)</PresentationFormat>
  <Paragraphs>519</Paragraphs>
  <Slides>43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Courier New</vt:lpstr>
      <vt:lpstr>EBZZZZ+LucidaSans-Typewriter</vt:lpstr>
      <vt:lpstr>Tahoma</vt:lpstr>
      <vt:lpstr>Times New Roman</vt:lpstr>
      <vt:lpstr>Wingdings</vt:lpstr>
      <vt:lpstr>PresentationTemplate</vt:lpstr>
      <vt:lpstr>XML</vt:lpstr>
      <vt:lpstr>Objectives</vt:lpstr>
      <vt:lpstr>Table of Content</vt:lpstr>
      <vt:lpstr>What is XML ?</vt:lpstr>
      <vt:lpstr>XML Example</vt:lpstr>
      <vt:lpstr>Uses</vt:lpstr>
      <vt:lpstr>Advantages of XML</vt:lpstr>
      <vt:lpstr>Disadvantages of XML</vt:lpstr>
      <vt:lpstr>XML 1.0 Recommendation</vt:lpstr>
      <vt:lpstr>XML-Related Components</vt:lpstr>
      <vt:lpstr>XML editors/Tools</vt:lpstr>
      <vt:lpstr>XML document structure</vt:lpstr>
      <vt:lpstr>XML names</vt:lpstr>
      <vt:lpstr>Element</vt:lpstr>
      <vt:lpstr>Attributes</vt:lpstr>
      <vt:lpstr>Comment</vt:lpstr>
      <vt:lpstr>Test your understanding</vt:lpstr>
      <vt:lpstr>PowerPoint Presentation</vt:lpstr>
      <vt:lpstr>Valid XML</vt:lpstr>
      <vt:lpstr>Using Xpontus</vt:lpstr>
      <vt:lpstr>Exercise</vt:lpstr>
      <vt:lpstr>Entity references</vt:lpstr>
      <vt:lpstr>Character references</vt:lpstr>
      <vt:lpstr>CDATA section</vt:lpstr>
      <vt:lpstr>Example: CDATA </vt:lpstr>
      <vt:lpstr>PI</vt:lpstr>
      <vt:lpstr>XML namespace</vt:lpstr>
      <vt:lpstr>Example</vt:lpstr>
      <vt:lpstr>XML Parser</vt:lpstr>
      <vt:lpstr>Parsing</vt:lpstr>
      <vt:lpstr>DOM</vt:lpstr>
      <vt:lpstr>DOM classes</vt:lpstr>
      <vt:lpstr>DOM Programming model</vt:lpstr>
      <vt:lpstr>Methods</vt:lpstr>
      <vt:lpstr>Example: using validating DOM Parser</vt:lpstr>
      <vt:lpstr>PowerPoint Presentation</vt:lpstr>
      <vt:lpstr>PowerPoint Presentation</vt:lpstr>
      <vt:lpstr>PowerPoint Presentation</vt:lpstr>
      <vt:lpstr>PowerPoint Presentation</vt:lpstr>
      <vt:lpstr>PowerPoint Presentation</vt:lpstr>
      <vt:lpstr>Exercise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krishnan_v</dc:creator>
  <cp:lastModifiedBy>Manmeet Jalota, HCL TSS</cp:lastModifiedBy>
  <cp:revision>432</cp:revision>
  <dcterms:created xsi:type="dcterms:W3CDTF">2011-03-21T03:19:34Z</dcterms:created>
  <dcterms:modified xsi:type="dcterms:W3CDTF">2020-02-19T05:38:26Z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9398738d-cef5-4ddf-aa66-06cb9a980d76</vt:lpwstr>
  </property>
  <property fmtid="{D5CDD505-2E9C-101B-9397-08002B2CF9AE}" pid="3" name="HCLClassification">
    <vt:lpwstr>HCL_Cla5s_1nt3rnal</vt:lpwstr>
  </property>
  <property fmtid="{D5CDD505-2E9C-101B-9397-08002B2CF9AE}" pid="4" name="HCL_Cla5s_D6">
    <vt:lpwstr>False</vt:lpwstr>
  </property>
  <property fmtid="{D5CDD505-2E9C-101B-9397-08002B2CF9AE}" pid="5" name="ContentTypeId">
    <vt:lpwstr>0x01010050AD65DDDBBB2C41927327F3903045CD</vt:lpwstr>
  </property>
</Properties>
</file>