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Caveat"/>
      <p:regular r:id="rId35"/>
      <p:bold r:id="rId36"/>
    </p:embeddedFont>
    <p:embeddedFont>
      <p:font typeface="Montserra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B05855-DC9B-4E48-86F7-2C8DC98C0234}">
  <a:tblStyle styleId="{E0B05855-DC9B-4E48-86F7-2C8DC98C023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Cavea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36" Type="http://schemas.openxmlformats.org/officeDocument/2006/relationships/font" Target="fonts/Caveat-bold.fntdata"/><Relationship Id="rId17" Type="http://schemas.openxmlformats.org/officeDocument/2006/relationships/slide" Target="slides/slide11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779315f7a_1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779315f7a_1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779315f7a_1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779315f7a_1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779315f7a_1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779315f7a_1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745e5466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745e5466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779315f7a_1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779315f7a_1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745e5466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745e5466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745e5466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b745e5466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745e546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745e546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b745e5466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b745e5466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745e5466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745e5466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75102d497_4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2b75102d497_45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745e5466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b745e5466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745e5466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b745e5466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745e5466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b745e5466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745e5466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b745e5466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b745e5466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b745e5466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745e5466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b745e5466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b745e5466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b745e5466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b745e5466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b745e5466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779315f7a_1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b779315f7a_1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745e5466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745e5466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745e5466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745e5466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745e5466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745e5466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745e5466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745e5466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745e5466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745e5466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745e5466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745e5466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779315f7a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779315f7a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9.png"/><Relationship Id="rId5" Type="http://schemas.openxmlformats.org/officeDocument/2006/relationships/hyperlink" Target="http://drive.google.com/file/d/1gDmyVcZ4xmmjolI6XTyjPi9lJZ1fU6Sh/view" TargetMode="External"/><Relationship Id="rId6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13.jpg"/><Relationship Id="rId5" Type="http://schemas.openxmlformats.org/officeDocument/2006/relationships/image" Target="../media/image11.jpg"/><Relationship Id="rId6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164" l="16934" r="11972" t="8566"/>
          <a:stretch/>
        </p:blipFill>
        <p:spPr>
          <a:xfrm>
            <a:off x="146175" y="226225"/>
            <a:ext cx="8934900" cy="46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9566700" y="3138300"/>
            <a:ext cx="500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08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>
            <p:ph type="title"/>
          </p:nvPr>
        </p:nvSpPr>
        <p:spPr>
          <a:xfrm>
            <a:off x="210563" y="425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●"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 SCP Excitation energy showing larger effective screening </a:t>
            </a: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compared</a:t>
            </a: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 to ECSCP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210563" y="425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●"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Spin orbital splitting is remarkable in SCP &amp;ECSCP           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50" y="217925"/>
            <a:ext cx="8284848" cy="394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latin typeface="Times New Roman"/>
                <a:ea typeface="Times New Roman"/>
                <a:cs typeface="Times New Roman"/>
                <a:sym typeface="Times New Roman"/>
              </a:rPr>
              <a:t>Findings</a:t>
            </a:r>
            <a:endParaRPr b="1" sz="2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2569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 of screening is less in heavier atoms.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result under plasma environments definitely possible to use similar experiments with ultra-high resolution.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 of plasma screening on the various relativistic corrections.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orbit splitting is remarkable SCP and ECSCP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9337" y="1856988"/>
            <a:ext cx="644842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latin typeface="Times New Roman"/>
                <a:ea typeface="Times New Roman"/>
                <a:cs typeface="Times New Roman"/>
                <a:sym typeface="Times New Roman"/>
              </a:rPr>
              <a:t>Future Outlook </a:t>
            </a:r>
            <a:endParaRPr b="1" sz="2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2569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work can be extended to the many electron systems. Through a self-consistent manner to evaluate electronic structure for several xc functionals, an interface to libxc[1] has been planned.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2.To solve the time dependent Schrodinger Equation for one and many electron atoms to know the dynamics of the systems in plasma.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01" y="2571760"/>
            <a:ext cx="3550775" cy="236139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>
            <p:ph type="title"/>
          </p:nvPr>
        </p:nvSpPr>
        <p:spPr>
          <a:xfrm>
            <a:off x="91350" y="4641025"/>
            <a:ext cx="8943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[1]M. A. L. Marques, M. J. T. Oliveira, and T. Burnus, </a:t>
            </a:r>
            <a:r>
              <a:rPr i="1" lang="en" sz="1100"/>
              <a:t>Libxc: A Library of Exchange and Correlation Functionals for Density Functional Theory</a:t>
            </a:r>
            <a:r>
              <a:rPr lang="en" sz="1100"/>
              <a:t>, Computer Physics Communications </a:t>
            </a:r>
            <a:r>
              <a:rPr b="1" lang="en" sz="1100"/>
              <a:t>183</a:t>
            </a:r>
            <a:r>
              <a:rPr lang="en" sz="1100"/>
              <a:t>, 2272 (2012).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Acknowledgement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4240150" y="2069275"/>
            <a:ext cx="3826800" cy="24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 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     </a:t>
            </a:r>
            <a:r>
              <a:rPr b="1" lang="en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Dr. Sangita Sen &amp; my labmates .</a:t>
            </a:r>
            <a:endParaRPr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RPC Members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veat"/>
              <a:buAutoNum type="arabicPeriod"/>
            </a:pPr>
            <a:r>
              <a:rPr b="1" lang="en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Dr. Susmita Sen</a:t>
            </a:r>
            <a:endParaRPr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veat"/>
              <a:buAutoNum type="arabicPeriod"/>
            </a:pPr>
            <a:r>
              <a:rPr b="1" lang="en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Dr. Mousumi Das</a:t>
            </a:r>
            <a:endParaRPr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22270" l="-6710" r="6710" t="-22270"/>
          <a:stretch/>
        </p:blipFill>
        <p:spPr>
          <a:xfrm>
            <a:off x="-228225" y="767425"/>
            <a:ext cx="4468375" cy="25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</a:t>
            </a:r>
            <a:r>
              <a:rPr b="1" lang="en" sz="3355">
                <a:latin typeface="Times New Roman"/>
                <a:ea typeface="Times New Roman"/>
                <a:cs typeface="Times New Roman"/>
                <a:sym typeface="Times New Roman"/>
              </a:rPr>
              <a:t>  References</a:t>
            </a:r>
            <a:endParaRPr b="1" sz="335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[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1]S. Chanda, A. Kantholi, S. Sen, Relativistic effects in hydrogen-like plasma,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submitted. 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(2024)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[1]S. Bhattacharyya, A. N. Sil, S. Fritzsche, and P. K. Mukherjee,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 of Strongly Coupled Plasma on the Spectra of Hydrogenlike Carbon, Aluminium and Argon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European Physical Journal D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 (2007).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[2]S. K. Chaudhuri, P. K. Mukherjee, and B. Fricke,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Atomic Structure under External Confinement: Effect of Plasma on the Spin Orbit Splitting, Relativistic Mass Correction and Darwin Term for Hydrogen-like Ions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European Physical Journal D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71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(2017).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3355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335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227200" y="1096125"/>
            <a:ext cx="8520600" cy="341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study the effect of confinement in the electronic structure of atomic systems.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study the effect of several plasma environment to the energies and transition energies of hydrogen-like systems. We choose hydrogen-like systems as exact analytical solution for free system is known and relevant for astronomical phenomenon.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15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Dirac Equation for H atom can be written as coupled differential equation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 txBox="1"/>
          <p:nvPr/>
        </p:nvSpPr>
        <p:spPr>
          <a:xfrm>
            <a:off x="4586200" y="2411875"/>
            <a:ext cx="45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75" y="1840825"/>
            <a:ext cx="4233625" cy="126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/>
        </p:nvSpPr>
        <p:spPr>
          <a:xfrm>
            <a:off x="0" y="3161025"/>
            <a:ext cx="9012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κ = ±(j + ½ ) for l = j ± ½  Dirac angular momentum quantum number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baseline="30000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baseline="-25000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njl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(Z, µ; r) and R</a:t>
            </a:r>
            <a:r>
              <a:rPr b="1" baseline="30000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b="1" baseline="-25000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nlj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(Z, µ; r) are the radial parts of the large and small components of the wave function, 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baseline="-25000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nlj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(Z, µ) is the energy relative to c </a:t>
            </a:r>
            <a:r>
              <a:rPr b="1" baseline="30000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(the rest energy of the electron),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115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 txBox="1"/>
          <p:nvPr/>
        </p:nvSpPr>
        <p:spPr>
          <a:xfrm>
            <a:off x="4586200" y="2411875"/>
            <a:ext cx="45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273075" y="2235650"/>
            <a:ext cx="8520600" cy="23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coupled differential equation (8) is solved by the power series method  using spline interpolation technique in radial grid using inhouse numerov Dirac solver Program[1]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[1]S. Bhattacharyya, A. N. Sil, S. Fritzsche, and P. K. Mukherjee, </a:t>
            </a:r>
            <a:r>
              <a:rPr i="1" lang="en" sz="1100">
                <a:solidFill>
                  <a:schemeClr val="dk1"/>
                </a:solidFill>
              </a:rPr>
              <a:t>Effect of Strongly Coupled Plasma on the Spectra of Hydrogenlike Carbon, Aluminium and Argon</a:t>
            </a:r>
            <a:r>
              <a:rPr lang="en" sz="1100">
                <a:solidFill>
                  <a:schemeClr val="dk1"/>
                </a:solidFill>
              </a:rPr>
              <a:t>, The European Physical Journal D </a:t>
            </a:r>
            <a:r>
              <a:rPr b="1" lang="en" sz="1100">
                <a:solidFill>
                  <a:schemeClr val="dk1"/>
                </a:solidFill>
              </a:rPr>
              <a:t>46</a:t>
            </a:r>
            <a:r>
              <a:rPr lang="en" sz="1100">
                <a:solidFill>
                  <a:schemeClr val="dk1"/>
                </a:solidFill>
              </a:rPr>
              <a:t>, 1 (2007).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99" y="650025"/>
            <a:ext cx="7274949" cy="11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3840895" y="3743257"/>
            <a:ext cx="783675" cy="783675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rgbClr val="FFFF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0" y="352369"/>
            <a:ext cx="91440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5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</a:t>
            </a:r>
            <a:r>
              <a:rPr b="1" lang="en" sz="335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335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 sz="335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1" name="Google Shape;61;p14"/>
          <p:cNvGrpSpPr/>
          <p:nvPr/>
        </p:nvGrpSpPr>
        <p:grpSpPr>
          <a:xfrm>
            <a:off x="234446" y="1614812"/>
            <a:ext cx="3229170" cy="2782645"/>
            <a:chOff x="1233153" y="2364054"/>
            <a:chExt cx="3072473" cy="2647617"/>
          </a:xfrm>
        </p:grpSpPr>
        <p:sp>
          <p:nvSpPr>
            <p:cNvPr id="62" name="Google Shape;62;p14"/>
            <p:cNvSpPr/>
            <p:nvPr/>
          </p:nvSpPr>
          <p:spPr>
            <a:xfrm rot="-2432349">
              <a:off x="1650147" y="2803658"/>
              <a:ext cx="1659910" cy="1896142"/>
            </a:xfrm>
            <a:custGeom>
              <a:rect b="b" l="l" r="r" t="t"/>
              <a:pathLst>
                <a:path extrusionOk="0" h="1896047" w="1659827">
                  <a:moveTo>
                    <a:pt x="1659733" y="947868"/>
                  </a:moveTo>
                  <a:cubicBezTo>
                    <a:pt x="1659733" y="1471447"/>
                    <a:pt x="1288168" y="1895892"/>
                    <a:pt x="829819" y="1895892"/>
                  </a:cubicBezTo>
                  <a:cubicBezTo>
                    <a:pt x="371470" y="1895892"/>
                    <a:pt x="-95" y="1471447"/>
                    <a:pt x="-95" y="947868"/>
                  </a:cubicBezTo>
                  <a:cubicBezTo>
                    <a:pt x="-95" y="424289"/>
                    <a:pt x="371470" y="-156"/>
                    <a:pt x="829819" y="-156"/>
                  </a:cubicBezTo>
                  <a:cubicBezTo>
                    <a:pt x="1288168" y="-156"/>
                    <a:pt x="1659733" y="424289"/>
                    <a:pt x="1659733" y="9478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 rot="-2432349">
              <a:off x="1782336" y="2954736"/>
              <a:ext cx="1395483" cy="1594184"/>
            </a:xfrm>
            <a:custGeom>
              <a:rect b="b" l="l" r="r" t="t"/>
              <a:pathLst>
                <a:path extrusionOk="0" h="1594104" w="1395413">
                  <a:moveTo>
                    <a:pt x="1395318" y="796897"/>
                  </a:moveTo>
                  <a:cubicBezTo>
                    <a:pt x="1395318" y="1237097"/>
                    <a:pt x="1082945" y="1593949"/>
                    <a:pt x="697612" y="1593949"/>
                  </a:cubicBezTo>
                  <a:cubicBezTo>
                    <a:pt x="312279" y="1593949"/>
                    <a:pt x="-95" y="1237097"/>
                    <a:pt x="-95" y="796897"/>
                  </a:cubicBezTo>
                  <a:cubicBezTo>
                    <a:pt x="-95" y="356697"/>
                    <a:pt x="312279" y="-155"/>
                    <a:pt x="697612" y="-155"/>
                  </a:cubicBezTo>
                  <a:cubicBezTo>
                    <a:pt x="1082945" y="-155"/>
                    <a:pt x="1395318" y="356697"/>
                    <a:pt x="1395318" y="79689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 rot="-2432349">
              <a:off x="1919668" y="3111820"/>
              <a:ext cx="1120768" cy="1280224"/>
            </a:xfrm>
            <a:custGeom>
              <a:rect b="b" l="l" r="r" t="t"/>
              <a:pathLst>
                <a:path extrusionOk="0" h="1280160" w="1120712">
                  <a:moveTo>
                    <a:pt x="1120618" y="639925"/>
                  </a:moveTo>
                  <a:cubicBezTo>
                    <a:pt x="1120618" y="993431"/>
                    <a:pt x="869738" y="1280005"/>
                    <a:pt x="560261" y="1280005"/>
                  </a:cubicBezTo>
                  <a:cubicBezTo>
                    <a:pt x="250785" y="1280005"/>
                    <a:pt x="-95" y="993432"/>
                    <a:pt x="-95" y="639925"/>
                  </a:cubicBezTo>
                  <a:cubicBezTo>
                    <a:pt x="-95" y="286418"/>
                    <a:pt x="250785" y="-156"/>
                    <a:pt x="560261" y="-156"/>
                  </a:cubicBezTo>
                  <a:cubicBezTo>
                    <a:pt x="869737" y="-156"/>
                    <a:pt x="1120618" y="286418"/>
                    <a:pt x="1120618" y="6399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rot="-2432349">
              <a:off x="2058238" y="3270333"/>
              <a:ext cx="843576" cy="963597"/>
            </a:xfrm>
            <a:custGeom>
              <a:rect b="b" l="l" r="r" t="t"/>
              <a:pathLst>
                <a:path extrusionOk="0" h="963549" w="843534">
                  <a:moveTo>
                    <a:pt x="843440" y="481619"/>
                  </a:moveTo>
                  <a:cubicBezTo>
                    <a:pt x="843440" y="747696"/>
                    <a:pt x="654608" y="963394"/>
                    <a:pt x="421672" y="963394"/>
                  </a:cubicBezTo>
                  <a:cubicBezTo>
                    <a:pt x="188737" y="963394"/>
                    <a:pt x="-95" y="747696"/>
                    <a:pt x="-95" y="481619"/>
                  </a:cubicBezTo>
                  <a:cubicBezTo>
                    <a:pt x="-95" y="215542"/>
                    <a:pt x="188737" y="-156"/>
                    <a:pt x="421672" y="-156"/>
                  </a:cubicBezTo>
                  <a:cubicBezTo>
                    <a:pt x="654608" y="-156"/>
                    <a:pt x="843440" y="215542"/>
                    <a:pt x="843440" y="481619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 rot="-2432349">
              <a:off x="2198712" y="3430848"/>
              <a:ext cx="562574" cy="642588"/>
            </a:xfrm>
            <a:custGeom>
              <a:rect b="b" l="l" r="r" t="t"/>
              <a:pathLst>
                <a:path extrusionOk="0" h="642556" w="562546">
                  <a:moveTo>
                    <a:pt x="562452" y="321123"/>
                  </a:moveTo>
                  <a:cubicBezTo>
                    <a:pt x="562452" y="498560"/>
                    <a:pt x="436522" y="642401"/>
                    <a:pt x="281179" y="642401"/>
                  </a:cubicBezTo>
                  <a:cubicBezTo>
                    <a:pt x="125836" y="642401"/>
                    <a:pt x="-95" y="498560"/>
                    <a:pt x="-95" y="321123"/>
                  </a:cubicBezTo>
                  <a:cubicBezTo>
                    <a:pt x="-95" y="143686"/>
                    <a:pt x="125836" y="-156"/>
                    <a:pt x="281179" y="-156"/>
                  </a:cubicBezTo>
                  <a:cubicBezTo>
                    <a:pt x="436522" y="-156"/>
                    <a:pt x="562452" y="143686"/>
                    <a:pt x="562452" y="321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2350603" y="3620433"/>
              <a:ext cx="258811" cy="264211"/>
            </a:xfrm>
            <a:custGeom>
              <a:rect b="b" l="l" r="r" t="t"/>
              <a:pathLst>
                <a:path extrusionOk="0" h="264211" w="258811">
                  <a:moveTo>
                    <a:pt x="221905" y="52868"/>
                  </a:moveTo>
                  <a:cubicBezTo>
                    <a:pt x="271817" y="111256"/>
                    <a:pt x="270864" y="194124"/>
                    <a:pt x="219715" y="237748"/>
                  </a:cubicBezTo>
                  <a:cubicBezTo>
                    <a:pt x="168566" y="281373"/>
                    <a:pt x="86365" y="269562"/>
                    <a:pt x="36644" y="211078"/>
                  </a:cubicBezTo>
                  <a:cubicBezTo>
                    <a:pt x="-13076" y="152595"/>
                    <a:pt x="-12314" y="69823"/>
                    <a:pt x="38835" y="26103"/>
                  </a:cubicBezTo>
                  <a:cubicBezTo>
                    <a:pt x="89984" y="-17617"/>
                    <a:pt x="171995" y="-5425"/>
                    <a:pt x="221905" y="52868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3513864" y="2364054"/>
              <a:ext cx="245840" cy="376618"/>
            </a:xfrm>
            <a:custGeom>
              <a:rect b="b" l="l" r="r" t="t"/>
              <a:pathLst>
                <a:path extrusionOk="0" h="376618" w="245840">
                  <a:moveTo>
                    <a:pt x="-95" y="376463"/>
                  </a:moveTo>
                  <a:cubicBezTo>
                    <a:pt x="-95" y="376463"/>
                    <a:pt x="109633" y="-156"/>
                    <a:pt x="166212" y="-156"/>
                  </a:cubicBezTo>
                  <a:cubicBezTo>
                    <a:pt x="222790" y="-156"/>
                    <a:pt x="245746" y="126336"/>
                    <a:pt x="245746" y="126336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3523674" y="2504262"/>
              <a:ext cx="376618" cy="246126"/>
            </a:xfrm>
            <a:custGeom>
              <a:rect b="b" l="l" r="r" t="t"/>
              <a:pathLst>
                <a:path extrusionOk="0" h="246126" w="376618">
                  <a:moveTo>
                    <a:pt x="-95" y="245970"/>
                  </a:moveTo>
                  <a:cubicBezTo>
                    <a:pt x="-95" y="245970"/>
                    <a:pt x="376524" y="136338"/>
                    <a:pt x="376524" y="79759"/>
                  </a:cubicBezTo>
                  <a:cubicBezTo>
                    <a:pt x="376524" y="23181"/>
                    <a:pt x="249937" y="-156"/>
                    <a:pt x="249937" y="-156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2479925" y="2496738"/>
              <a:ext cx="1290161" cy="1255871"/>
            </a:xfrm>
            <a:custGeom>
              <a:rect b="b" l="l" r="r" t="t"/>
              <a:pathLst>
                <a:path extrusionOk="0" h="1255871" w="1290161">
                  <a:moveTo>
                    <a:pt x="1290161" y="0"/>
                  </a:moveTo>
                  <a:lnTo>
                    <a:pt x="0" y="1255871"/>
                  </a:lnTo>
                </a:path>
              </a:pathLst>
            </a:custGeom>
            <a:noFill/>
            <a:ln cap="flat" cmpd="sng" w="20000">
              <a:solidFill>
                <a:srgbClr val="005D6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3845429" y="3001517"/>
              <a:ext cx="339071" cy="272175"/>
            </a:xfrm>
            <a:custGeom>
              <a:rect b="b" l="l" r="r" t="t"/>
              <a:pathLst>
                <a:path extrusionOk="0" h="272175" w="339071">
                  <a:moveTo>
                    <a:pt x="-95" y="272020"/>
                  </a:moveTo>
                  <a:cubicBezTo>
                    <a:pt x="-95" y="272020"/>
                    <a:pt x="258700" y="-22684"/>
                    <a:pt x="309944" y="1224"/>
                  </a:cubicBezTo>
                  <a:cubicBezTo>
                    <a:pt x="361189" y="25132"/>
                    <a:pt x="328994" y="149719"/>
                    <a:pt x="328994" y="149719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3849810" y="3169584"/>
              <a:ext cx="415125" cy="146606"/>
            </a:xfrm>
            <a:custGeom>
              <a:rect b="b" l="l" r="r" t="t"/>
              <a:pathLst>
                <a:path extrusionOk="0" h="146606" w="415125">
                  <a:moveTo>
                    <a:pt x="-95" y="116907"/>
                  </a:moveTo>
                  <a:cubicBezTo>
                    <a:pt x="-95" y="116907"/>
                    <a:pt x="387573" y="177009"/>
                    <a:pt x="411481" y="125765"/>
                  </a:cubicBezTo>
                  <a:cubicBezTo>
                    <a:pt x="435388" y="74520"/>
                    <a:pt x="330709" y="-156"/>
                    <a:pt x="330709" y="-156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2479925" y="3161202"/>
              <a:ext cx="1700593" cy="591407"/>
            </a:xfrm>
            <a:custGeom>
              <a:rect b="b" l="l" r="r" t="t"/>
              <a:pathLst>
                <a:path extrusionOk="0" h="591407" w="1700593">
                  <a:moveTo>
                    <a:pt x="1700594" y="0"/>
                  </a:moveTo>
                  <a:lnTo>
                    <a:pt x="0" y="591407"/>
                  </a:lnTo>
                </a:path>
              </a:pathLst>
            </a:custGeom>
            <a:noFill/>
            <a:ln cap="flat" cmpd="sng" w="20000">
              <a:solidFill>
                <a:srgbClr val="005D6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3893054" y="3985507"/>
              <a:ext cx="412572" cy="147816"/>
            </a:xfrm>
            <a:custGeom>
              <a:rect b="b" l="l" r="r" t="t"/>
              <a:pathLst>
                <a:path extrusionOk="0" h="147816" w="412572">
                  <a:moveTo>
                    <a:pt x="-95" y="78128"/>
                  </a:moveTo>
                  <a:cubicBezTo>
                    <a:pt x="-95" y="78128"/>
                    <a:pt x="375095" y="-36172"/>
                    <a:pt x="406147" y="11453"/>
                  </a:cubicBezTo>
                  <a:cubicBezTo>
                    <a:pt x="437198" y="59078"/>
                    <a:pt x="343948" y="147661"/>
                    <a:pt x="343948" y="1476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890006" y="4077316"/>
              <a:ext cx="365551" cy="226729"/>
            </a:xfrm>
            <a:custGeom>
              <a:rect b="b" l="l" r="r" t="t"/>
              <a:pathLst>
                <a:path extrusionOk="0" h="226729" w="365551">
                  <a:moveTo>
                    <a:pt x="-95" y="-156"/>
                  </a:moveTo>
                  <a:cubicBezTo>
                    <a:pt x="-95" y="-156"/>
                    <a:pt x="298228" y="254924"/>
                    <a:pt x="345187" y="223968"/>
                  </a:cubicBezTo>
                  <a:cubicBezTo>
                    <a:pt x="392145" y="193011"/>
                    <a:pt x="342805" y="74330"/>
                    <a:pt x="342805" y="7433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2479925" y="3752609"/>
              <a:ext cx="1757267" cy="392048"/>
            </a:xfrm>
            <a:custGeom>
              <a:rect b="b" l="l" r="r" t="t"/>
              <a:pathLst>
                <a:path extrusionOk="0" h="392048" w="1757267">
                  <a:moveTo>
                    <a:pt x="1757267" y="392049"/>
                  </a:moveTo>
                  <a:lnTo>
                    <a:pt x="0" y="0"/>
                  </a:lnTo>
                </a:path>
              </a:pathLst>
            </a:custGeom>
            <a:noFill/>
            <a:ln cap="flat" cmpd="sng" w="20000">
              <a:solidFill>
                <a:srgbClr val="005D6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3831679" y="1362475"/>
            <a:ext cx="5430572" cy="1656225"/>
            <a:chOff x="5097030" y="1816633"/>
            <a:chExt cx="7240763" cy="2208300"/>
          </a:xfrm>
        </p:grpSpPr>
        <p:sp>
          <p:nvSpPr>
            <p:cNvPr id="78" name="Google Shape;78;p14"/>
            <p:cNvSpPr txBox="1"/>
            <p:nvPr/>
          </p:nvSpPr>
          <p:spPr>
            <a:xfrm>
              <a:off x="6269393" y="1816633"/>
              <a:ext cx="6068400" cy="22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F0000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Study the Combined effects of relativity and plasma screening on the pattern of splittings of ns</a:t>
              </a:r>
              <a:r>
                <a:rPr b="1" baseline="-25000" lang="en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½</a:t>
              </a:r>
              <a:r>
                <a:rPr b="1" lang="en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,np</a:t>
              </a:r>
              <a:r>
                <a:rPr b="1" baseline="-25000" lang="en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½</a:t>
              </a:r>
              <a:r>
                <a:rPr b="1" lang="en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,and np</a:t>
              </a:r>
              <a:r>
                <a:rPr b="1" baseline="-25000" lang="en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3/2</a:t>
              </a:r>
              <a:r>
                <a:rPr b="1" lang="en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H-like atoms</a:t>
              </a:r>
              <a:endParaRPr b="1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097030" y="1840414"/>
              <a:ext cx="1044900" cy="1044900"/>
            </a:xfrm>
            <a:prstGeom prst="ellipse">
              <a:avLst/>
            </a:prstGeom>
            <a:solidFill>
              <a:schemeClr val="lt1"/>
            </a:solidFill>
            <a:ln cap="flat" cmpd="sng" w="57150">
              <a:solidFill>
                <a:srgbClr val="FF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14"/>
          <p:cNvSpPr txBox="1"/>
          <p:nvPr/>
        </p:nvSpPr>
        <p:spPr>
          <a:xfrm>
            <a:off x="4732375" y="3874275"/>
            <a:ext cx="44535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 of plasma screening on various relativistic corrections.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1" name="Google Shape;81;p14"/>
          <p:cNvGrpSpPr/>
          <p:nvPr/>
        </p:nvGrpSpPr>
        <p:grpSpPr>
          <a:xfrm>
            <a:off x="3822773" y="2570705"/>
            <a:ext cx="5363227" cy="1185020"/>
            <a:chOff x="5097030" y="3402070"/>
            <a:chExt cx="7150970" cy="1580027"/>
          </a:xfrm>
        </p:grpSpPr>
        <p:sp>
          <p:nvSpPr>
            <p:cNvPr id="82" name="Google Shape;82;p14"/>
            <p:cNvSpPr txBox="1"/>
            <p:nvPr/>
          </p:nvSpPr>
          <p:spPr>
            <a:xfrm>
              <a:off x="6367700" y="3485997"/>
              <a:ext cx="5880300" cy="149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Compare different screening potential models of plasma.</a:t>
              </a:r>
              <a:endParaRPr b="1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097030" y="3402070"/>
              <a:ext cx="1044900" cy="1044900"/>
            </a:xfrm>
            <a:prstGeom prst="ellipse">
              <a:avLst/>
            </a:prstGeom>
            <a:solidFill>
              <a:schemeClr val="lt1"/>
            </a:solidFill>
            <a:ln cap="flat" cmpd="sng" w="57150">
              <a:solidFill>
                <a:srgbClr val="00FF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100500" y="189225"/>
            <a:ext cx="73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675" y="1234263"/>
            <a:ext cx="571500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00" y="137438"/>
            <a:ext cx="73152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178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55">
                <a:latin typeface="Times New Roman"/>
                <a:ea typeface="Times New Roman"/>
                <a:cs typeface="Times New Roman"/>
                <a:sym typeface="Times New Roman"/>
              </a:rPr>
              <a:t>SCP {2P_(3/2)-2P_(1/2)}/z^4</a:t>
            </a:r>
            <a:r>
              <a:rPr lang="en"/>
              <a:t> scaling </a:t>
            </a:r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125" y="750750"/>
            <a:ext cx="6810375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357375" y="310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55">
                <a:latin typeface="Times New Roman"/>
                <a:ea typeface="Times New Roman"/>
                <a:cs typeface="Times New Roman"/>
                <a:sym typeface="Times New Roman"/>
              </a:rPr>
              <a:t>2p(3/2)-1s(1/2)/z^2 scaling graph against screening parameter</a:t>
            </a:r>
            <a:endParaRPr b="1" sz="335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950" y="1337200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55">
                <a:latin typeface="Times New Roman"/>
                <a:ea typeface="Times New Roman"/>
                <a:cs typeface="Times New Roman"/>
                <a:sym typeface="Times New Roman"/>
              </a:rPr>
              <a:t>2p_(3/2)-2p_(½)/Z^4 scaling against screening parameter </a:t>
            </a:r>
            <a:endParaRPr b="1" sz="335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725" y="1426113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2751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781"/>
              <a:buFont typeface="Arial"/>
              <a:buNone/>
            </a:pPr>
            <a:r>
              <a:rPr b="1" lang="en" sz="3355">
                <a:latin typeface="Times New Roman"/>
                <a:ea typeface="Times New Roman"/>
                <a:cs typeface="Times New Roman"/>
                <a:sym typeface="Times New Roman"/>
              </a:rPr>
              <a:t>The difference plot of SCP with Non-relativistic SCP for 2p_(1/2) to 1s_(½) transition</a:t>
            </a:r>
            <a:endParaRPr b="1" sz="335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975" y="1465100"/>
            <a:ext cx="683895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Non-relativistic Excitation ECSCP  </a:t>
            </a:r>
            <a:r>
              <a:rPr b="1" lang="en" sz="1877"/>
              <a:t>1S</a:t>
            </a:r>
            <a:r>
              <a:rPr b="1" baseline="-25000" lang="en" sz="1877"/>
              <a:t>1/2</a:t>
            </a:r>
            <a:r>
              <a:rPr b="1" lang="en" sz="1877"/>
              <a:t> / Z</a:t>
            </a:r>
            <a:r>
              <a:rPr b="1" baseline="30000" lang="en" sz="1877"/>
              <a:t>2</a:t>
            </a:r>
            <a:endParaRPr baseline="30000" sz="3577"/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000" y="1239975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Excitation Energy in Non-relativistic ECSCP</a:t>
            </a:r>
            <a:endParaRPr/>
          </a:p>
        </p:txBody>
      </p:sp>
      <p:pic>
        <p:nvPicPr>
          <p:cNvPr id="251" name="Google Shape;2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238" y="1374675"/>
            <a:ext cx="509587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2751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55">
                <a:latin typeface="Times New Roman"/>
                <a:ea typeface="Times New Roman"/>
                <a:cs typeface="Times New Roman"/>
                <a:sym typeface="Times New Roman"/>
              </a:rPr>
              <a:t>The difference plot of SCP with Non-relativistic SCP for 2p_(3/2) to 2p_(½) transition</a:t>
            </a:r>
            <a:endParaRPr b="1" sz="335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7" name="Google Shape;2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975" y="1106175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Study the Combined effects of relativity and plasma screening on the pattern of splittings of ns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½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,np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½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,and np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3/2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of H-like atoms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 of confinement in the electronic structure of atomic systems.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 of plasma screening on various relativistic corrections.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 of several plasma environment to the energies and transition energies of hydrogen-like systems.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</a:t>
            </a:r>
            <a:r>
              <a:rPr b="1" lang="en" sz="3355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335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517325" y="2092125"/>
            <a:ext cx="5582100" cy="28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4419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1" lang="en" sz="291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Plasma is one of the four fundamental states of matter.</a:t>
            </a:r>
            <a:endParaRPr b="1" sz="291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9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1" lang="en" sz="291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Plasma is formed when a gas is heated to extremely high temperatures,causing its atoms to lose electrons and become positively charged ions.</a:t>
            </a:r>
            <a:endParaRPr b="1" sz="291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9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1" lang="en" sz="291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term "hydrogen-like plasma" is used to describe a type of plasma in which the behavior of ions is similar to that of hydrogen atoms.</a:t>
            </a:r>
            <a:endParaRPr b="1" sz="291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b="22300" l="-2860" r="2859" t="-22300"/>
          <a:stretch/>
        </p:blipFill>
        <p:spPr>
          <a:xfrm>
            <a:off x="230225" y="445025"/>
            <a:ext cx="3328374" cy="22199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6142950" y="777175"/>
            <a:ext cx="17997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Plasma ?</a:t>
            </a: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 rotWithShape="1">
          <a:blip r:embed="rId4">
            <a:alphaModFix/>
          </a:blip>
          <a:srcRect b="15796" l="-2452" r="8493" t="0"/>
          <a:stretch/>
        </p:blipFill>
        <p:spPr>
          <a:xfrm>
            <a:off x="5798400" y="191875"/>
            <a:ext cx="2807600" cy="19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 title="What is Plasma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907025"/>
            <a:ext cx="3205626" cy="17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00" y="201000"/>
            <a:ext cx="8520975" cy="46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00" y="0"/>
            <a:ext cx="4732375" cy="312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00" y="3261525"/>
            <a:ext cx="4732376" cy="17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4925" y="3215825"/>
            <a:ext cx="3751526" cy="185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6">
            <a:alphaModFix/>
          </a:blip>
          <a:srcRect b="20407" l="0" r="0" t="0"/>
          <a:stretch/>
        </p:blipFill>
        <p:spPr>
          <a:xfrm>
            <a:off x="5390150" y="191850"/>
            <a:ext cx="3467449" cy="3069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5764750" y="2703900"/>
            <a:ext cx="28869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Orbital Energy Level Diagram for the Hydrogen Atom</a:t>
            </a:r>
            <a:endParaRPr b="1"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00" y="76200"/>
            <a:ext cx="8243475" cy="47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593825" y="4768925"/>
            <a:ext cx="26403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228300" y="74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Plasma confinement is mimicked by two different kind of screened potentials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4586200" y="2411875"/>
            <a:ext cx="45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75" y="481475"/>
            <a:ext cx="36167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837" y="1523813"/>
            <a:ext cx="4233625" cy="12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150" y="2709625"/>
            <a:ext cx="6930125" cy="10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141150" y="1199150"/>
            <a:ext cx="886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presence of potential 1 and 2,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Dirac Equation for H atom is solved as coupled differential equation</a:t>
            </a:r>
            <a:endParaRPr sz="900"/>
          </a:p>
        </p:txBody>
      </p:sp>
      <p:sp>
        <p:nvSpPr>
          <p:cNvPr id="124" name="Google Shape;124;p19"/>
          <p:cNvSpPr txBox="1"/>
          <p:nvPr/>
        </p:nvSpPr>
        <p:spPr>
          <a:xfrm>
            <a:off x="4443463" y="1558225"/>
            <a:ext cx="4490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κ = ±(j + ½ ) for l = j ± ½  Dirac angular momentum quantum number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baseline="30000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baseline="-25000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njl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(Z, µ; r) and R</a:t>
            </a:r>
            <a:r>
              <a:rPr b="1" baseline="30000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b="1" baseline="-25000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nlj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(Z, µ; r) are the radial parts of the large and small components of the wave function, 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baseline="-25000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nlj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(Z, µ) is the energy relative to c </a:t>
            </a:r>
            <a:r>
              <a:rPr b="1" baseline="30000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(the rest energy of the electron),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273075" y="3683450"/>
            <a:ext cx="85206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coupled differential equation (8) is solved by the power series method  using spline interpolation technique in radial grid using inhouse numerov Dirac solver program[1]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[1]Shamik Chanda, Sangita Sen: Numerov Dirac radial equation solver program (Inhouse) 2023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[2</a:t>
            </a:r>
            <a:r>
              <a:rPr lang="en" sz="1100">
                <a:solidFill>
                  <a:schemeClr val="dk1"/>
                </a:solidFill>
              </a:rPr>
              <a:t>]S. Bhattacharyya, A. N. Sil, S. Fritzsche, and P. K. Mukherjee, </a:t>
            </a:r>
            <a:r>
              <a:rPr i="1" lang="en" sz="1100">
                <a:solidFill>
                  <a:schemeClr val="dk1"/>
                </a:solidFill>
              </a:rPr>
              <a:t>Effect of Strongly Coupled Plasma on the Spectra of Hydrogenlike Carbon, Aluminium and Argon</a:t>
            </a:r>
            <a:r>
              <a:rPr lang="en" sz="1100">
                <a:solidFill>
                  <a:schemeClr val="dk1"/>
                </a:solidFill>
              </a:rPr>
              <a:t>, The European Physical Journal D </a:t>
            </a:r>
            <a:r>
              <a:rPr b="1" lang="en" sz="1100">
                <a:solidFill>
                  <a:schemeClr val="dk1"/>
                </a:solidFill>
              </a:rPr>
              <a:t>46</a:t>
            </a:r>
            <a:r>
              <a:rPr lang="en" sz="1100">
                <a:solidFill>
                  <a:schemeClr val="dk1"/>
                </a:solidFill>
              </a:rPr>
              <a:t>, 1 (2007).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20"/>
          <p:cNvGraphicFramePr/>
          <p:nvPr/>
        </p:nvGraphicFramePr>
        <p:xfrm>
          <a:off x="0" y="27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{E0B05855-DC9B-4E48-86F7-2C8DC98C0234}</a:tableStyleId>
              </a:tblPr>
              <a:tblGrid>
                <a:gridCol w="561375"/>
                <a:gridCol w="751700"/>
                <a:gridCol w="608975"/>
                <a:gridCol w="561375"/>
                <a:gridCol w="561375"/>
                <a:gridCol w="561375"/>
                <a:gridCol w="561375"/>
                <a:gridCol w="561375"/>
                <a:gridCol w="361575"/>
                <a:gridCol w="608975"/>
                <a:gridCol w="561375"/>
                <a:gridCol w="561375"/>
                <a:gridCol w="647025"/>
                <a:gridCol w="561375"/>
                <a:gridCol w="561375"/>
                <a:gridCol w="551875"/>
              </a:tblGrid>
              <a:tr h="39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Present Data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Analytical data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9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Atomic Number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1S_(1/2)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2S_(1/2)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3S_(1/2)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4S_(1/2)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5S_(1/2)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6S_(1/2)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2P_(3/2)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1S_(1/2)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2S_(1/2)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3S_(1/2)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4S_(1/2)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5S_(1/2)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6S_(1/2)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2P_(3/2)</a:t>
                      </a:r>
                      <a:endParaRPr b="1" sz="1000"/>
                    </a:p>
                  </a:txBody>
                  <a:tcPr marT="19050" marB="19050" marR="28575" marL="28575" anchor="b"/>
                </a:tc>
              </a:tr>
              <a:tr h="25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9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Z=6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-18.0086349982670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-4.502698566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-2.000959399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-1.125438441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-0.720234830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-0.500139888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-4.500539299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-18.00863499816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-4.502698566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-2.000959399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-1.125438441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-0.7202348295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-0.5001398879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-4.500539299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9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Z=8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-32.027311252912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-8.008535495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-3.558589883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-2.001386592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-1.280742627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-0.889331258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-8.001704770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-32.02731125257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-8.008535495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-3.558589883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-2.001386592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-1.280742627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-0.8893312575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-8.00170477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9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Z=10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-50.066742017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-12.520859663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-5.562970357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-3.128388069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-2.001814471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-1.389969689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-12.504163034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-50.06674202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-12.52085966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-5.562970357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-3.128388069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-2.001814471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-1.389969689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-12.50416303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9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Z=12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-72.138559272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-18.043308099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-8.015392548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-4.507032699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-2.883766084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-2.002243175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-18.008634998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-72.13855927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-18.0433081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-8.015392548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-4.507032699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-2.883766084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-2.002243175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-18.008635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9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Z=14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-98.257056246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-24.580351127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-10.917443292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-6.138044753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-3.926985032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-2.726382433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-24.516002948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-98.25705624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-24.58035113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-10.91744329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-6.138044753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-3.926985032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-2.726382433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-24.51600295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9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Z=60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-1,895.682340924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-480.056587772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-210.575254259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-117.292591987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-74.551457304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-51.513153918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-455.524906314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-1895.68234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-480.0565874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-210.5752541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-117.2925919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-74.55145727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-51.5131539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-455.5249062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9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Z=80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-3,532.192093162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-904.847783519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-392.083686819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-216.424745346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-136.695270982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-94.024607320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-817.807495210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-3532.192088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-904.8477819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-392.0836863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-216.4247451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-136.6952709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-94.02460724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-817.807495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00" y="74175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>
            <p:ph type="title"/>
          </p:nvPr>
        </p:nvSpPr>
        <p:spPr>
          <a:xfrm>
            <a:off x="210563" y="425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●"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Effect of screening is less in heavier atoms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●"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Ground state Energies of  SCP &amp; ECSCP are Similar 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