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80" r:id="rId19"/>
    <p:sldId id="281" r:id="rId20"/>
    <p:sldId id="282" r:id="rId21"/>
    <p:sldId id="28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03" autoAdjust="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5T05:34:17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17914 9195 965 0,'0'0'-26'0,"0"0"-15"0,0 0-98 15,0-1-29-15,0 0-2 0,0-1 4 0,0 1 141 0,0 0-1 0,0 0 26 0,1 0 14 0,0 1 4 0,2 0-4 16,-1 0 1-16,2 0-18 0,-3 0-75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C951-CF82-E44D-8991-B6F757ACF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BE508-14C7-A04F-8B62-75520068B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B3AB-F99F-DE4C-8950-6E5ED2A4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A527-226D-214B-BC1D-CD4DF899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93FB-4E7C-2842-B3C7-0B0EAC8F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054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CEB9-DA80-7344-82AF-5FF31966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CC703-E401-DD45-B8CF-C1EF82E9E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A0AA6-8B77-DD48-82CC-DFF44DF4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7169F-4F05-064A-9071-493EB54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14DD-9BC5-1344-AB2C-19B9F873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00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D2FE3-B5E7-1843-A1C3-FBF27E652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9F7CF-944D-EF45-B193-FEECE89E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F3F8-32D6-C243-B4A6-8963011D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01457-B757-D841-BB40-1FA469D3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7C16-8224-A14E-8F77-9FB336C4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841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634F-A84E-EA43-9303-5A0002E3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9D98-B746-984F-BEEA-901E87CA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1AFA-03C0-C843-9059-9533910F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F03F-8BE5-0C4F-A03D-68D5274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F0A5-7050-8B49-B179-386B7710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623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E946-A897-9244-9AE3-46DE89FC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7FAD-3B2F-6148-961C-FF9735B0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FC56-38F4-1240-AD6F-FF0BAC35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0A1D9-030F-894C-9FC3-B9DC8664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22EF-7408-394E-80AD-DEF8ED3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8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1244-CEEE-3341-B224-A160C974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1EA2-81BB-7643-8749-BD519FFDF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379C7-29DD-CB49-8C09-DD2D9A6C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53497-C9A9-0840-B4FD-2FB4B42B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62A9-6803-494E-BAE6-7F25E331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24977-0790-6D47-99B9-C44183A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6610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2403-E19E-5046-A1B8-6855E9F0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7F6B-A75A-3147-9EEB-41D5959D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B940D-4BAF-D042-A41D-DEDF9524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A6D6B-220F-D64F-9338-9E4AE6446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07889-9B6D-2D48-AF83-F0AA1E69D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36DC2-C4C9-214B-B10C-BDA8F3C5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4FB84-E6F9-7544-8E9D-F1AAB1B0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CFF6F-461C-0847-AEEF-0BE7BA59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1179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8BFA-8477-D54F-B2DE-5D94193E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BED19-6CFF-FF4A-8A36-7B2F0246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5D245-CA28-9B42-887E-997A89B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C4757-AE4A-8343-9B51-4482D85B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639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1A639-A06F-4C40-850D-14FC8C5E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FE8B6-6F30-5D40-841F-59F745D4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78A6C-768D-3D47-9A6E-C2AAB541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7629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4D9C-CB13-8C4A-A67F-7206F0D3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E418-F591-B542-8F09-956ADF77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0F651-172F-8345-94E4-664624B56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7D3A0-B536-E247-A369-BE4370A4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4A8DB-9900-BA40-B602-6A174874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6E424-483E-6544-8A26-3DDB4E06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1290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FEDC-78C3-BE48-B724-CAB00D7B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BCEA4-A5B2-A741-B050-BEEADC95F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CA4F-A449-5F43-896C-BEC43E6FF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5EF7-B6A6-D549-9391-9CE73944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60BAD-79EA-434F-86AC-863D6C14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6777-B5CA-5C41-B2E7-3C2F1F68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023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66F02-BF82-AE41-9054-F9FC7C29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870E3-C125-B34F-9F9A-1D512CA1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6523-F0D9-7E4E-BEFA-153AA4E8C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73BB-0328-204E-A6FD-C80E169E271C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5157-D582-CC48-AC64-482C5C8C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581E-7B7D-EC4B-B144-AEB23ADBC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D357-902D-FB45-A889-56EFBA8AD7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61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2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993A-FA18-104C-A059-5E764060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284" y="1122363"/>
            <a:ext cx="11207692" cy="2387600"/>
          </a:xfrm>
        </p:spPr>
        <p:txBody>
          <a:bodyPr/>
          <a:lstStyle/>
          <a:p>
            <a:r>
              <a:rPr lang="en-JP" dirty="0"/>
              <a:t>Multi-table join and Algeberic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802D2-FA44-E149-B5E1-26DED9DEE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3491"/>
            <a:ext cx="9144000" cy="1655762"/>
          </a:xfrm>
        </p:spPr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427115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4691-E19F-9C42-95C5-8A3EF83D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JP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FE2A5-C1E3-404E-8EF6-C9F377FFA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83" y="1587499"/>
            <a:ext cx="7209817" cy="50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3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8E30-CC9E-424E-BC5B-70D812F0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CLASS ROOM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ED170-D0D1-8E47-8A59-2334F79B0180}"/>
              </a:ext>
            </a:extLst>
          </p:cNvPr>
          <p:cNvSpPr/>
          <p:nvPr/>
        </p:nvSpPr>
        <p:spPr>
          <a:xfrm>
            <a:off x="8141558" y="2471447"/>
            <a:ext cx="2038525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04049-8206-DB42-B19E-2880E91B1F20}"/>
              </a:ext>
            </a:extLst>
          </p:cNvPr>
          <p:cNvSpPr/>
          <p:nvPr/>
        </p:nvSpPr>
        <p:spPr>
          <a:xfrm>
            <a:off x="8141558" y="4746262"/>
            <a:ext cx="2038525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Observations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742A05-E264-2F4A-B810-539A88551461}"/>
              </a:ext>
            </a:extLst>
          </p:cNvPr>
          <p:cNvSpPr/>
          <p:nvPr/>
        </p:nvSpPr>
        <p:spPr>
          <a:xfrm>
            <a:off x="7143268" y="1324951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u="sng" dirty="0"/>
              <a:t>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6FA971-14AD-034E-8331-63A8F8B653EC}"/>
              </a:ext>
            </a:extLst>
          </p:cNvPr>
          <p:cNvSpPr/>
          <p:nvPr/>
        </p:nvSpPr>
        <p:spPr>
          <a:xfrm>
            <a:off x="8595962" y="1324951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address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25A133-2B2B-374B-BBCC-6BB6EA4074FD}"/>
              </a:ext>
            </a:extLst>
          </p:cNvPr>
          <p:cNvSpPr/>
          <p:nvPr/>
        </p:nvSpPr>
        <p:spPr>
          <a:xfrm>
            <a:off x="10062638" y="1324951"/>
            <a:ext cx="13757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6FC140-BF86-7F4E-A9FA-21ECCE0A6881}"/>
              </a:ext>
            </a:extLst>
          </p:cNvPr>
          <p:cNvSpPr/>
          <p:nvPr/>
        </p:nvSpPr>
        <p:spPr>
          <a:xfrm>
            <a:off x="6493121" y="2324639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253A24-7ADF-AB47-A98E-9270EC62076E}"/>
              </a:ext>
            </a:extLst>
          </p:cNvPr>
          <p:cNvCxnSpPr>
            <a:stCxn id="6" idx="5"/>
            <a:endCxn id="4" idx="0"/>
          </p:cNvCxnSpPr>
          <p:nvPr/>
        </p:nvCxnSpPr>
        <p:spPr>
          <a:xfrm>
            <a:off x="8253138" y="1840504"/>
            <a:ext cx="907683" cy="63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2F42BD-9C61-B84A-BD18-1C1E881CB072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7793415" y="2626643"/>
            <a:ext cx="348143" cy="14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00788-BB23-5C4B-A273-D91F4B066264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9160821" y="1928959"/>
            <a:ext cx="85288" cy="54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2FCD9E-E436-B843-B628-F0D7B21437D9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9160821" y="1928959"/>
            <a:ext cx="1589714" cy="54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F0145D7-6492-AD47-BC62-D420E3BA795E}"/>
              </a:ext>
            </a:extLst>
          </p:cNvPr>
          <p:cNvSpPr/>
          <p:nvPr/>
        </p:nvSpPr>
        <p:spPr>
          <a:xfrm>
            <a:off x="6142182" y="4746262"/>
            <a:ext cx="1218927" cy="60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u="sng" dirty="0"/>
              <a:t>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7E9A08-7731-7647-8E6C-33AACACEA9D7}"/>
              </a:ext>
            </a:extLst>
          </p:cNvPr>
          <p:cNvSpPr/>
          <p:nvPr/>
        </p:nvSpPr>
        <p:spPr>
          <a:xfrm>
            <a:off x="6624412" y="5983638"/>
            <a:ext cx="1517146" cy="54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pollutant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B42604-E7DF-FC47-9766-3CEF87B99A43}"/>
              </a:ext>
            </a:extLst>
          </p:cNvPr>
          <p:cNvCxnSpPr>
            <a:cxnSpLocks/>
            <a:stCxn id="5" idx="1"/>
            <a:endCxn id="14" idx="6"/>
          </p:cNvCxnSpPr>
          <p:nvPr/>
        </p:nvCxnSpPr>
        <p:spPr>
          <a:xfrm flipH="1">
            <a:off x="7361109" y="5044072"/>
            <a:ext cx="780449" cy="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15022-1027-5A4F-BBC5-4A27D8C060B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7382985" y="5341881"/>
            <a:ext cx="1777836" cy="64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1A0F76D-9ED3-6E4D-B2D2-281A539DBD88}"/>
              </a:ext>
            </a:extLst>
          </p:cNvPr>
          <p:cNvSpPr/>
          <p:nvPr/>
        </p:nvSpPr>
        <p:spPr>
          <a:xfrm>
            <a:off x="10403007" y="5983638"/>
            <a:ext cx="1517146" cy="54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value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C2544B-5ADF-6341-970D-3F8DF93B6958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9160821" y="5341881"/>
            <a:ext cx="2000759" cy="64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B8FF0C80-11E8-0347-92A6-F1F12D970301}"/>
              </a:ext>
            </a:extLst>
          </p:cNvPr>
          <p:cNvSpPr/>
          <p:nvPr/>
        </p:nvSpPr>
        <p:spPr>
          <a:xfrm>
            <a:off x="8443562" y="3586946"/>
            <a:ext cx="1452694" cy="7889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takes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FE2086-3A99-1842-91A7-97370EA096A4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9160821" y="3067066"/>
            <a:ext cx="9088" cy="51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5D300-4D68-E846-A493-870214F8BE1F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9160821" y="4375890"/>
            <a:ext cx="9088" cy="370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0C7758-FBA2-C446-BCBD-8D3C3A93C0A6}"/>
              </a:ext>
            </a:extLst>
          </p:cNvPr>
          <p:cNvSpPr/>
          <p:nvPr/>
        </p:nvSpPr>
        <p:spPr>
          <a:xfrm>
            <a:off x="10403007" y="3722255"/>
            <a:ext cx="1373357" cy="51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Date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9C8304-3514-2547-A25E-A0F9EA46F4B5}"/>
              </a:ext>
            </a:extLst>
          </p:cNvPr>
          <p:cNvCxnSpPr>
            <a:stCxn id="20" idx="3"/>
            <a:endCxn id="23" idx="2"/>
          </p:cNvCxnSpPr>
          <p:nvPr/>
        </p:nvCxnSpPr>
        <p:spPr>
          <a:xfrm flipV="1">
            <a:off x="9896256" y="3980873"/>
            <a:ext cx="506751" cy="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BCD4C6-8776-3142-AD72-20DFC1213E7F}"/>
              </a:ext>
            </a:extLst>
          </p:cNvPr>
          <p:cNvSpPr/>
          <p:nvPr/>
        </p:nvSpPr>
        <p:spPr>
          <a:xfrm>
            <a:off x="7517288" y="376592"/>
            <a:ext cx="1189691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HNo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80B033-783E-F74D-8AE5-B457768673B7}"/>
              </a:ext>
            </a:extLst>
          </p:cNvPr>
          <p:cNvSpPr/>
          <p:nvPr/>
        </p:nvSpPr>
        <p:spPr>
          <a:xfrm>
            <a:off x="8800798" y="376592"/>
            <a:ext cx="1692055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Prefecture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E9CC81-CB05-184A-B9C4-A9D010A70767}"/>
              </a:ext>
            </a:extLst>
          </p:cNvPr>
          <p:cNvSpPr/>
          <p:nvPr/>
        </p:nvSpPr>
        <p:spPr>
          <a:xfrm>
            <a:off x="10586673" y="376592"/>
            <a:ext cx="1517146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Pincode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754CF6-27BF-0841-BC5F-3419E5EDC6CB}"/>
              </a:ext>
            </a:extLst>
          </p:cNvPr>
          <p:cNvCxnSpPr>
            <a:stCxn id="27" idx="4"/>
            <a:endCxn id="7" idx="0"/>
          </p:cNvCxnSpPr>
          <p:nvPr/>
        </p:nvCxnSpPr>
        <p:spPr>
          <a:xfrm>
            <a:off x="8112134" y="773756"/>
            <a:ext cx="1133975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775EF3-80E3-0E43-A46D-7443C0B8AB94}"/>
              </a:ext>
            </a:extLst>
          </p:cNvPr>
          <p:cNvCxnSpPr>
            <a:stCxn id="28" idx="4"/>
            <a:endCxn id="7" idx="0"/>
          </p:cNvCxnSpPr>
          <p:nvPr/>
        </p:nvCxnSpPr>
        <p:spPr>
          <a:xfrm flipH="1">
            <a:off x="9246109" y="773756"/>
            <a:ext cx="400717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B9300-4E13-5F47-83FF-23EBF8FF02DD}"/>
              </a:ext>
            </a:extLst>
          </p:cNvPr>
          <p:cNvCxnSpPr>
            <a:stCxn id="29" idx="4"/>
            <a:endCxn id="7" idx="0"/>
          </p:cNvCxnSpPr>
          <p:nvPr/>
        </p:nvCxnSpPr>
        <p:spPr>
          <a:xfrm flipH="1">
            <a:off x="9246109" y="773756"/>
            <a:ext cx="2099137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1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855D26-C1D7-8247-BC2F-D766CBA2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657" y="21442"/>
            <a:ext cx="5659089" cy="6836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08900-FC0F-3D41-8C88-57DF68A58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5" y="3390817"/>
            <a:ext cx="4901880" cy="3467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CDEE6-912A-1140-8BD7-B98DBE3E878A}"/>
              </a:ext>
            </a:extLst>
          </p:cNvPr>
          <p:cNvSpPr txBox="1"/>
          <p:nvPr/>
        </p:nvSpPr>
        <p:spPr>
          <a:xfrm>
            <a:off x="165850" y="101601"/>
            <a:ext cx="5659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Write the SQL Query:</a:t>
            </a:r>
          </a:p>
          <a:p>
            <a:endParaRPr lang="en-JP" dirty="0"/>
          </a:p>
          <a:p>
            <a:r>
              <a:rPr lang="en-JP" b="1" dirty="0"/>
              <a:t>Find Fname, Ssn, Dependent_name,Relationship of the </a:t>
            </a:r>
          </a:p>
          <a:p>
            <a:r>
              <a:rPr lang="en-JP" b="1" dirty="0"/>
              <a:t>EMPLOYEE  whose WORKS_ON.Hours &gt;=20</a:t>
            </a:r>
          </a:p>
        </p:txBody>
      </p:sp>
    </p:spTree>
    <p:extLst>
      <p:ext uri="{BB962C8B-B14F-4D97-AF65-F5344CB8AC3E}">
        <p14:creationId xmlns:p14="http://schemas.microsoft.com/office/powerpoint/2010/main" val="381482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80A708-5960-944D-80A9-A9D103071412}"/>
              </a:ext>
            </a:extLst>
          </p:cNvPr>
          <p:cNvSpPr txBox="1"/>
          <p:nvPr/>
        </p:nvSpPr>
        <p:spPr>
          <a:xfrm>
            <a:off x="2433965" y="2151727"/>
            <a:ext cx="70974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4000" dirty="0"/>
              <a:t>END of KIDS Stuff</a:t>
            </a:r>
          </a:p>
          <a:p>
            <a:pPr algn="ctr"/>
            <a:endParaRPr lang="en-JP" sz="4000" dirty="0"/>
          </a:p>
          <a:p>
            <a:pPr algn="ctr"/>
            <a:endParaRPr lang="en-JP" sz="4000" dirty="0"/>
          </a:p>
          <a:p>
            <a:pPr algn="ctr"/>
            <a:r>
              <a:rPr lang="en-JP" sz="4000" dirty="0"/>
              <a:t>Welcome to the world of DB Pros</a:t>
            </a:r>
          </a:p>
        </p:txBody>
      </p:sp>
    </p:spTree>
    <p:extLst>
      <p:ext uri="{BB962C8B-B14F-4D97-AF65-F5344CB8AC3E}">
        <p14:creationId xmlns:p14="http://schemas.microsoft.com/office/powerpoint/2010/main" val="102797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BF10-3B1C-264E-A7DA-047D08B8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618799"/>
            <a:ext cx="12053455" cy="1325563"/>
          </a:xfrm>
        </p:spPr>
        <p:txBody>
          <a:bodyPr>
            <a:normAutofit/>
          </a:bodyPr>
          <a:lstStyle/>
          <a:p>
            <a:r>
              <a:rPr lang="en-JP" dirty="0"/>
              <a:t>SQL as Relational Algebra and 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3712304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67BC-1791-FA47-97EC-A845E915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Relational Algebra and Relational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0740-5FC6-234C-9EF1-94498474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Relational Algebra</a:t>
            </a:r>
          </a:p>
          <a:p>
            <a:pPr lvl="1"/>
            <a:r>
              <a:rPr lang="en-JP" dirty="0"/>
              <a:t>Provides formal foundation for relational model operations</a:t>
            </a:r>
          </a:p>
          <a:p>
            <a:pPr lvl="1"/>
            <a:r>
              <a:rPr lang="en-JP" dirty="0"/>
              <a:t>Basis for implementing and optmizing the queries</a:t>
            </a:r>
          </a:p>
          <a:p>
            <a:pPr lvl="1"/>
            <a:r>
              <a:rPr lang="en-JP" b="1" dirty="0"/>
              <a:t>uses order of operations</a:t>
            </a:r>
          </a:p>
          <a:p>
            <a:pPr lvl="1"/>
            <a:endParaRPr lang="en-JP" dirty="0"/>
          </a:p>
          <a:p>
            <a:pPr lvl="1"/>
            <a:endParaRPr lang="en-JP" dirty="0"/>
          </a:p>
          <a:p>
            <a:r>
              <a:rPr lang="en-JP" dirty="0"/>
              <a:t>Relational Calculus</a:t>
            </a:r>
          </a:p>
          <a:p>
            <a:pPr lvl="1"/>
            <a:r>
              <a:rPr lang="en-JP" dirty="0"/>
              <a:t>higher level declarative language for specifying relational queries</a:t>
            </a:r>
          </a:p>
          <a:p>
            <a:pPr lvl="1"/>
            <a:r>
              <a:rPr lang="en-JP" b="1" dirty="0"/>
              <a:t>No order of operations to specify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66A49-31FA-3944-B707-BA8F9E805710}"/>
              </a:ext>
            </a:extLst>
          </p:cNvPr>
          <p:cNvSpPr txBox="1"/>
          <p:nvPr/>
        </p:nvSpPr>
        <p:spPr>
          <a:xfrm>
            <a:off x="5994400" y="6176963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/>
              <a:t>Query optimization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D61DA3-DFBB-6741-8A4F-322468F61402}"/>
              </a:ext>
            </a:extLst>
          </p:cNvPr>
          <p:cNvCxnSpPr/>
          <p:nvPr/>
        </p:nvCxnSpPr>
        <p:spPr>
          <a:xfrm flipH="1" flipV="1">
            <a:off x="5338618" y="5486400"/>
            <a:ext cx="757382" cy="69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4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CDB5-F7F5-1442-92C0-FE6E85D0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4000" dirty="0"/>
              <a:t>Relational Algebera: Unary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FF2F-8C5C-5149-8B38-55E6F8D7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91" y="1563088"/>
            <a:ext cx="10515600" cy="4351338"/>
          </a:xfrm>
        </p:spPr>
        <p:txBody>
          <a:bodyPr/>
          <a:lstStyle/>
          <a:p>
            <a:r>
              <a:rPr lang="en-JP" dirty="0"/>
              <a:t>Select : used to choose a subset of results</a:t>
            </a:r>
          </a:p>
          <a:p>
            <a:pPr marL="0" indent="0">
              <a:buNone/>
            </a:pPr>
            <a:r>
              <a:rPr lang="en-JP" dirty="0"/>
              <a:t>	      applied on entire tuple/row of a table/relation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67B2A-E876-374D-805D-AB4D7CE1C5D8}"/>
                  </a:ext>
                </a:extLst>
              </p:cNvPr>
              <p:cNvSpPr txBox="1"/>
              <p:nvPr/>
            </p:nvSpPr>
            <p:spPr>
              <a:xfrm>
                <a:off x="1824182" y="2410690"/>
                <a:ext cx="766427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JP" sz="6000" baseline="-25000" dirty="0"/>
                  <a:t>&lt;select condition&gt;</a:t>
                </a:r>
                <a:r>
                  <a:rPr lang="en-JP" sz="6000" dirty="0"/>
                  <a:t>  (Relation)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67B2A-E876-374D-805D-AB4D7CE1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82" y="2410690"/>
                <a:ext cx="7664278" cy="923330"/>
              </a:xfrm>
              <a:prstGeom prst="rect">
                <a:avLst/>
              </a:prstGeom>
              <a:blipFill>
                <a:blip r:embed="rId2"/>
                <a:stretch>
                  <a:fillRect l="-2314" t="-24324" r="-4959" b="-4864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E1633-E226-3247-BC2C-5E4BE6B852D6}"/>
                  </a:ext>
                </a:extLst>
              </p:cNvPr>
              <p:cNvSpPr txBox="1"/>
              <p:nvPr/>
            </p:nvSpPr>
            <p:spPr>
              <a:xfrm>
                <a:off x="3233871" y="3642086"/>
                <a:ext cx="286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𝑔𝑒𝑛𝑑𝑒𝑟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𝑚𝑎𝑙𝑒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𝑆𝑇𝑈𝐷𝐸𝑁𝑇𝑆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E1633-E226-3247-BC2C-5E4BE6B85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71" y="3642086"/>
                <a:ext cx="2862129" cy="276999"/>
              </a:xfrm>
              <a:prstGeom prst="rect">
                <a:avLst/>
              </a:prstGeom>
              <a:blipFill>
                <a:blip r:embed="rId3"/>
                <a:stretch>
                  <a:fillRect l="-441" t="-4348" r="-2203" b="-4347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DBE2CF-7474-4543-B75B-342F4D51FDEA}"/>
                  </a:ext>
                </a:extLst>
              </p:cNvPr>
              <p:cNvSpPr txBox="1"/>
              <p:nvPr/>
            </p:nvSpPr>
            <p:spPr>
              <a:xfrm>
                <a:off x="2848329" y="5429849"/>
                <a:ext cx="444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𝑔𝑒𝑛𝑑𝑒𝑟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𝑚𝑎𝑙𝑒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𝐴𝑑𝑑𝑟𝑒𝑠𝑠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𝐴𝑖𝑧𝑢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𝑆𝑇𝑈𝐷𝐸𝑁𝑇𝑆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DBE2CF-7474-4543-B75B-342F4D51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329" y="5429849"/>
                <a:ext cx="4443524" cy="276999"/>
              </a:xfrm>
              <a:prstGeom prst="rect">
                <a:avLst/>
              </a:prstGeom>
              <a:blipFill>
                <a:blip r:embed="rId4"/>
                <a:stretch>
                  <a:fillRect l="-285" t="-8696" r="-1140" b="-4347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F3FA71-475D-9042-B8CB-06042C91A669}"/>
                  </a:ext>
                </a:extLst>
              </p:cNvPr>
              <p:cNvSpPr txBox="1"/>
              <p:nvPr/>
            </p:nvSpPr>
            <p:spPr>
              <a:xfrm>
                <a:off x="1824182" y="6223686"/>
                <a:ext cx="6325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𝑔𝑒𝑛𝑑𝑒𝑟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=“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”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𝐴𝑑𝑑𝑟𝑒𝑠𝑠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=“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𝐴𝑖𝑧𝑢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”</m:t>
                          </m:r>
                        </m:e>
                      </m:d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𝑔𝑒𝑛𝑑𝑒𝑟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𝑓𝑒𝑚𝑎𝑙𝑒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”)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𝑆𝑇𝑈𝐷𝐸𝑁𝑇𝑆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F3FA71-475D-9042-B8CB-06042C91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82" y="6223686"/>
                <a:ext cx="6325514" cy="276999"/>
              </a:xfrm>
              <a:prstGeom prst="rect">
                <a:avLst/>
              </a:prstGeom>
              <a:blipFill>
                <a:blip r:embed="rId5"/>
                <a:stretch>
                  <a:fillRect t="-9091" r="-802" b="-6363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2419C9-9300-E34E-9471-B93614C5B6B6}"/>
                  </a:ext>
                </a:extLst>
              </p:cNvPr>
              <p:cNvSpPr txBox="1"/>
              <p:nvPr/>
            </p:nvSpPr>
            <p:spPr>
              <a:xfrm>
                <a:off x="738909" y="3945003"/>
                <a:ext cx="1122512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JP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en-JP" sz="5400" baseline="-25000" dirty="0"/>
                      <m:t>&lt;</m:t>
                    </m:r>
                    <m:r>
                      <m:rPr>
                        <m:nor/>
                      </m:rPr>
                      <a:rPr lang="en-JP" sz="5400" baseline="-25000" dirty="0"/>
                      <m:t>select</m:t>
                    </m:r>
                    <m:r>
                      <m:rPr>
                        <m:nor/>
                      </m:rPr>
                      <a:rPr lang="en-JP" sz="5400" baseline="-25000" dirty="0"/>
                      <m:t> </m:t>
                    </m:r>
                    <m:r>
                      <m:rPr>
                        <m:nor/>
                      </m:rPr>
                      <a:rPr lang="en-JP" sz="5400" baseline="-25000" dirty="0"/>
                      <m:t>condition</m:t>
                    </m:r>
                    <m:r>
                      <m:rPr>
                        <m:nor/>
                      </m:rPr>
                      <a:rPr lang="en-JP" sz="5400" baseline="-25000" dirty="0"/>
                      <m:t>&gt;</m:t>
                    </m:r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JP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JP" sz="5400" baseline="-25000" dirty="0"/>
                  <a:t>&lt;select condition&gt;</a:t>
                </a:r>
                <a:r>
                  <a:rPr lang="en-JP" sz="5400" dirty="0"/>
                  <a:t>  (Relation))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2419C9-9300-E34E-9471-B93614C5B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09" y="3945003"/>
                <a:ext cx="11225124" cy="830997"/>
              </a:xfrm>
              <a:prstGeom prst="rect">
                <a:avLst/>
              </a:prstGeom>
              <a:blipFill>
                <a:blip r:embed="rId6"/>
                <a:stretch>
                  <a:fillRect l="-1469" t="-24242" r="-2712" b="-6060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CF924A-8EB3-7C4D-A369-8C73FCDEF2C1}"/>
                  </a:ext>
                </a:extLst>
              </p:cNvPr>
              <p:cNvSpPr txBox="1"/>
              <p:nvPr/>
            </p:nvSpPr>
            <p:spPr>
              <a:xfrm>
                <a:off x="2887507" y="5017913"/>
                <a:ext cx="4365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𝑔𝑒𝑛𝑑𝑒𝑟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𝑚𝑎𝑙𝑒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”(</m:t>
                      </m:r>
                      <m:r>
                        <a:rPr lang="en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𝐴𝑑𝑑𝑟𝑒𝑠𝑠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𝐴𝑖𝑧𝑢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  </m:t>
                      </m:r>
                      <m:d>
                        <m:dPr>
                          <m:ctrlP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𝑆𝑇𝑈𝐷𝐸𝑁𝑇𝑆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CF924A-8EB3-7C4D-A369-8C73FCDEF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07" y="5017913"/>
                <a:ext cx="4365169" cy="276999"/>
              </a:xfrm>
              <a:prstGeom prst="rect">
                <a:avLst/>
              </a:prstGeom>
              <a:blipFill>
                <a:blip r:embed="rId7"/>
                <a:stretch>
                  <a:fillRect t="-8696" r="-1159" b="-4347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18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CB00-C268-5747-BF89-447D08E5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98" y="0"/>
            <a:ext cx="11557000" cy="1325563"/>
          </a:xfrm>
        </p:spPr>
        <p:txBody>
          <a:bodyPr/>
          <a:lstStyle/>
          <a:p>
            <a:r>
              <a:rPr lang="en-JP" dirty="0"/>
              <a:t>Relational Algebera: Unary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49C0-9CC5-8743-ACB3-B1AAFB93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98" y="1325563"/>
            <a:ext cx="10515600" cy="4351338"/>
          </a:xfrm>
        </p:spPr>
        <p:txBody>
          <a:bodyPr/>
          <a:lstStyle/>
          <a:p>
            <a:r>
              <a:rPr lang="en-JP" dirty="0"/>
              <a:t>Project: Select certain columns from a relation and discard others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21C9D0-C66B-C748-933C-20D6C09D3B05}"/>
                  </a:ext>
                </a:extLst>
              </p:cNvPr>
              <p:cNvSpPr txBox="1"/>
              <p:nvPr/>
            </p:nvSpPr>
            <p:spPr>
              <a:xfrm>
                <a:off x="1834880" y="2073124"/>
                <a:ext cx="838723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JP" sz="8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JP" sz="8800" baseline="-25000" dirty="0"/>
                  <a:t>attributes</a:t>
                </a:r>
                <a:r>
                  <a:rPr lang="en-JP" sz="8800" dirty="0"/>
                  <a:t> (Relation)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21C9D0-C66B-C748-933C-20D6C09D3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880" y="2073124"/>
                <a:ext cx="8387232" cy="1354217"/>
              </a:xfrm>
              <a:prstGeom prst="rect">
                <a:avLst/>
              </a:prstGeom>
              <a:blipFill>
                <a:blip r:embed="rId2"/>
                <a:stretch>
                  <a:fillRect l="-3177" t="-24299" r="-7110" b="-495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6368206-E2A9-9446-8660-4255AE8601EF}"/>
              </a:ext>
            </a:extLst>
          </p:cNvPr>
          <p:cNvSpPr/>
          <p:nvPr/>
        </p:nvSpPr>
        <p:spPr>
          <a:xfrm>
            <a:off x="7999195" y="5931027"/>
            <a:ext cx="2038525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Sensor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AFBFD5-45F5-1E4F-9ED5-D40E7A5A06EF}"/>
              </a:ext>
            </a:extLst>
          </p:cNvPr>
          <p:cNvSpPr/>
          <p:nvPr/>
        </p:nvSpPr>
        <p:spPr>
          <a:xfrm>
            <a:off x="7000905" y="4784531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u="sng" dirty="0"/>
              <a:t>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FFD5C6-9C47-8E4F-B4DA-646E3B3AE983}"/>
              </a:ext>
            </a:extLst>
          </p:cNvPr>
          <p:cNvSpPr/>
          <p:nvPr/>
        </p:nvSpPr>
        <p:spPr>
          <a:xfrm>
            <a:off x="8453599" y="4784531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address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9697AD-1323-D54F-A468-E6FDB056A8B2}"/>
              </a:ext>
            </a:extLst>
          </p:cNvPr>
          <p:cNvSpPr/>
          <p:nvPr/>
        </p:nvSpPr>
        <p:spPr>
          <a:xfrm>
            <a:off x="9920275" y="4784531"/>
            <a:ext cx="13757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location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A53F75-FBA4-5D43-BE66-CD3441DFCF10}"/>
              </a:ext>
            </a:extLst>
          </p:cNvPr>
          <p:cNvSpPr/>
          <p:nvPr/>
        </p:nvSpPr>
        <p:spPr>
          <a:xfrm>
            <a:off x="6350758" y="5784219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05A04D-6851-5E4B-A726-3EB69FCC9B03}"/>
              </a:ext>
            </a:extLst>
          </p:cNvPr>
          <p:cNvCxnSpPr>
            <a:stCxn id="7" idx="5"/>
            <a:endCxn id="6" idx="0"/>
          </p:cNvCxnSpPr>
          <p:nvPr/>
        </p:nvCxnSpPr>
        <p:spPr>
          <a:xfrm>
            <a:off x="8110775" y="5300084"/>
            <a:ext cx="907683" cy="63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B29378-D1BA-1249-9940-1DE7F780E305}"/>
              </a:ext>
            </a:extLst>
          </p:cNvPr>
          <p:cNvCxnSpPr>
            <a:stCxn id="10" idx="6"/>
            <a:endCxn id="6" idx="1"/>
          </p:cNvCxnSpPr>
          <p:nvPr/>
        </p:nvCxnSpPr>
        <p:spPr>
          <a:xfrm>
            <a:off x="7651052" y="6086223"/>
            <a:ext cx="348143" cy="14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7E7FC8-F4BB-FF4B-B2EB-9D33A632490D}"/>
              </a:ext>
            </a:extLst>
          </p:cNvPr>
          <p:cNvCxnSpPr>
            <a:stCxn id="8" idx="4"/>
            <a:endCxn id="6" idx="0"/>
          </p:cNvCxnSpPr>
          <p:nvPr/>
        </p:nvCxnSpPr>
        <p:spPr>
          <a:xfrm flipH="1">
            <a:off x="9018458" y="5388539"/>
            <a:ext cx="85288" cy="54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E7B87E-D8AF-1F44-A0EF-ED8DA9A6AE71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 flipH="1">
            <a:off x="9018458" y="5388539"/>
            <a:ext cx="1589714" cy="54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FAC74D-BF62-DE42-871F-316AAAF992A7}"/>
              </a:ext>
            </a:extLst>
          </p:cNvPr>
          <p:cNvSpPr/>
          <p:nvPr/>
        </p:nvSpPr>
        <p:spPr>
          <a:xfrm>
            <a:off x="7374925" y="3836172"/>
            <a:ext cx="1189691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HNo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065439-198C-A64C-AE9E-6F7511498852}"/>
              </a:ext>
            </a:extLst>
          </p:cNvPr>
          <p:cNvSpPr/>
          <p:nvPr/>
        </p:nvSpPr>
        <p:spPr>
          <a:xfrm>
            <a:off x="8658435" y="3836172"/>
            <a:ext cx="1692055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Prefecture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EEC673-4DFB-8240-B1B7-301755EFF941}"/>
              </a:ext>
            </a:extLst>
          </p:cNvPr>
          <p:cNvSpPr/>
          <p:nvPr/>
        </p:nvSpPr>
        <p:spPr>
          <a:xfrm>
            <a:off x="10444310" y="3836172"/>
            <a:ext cx="1517146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Pincode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BB0088-9AB0-7E4A-82B4-98DB8C2D340C}"/>
              </a:ext>
            </a:extLst>
          </p:cNvPr>
          <p:cNvCxnSpPr>
            <a:stCxn id="15" idx="4"/>
            <a:endCxn id="8" idx="0"/>
          </p:cNvCxnSpPr>
          <p:nvPr/>
        </p:nvCxnSpPr>
        <p:spPr>
          <a:xfrm>
            <a:off x="7969771" y="4233336"/>
            <a:ext cx="1133975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0A4879-5B83-3444-8020-AD0EC08A8715}"/>
              </a:ext>
            </a:extLst>
          </p:cNvPr>
          <p:cNvCxnSpPr>
            <a:stCxn id="16" idx="4"/>
            <a:endCxn id="8" idx="0"/>
          </p:cNvCxnSpPr>
          <p:nvPr/>
        </p:nvCxnSpPr>
        <p:spPr>
          <a:xfrm flipH="1">
            <a:off x="9103746" y="4233336"/>
            <a:ext cx="400717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E0641A-340C-6D41-B221-6847642698BB}"/>
              </a:ext>
            </a:extLst>
          </p:cNvPr>
          <p:cNvCxnSpPr>
            <a:stCxn id="17" idx="4"/>
            <a:endCxn id="8" idx="0"/>
          </p:cNvCxnSpPr>
          <p:nvPr/>
        </p:nvCxnSpPr>
        <p:spPr>
          <a:xfrm flipH="1">
            <a:off x="9103746" y="4233336"/>
            <a:ext cx="2099137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791E56-4E48-C24E-A2EA-F9969C73CD91}"/>
                  </a:ext>
                </a:extLst>
              </p:cNvPr>
              <p:cNvSpPr txBox="1"/>
              <p:nvPr/>
            </p:nvSpPr>
            <p:spPr>
              <a:xfrm>
                <a:off x="1015153" y="5290451"/>
                <a:ext cx="2554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𝑎𝑑𝑑𝑟𝑒𝑠𝑠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𝑆𝐸𝑁𝑆𝑂𝑅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791E56-4E48-C24E-A2EA-F9969C73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53" y="5290451"/>
                <a:ext cx="255454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72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8851-4F41-4927-A936-966C57D0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7FDB-37E8-4475-883C-FE9E81D0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586B1-103D-439E-AF16-CEA30D038692}"/>
                  </a:ext>
                </a:extLst>
              </p:cNvPr>
              <p:cNvSpPr txBox="1"/>
              <p:nvPr/>
            </p:nvSpPr>
            <p:spPr>
              <a:xfrm>
                <a:off x="1824182" y="2410690"/>
                <a:ext cx="766427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JP" sz="6000" baseline="-25000" dirty="0"/>
                  <a:t>&lt;select condition&gt;</a:t>
                </a:r>
                <a:r>
                  <a:rPr lang="en-JP" sz="6000" dirty="0"/>
                  <a:t>  (Relation)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586B1-103D-439E-AF16-CEA30D038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82" y="2410690"/>
                <a:ext cx="7664278" cy="923330"/>
              </a:xfrm>
              <a:prstGeom prst="rect">
                <a:avLst/>
              </a:prstGeom>
              <a:blipFill>
                <a:blip r:embed="rId2"/>
                <a:stretch>
                  <a:fillRect t="-25000" r="-5087" b="-48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0A884E-5B67-4DE8-8B9C-8353E1977A97}"/>
                  </a:ext>
                </a:extLst>
              </p:cNvPr>
              <p:cNvSpPr txBox="1"/>
              <p:nvPr/>
            </p:nvSpPr>
            <p:spPr>
              <a:xfrm>
                <a:off x="1834880" y="3715311"/>
                <a:ext cx="838723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JP" sz="8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JP" sz="8800" baseline="-25000" dirty="0"/>
                  <a:t>attributes</a:t>
                </a:r>
                <a:r>
                  <a:rPr lang="en-JP" sz="8800" dirty="0"/>
                  <a:t> (Relation)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0A884E-5B67-4DE8-8B9C-8353E1977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880" y="3715311"/>
                <a:ext cx="8387232" cy="1354217"/>
              </a:xfrm>
              <a:prstGeom prst="rect">
                <a:avLst/>
              </a:prstGeom>
              <a:blipFill>
                <a:blip r:embed="rId3"/>
                <a:stretch>
                  <a:fillRect t="-24664" r="-6904" b="-48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44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8851-4F41-4927-A936-966C57D0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7FDB-37E8-4475-883C-FE9E81D0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E3CA56-9435-4968-A576-733238EF0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52487"/>
              </p:ext>
            </p:extLst>
          </p:nvPr>
        </p:nvGraphicFramePr>
        <p:xfrm>
          <a:off x="7710329" y="1937375"/>
          <a:ext cx="4353712" cy="455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57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  <a:gridCol w="1280064">
                  <a:extLst>
                    <a:ext uri="{9D8B030D-6E8A-4147-A177-3AD203B41FA5}">
                      <a16:colId xmlns:a16="http://schemas.microsoft.com/office/drawing/2014/main" val="2825992682"/>
                    </a:ext>
                  </a:extLst>
                </a:gridCol>
                <a:gridCol w="1088428">
                  <a:extLst>
                    <a:ext uri="{9D8B030D-6E8A-4147-A177-3AD203B41FA5}">
                      <a16:colId xmlns:a16="http://schemas.microsoft.com/office/drawing/2014/main" val="3900947837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4332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197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9974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7846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31435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47411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3399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F002-9FB4-4D4B-B769-54C44F11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Cross product of a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A718ED-85BD-D443-A43E-07E7D070C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77697"/>
              </p:ext>
            </p:extLst>
          </p:nvPr>
        </p:nvGraphicFramePr>
        <p:xfrm>
          <a:off x="137195" y="2733023"/>
          <a:ext cx="1884552" cy="182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90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8221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399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29198C-C34C-1D44-8AC0-CF97BD16CB23}"/>
              </a:ext>
            </a:extLst>
          </p:cNvPr>
          <p:cNvSpPr txBox="1"/>
          <p:nvPr/>
        </p:nvSpPr>
        <p:spPr>
          <a:xfrm>
            <a:off x="808315" y="2363691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3EBB9-1324-3B4B-B9B6-2F5DE9CD22DE}"/>
              </a:ext>
            </a:extLst>
          </p:cNvPr>
          <p:cNvSpPr txBox="1"/>
          <p:nvPr/>
        </p:nvSpPr>
        <p:spPr>
          <a:xfrm>
            <a:off x="3413072" y="1690688"/>
            <a:ext cx="349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SELECT * from Student a, Student b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4EBEC68-73C4-2F4D-BFE1-2B9FFE3A4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13519"/>
              </p:ext>
            </p:extLst>
          </p:nvPr>
        </p:nvGraphicFramePr>
        <p:xfrm>
          <a:off x="7701093" y="1411390"/>
          <a:ext cx="4353712" cy="455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57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  <a:gridCol w="1280064">
                  <a:extLst>
                    <a:ext uri="{9D8B030D-6E8A-4147-A177-3AD203B41FA5}">
                      <a16:colId xmlns:a16="http://schemas.microsoft.com/office/drawing/2014/main" val="2825992682"/>
                    </a:ext>
                  </a:extLst>
                </a:gridCol>
                <a:gridCol w="1088428">
                  <a:extLst>
                    <a:ext uri="{9D8B030D-6E8A-4147-A177-3AD203B41FA5}">
                      <a16:colId xmlns:a16="http://schemas.microsoft.com/office/drawing/2014/main" val="3900947837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4332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197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9974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7846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31435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47411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3399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30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FD79EC-02CF-B84F-B853-B25D51CD1E56}"/>
              </a:ext>
            </a:extLst>
          </p:cNvPr>
          <p:cNvSpPr txBox="1"/>
          <p:nvPr/>
        </p:nvSpPr>
        <p:spPr>
          <a:xfrm>
            <a:off x="9566072" y="1042058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AE1E0-14E0-B544-A4DD-8D8E7C0B03FE}"/>
              </a:ext>
            </a:extLst>
          </p:cNvPr>
          <p:cNvCxnSpPr>
            <a:cxnSpLocks/>
          </p:cNvCxnSpPr>
          <p:nvPr/>
        </p:nvCxnSpPr>
        <p:spPr>
          <a:xfrm>
            <a:off x="2133776" y="3677912"/>
            <a:ext cx="50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601AF6-E9F8-444C-AF0A-332B03640031}"/>
              </a:ext>
            </a:extLst>
          </p:cNvPr>
          <p:cNvCxnSpPr>
            <a:cxnSpLocks/>
          </p:cNvCxnSpPr>
          <p:nvPr/>
        </p:nvCxnSpPr>
        <p:spPr>
          <a:xfrm>
            <a:off x="7105475" y="3689140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C6028FA5-D229-E643-A33E-194383619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80076"/>
              </p:ext>
            </p:extLst>
          </p:nvPr>
        </p:nvGraphicFramePr>
        <p:xfrm>
          <a:off x="2821325" y="2724244"/>
          <a:ext cx="1884552" cy="182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90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8221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3992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4B774FA-9440-DD40-9F7D-545BC66021B4}"/>
              </a:ext>
            </a:extLst>
          </p:cNvPr>
          <p:cNvSpPr txBox="1"/>
          <p:nvPr/>
        </p:nvSpPr>
        <p:spPr>
          <a:xfrm>
            <a:off x="3492445" y="2354912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BA87806F-E37C-D447-8E48-8B966702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57057"/>
              </p:ext>
            </p:extLst>
          </p:nvPr>
        </p:nvGraphicFramePr>
        <p:xfrm>
          <a:off x="5220923" y="2766812"/>
          <a:ext cx="1884552" cy="182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90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8221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399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BC6DCB5-D42F-F94B-93A1-DD0B52BAEEF9}"/>
              </a:ext>
            </a:extLst>
          </p:cNvPr>
          <p:cNvSpPr txBox="1"/>
          <p:nvPr/>
        </p:nvSpPr>
        <p:spPr>
          <a:xfrm>
            <a:off x="5892043" y="239748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18A077-253F-C846-BA57-AF79048CD0B6}"/>
              </a:ext>
            </a:extLst>
          </p:cNvPr>
          <p:cNvCxnSpPr/>
          <p:nvPr/>
        </p:nvCxnSpPr>
        <p:spPr>
          <a:xfrm>
            <a:off x="4705877" y="3429000"/>
            <a:ext cx="515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A83231-58A6-B04A-9A57-5B797EC5820D}"/>
              </a:ext>
            </a:extLst>
          </p:cNvPr>
          <p:cNvCxnSpPr/>
          <p:nvPr/>
        </p:nvCxnSpPr>
        <p:spPr>
          <a:xfrm>
            <a:off x="4705877" y="3429000"/>
            <a:ext cx="515046" cy="5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674B8F-2050-2E4B-A3E0-B8DEDECC8FAC}"/>
              </a:ext>
            </a:extLst>
          </p:cNvPr>
          <p:cNvCxnSpPr>
            <a:cxnSpLocks/>
          </p:cNvCxnSpPr>
          <p:nvPr/>
        </p:nvCxnSpPr>
        <p:spPr>
          <a:xfrm>
            <a:off x="4705877" y="3429000"/>
            <a:ext cx="515046" cy="94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B0C7AE-560E-7741-8416-E95A67610A86}"/>
              </a:ext>
            </a:extLst>
          </p:cNvPr>
          <p:cNvSpPr txBox="1"/>
          <p:nvPr/>
        </p:nvSpPr>
        <p:spPr>
          <a:xfrm>
            <a:off x="339773" y="6308209"/>
            <a:ext cx="721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Keep in mind: Every row of Table 1 will combine with every row of Table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1814C-61F2-3F4C-946A-98F847D73779}"/>
              </a:ext>
            </a:extLst>
          </p:cNvPr>
          <p:cNvSpPr txBox="1"/>
          <p:nvPr/>
        </p:nvSpPr>
        <p:spPr>
          <a:xfrm>
            <a:off x="1731453" y="5995532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Many to Many Join</a:t>
            </a:r>
          </a:p>
        </p:txBody>
      </p:sp>
    </p:spTree>
    <p:extLst>
      <p:ext uri="{BB962C8B-B14F-4D97-AF65-F5344CB8AC3E}">
        <p14:creationId xmlns:p14="http://schemas.microsoft.com/office/powerpoint/2010/main" val="10045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E578-D322-4B7F-B7F1-8502E8A6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6CD6-4568-4C97-9AA5-694C936F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A25ED3-BC47-42C1-9D8C-B380AD1C9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57730"/>
              </p:ext>
            </p:extLst>
          </p:nvPr>
        </p:nvGraphicFramePr>
        <p:xfrm>
          <a:off x="7710329" y="1937375"/>
          <a:ext cx="4353712" cy="455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57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  <a:gridCol w="1280064">
                  <a:extLst>
                    <a:ext uri="{9D8B030D-6E8A-4147-A177-3AD203B41FA5}">
                      <a16:colId xmlns:a16="http://schemas.microsoft.com/office/drawing/2014/main" val="2825992682"/>
                    </a:ext>
                  </a:extLst>
                </a:gridCol>
                <a:gridCol w="1088428">
                  <a:extLst>
                    <a:ext uri="{9D8B030D-6E8A-4147-A177-3AD203B41FA5}">
                      <a16:colId xmlns:a16="http://schemas.microsoft.com/office/drawing/2014/main" val="3900947837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4332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197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9974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7846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31435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47411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3399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36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803-C77B-460B-AF0B-38F5906E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3379-2B67-4049-A849-EAEF6A14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E59BE12-8E48-49D5-A099-B0D108221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61818"/>
              </p:ext>
            </p:extLst>
          </p:nvPr>
        </p:nvGraphicFramePr>
        <p:xfrm>
          <a:off x="7710329" y="1937375"/>
          <a:ext cx="4353712" cy="455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57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  <a:gridCol w="1280064">
                  <a:extLst>
                    <a:ext uri="{9D8B030D-6E8A-4147-A177-3AD203B41FA5}">
                      <a16:colId xmlns:a16="http://schemas.microsoft.com/office/drawing/2014/main" val="2825992682"/>
                    </a:ext>
                  </a:extLst>
                </a:gridCol>
                <a:gridCol w="1088428">
                  <a:extLst>
                    <a:ext uri="{9D8B030D-6E8A-4147-A177-3AD203B41FA5}">
                      <a16:colId xmlns:a16="http://schemas.microsoft.com/office/drawing/2014/main" val="3900947837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4332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197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9974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7846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31435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47411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3399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777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2631-FE90-AB47-9EBF-DBD14CDD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Rename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ABE1-071E-9E46-9E16-B8320BE2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The attributes and relation of select and project can be renamed to suit our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E4C4E1-FE15-2547-8455-2519B51E695B}"/>
                  </a:ext>
                </a:extLst>
              </p:cNvPr>
              <p:cNvSpPr txBox="1"/>
              <p:nvPr/>
            </p:nvSpPr>
            <p:spPr>
              <a:xfrm>
                <a:off x="2038799" y="3140364"/>
                <a:ext cx="8114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dirty="0"/>
                  <a:t>newRelationName(newAttributeNames)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𝑆𝐸𝐿𝐸𝐶𝑇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𝑃𝑅𝑂𝐽𝐸𝐶𝑇</m:t>
                    </m:r>
                  </m:oMath>
                </a14:m>
                <a:r>
                  <a:rPr lang="en-JP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E4C4E1-FE15-2547-8455-2519B51E6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99" y="3140364"/>
                <a:ext cx="8114401" cy="369332"/>
              </a:xfrm>
              <a:prstGeom prst="rect">
                <a:avLst/>
              </a:prstGeom>
              <a:blipFill>
                <a:blip r:embed="rId2"/>
                <a:stretch>
                  <a:fillRect l="-625" t="-666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D3AF28-DC34-654E-B2EA-8076FD84A045}"/>
              </a:ext>
            </a:extLst>
          </p:cNvPr>
          <p:cNvCxnSpPr/>
          <p:nvPr/>
        </p:nvCxnSpPr>
        <p:spPr>
          <a:xfrm flipH="1">
            <a:off x="5945781" y="3334328"/>
            <a:ext cx="1727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EC62E90-ECB9-2346-9509-077F2F6A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82" y="4140900"/>
            <a:ext cx="6071347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4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9BBA-9C63-D741-A44D-64755291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365125"/>
            <a:ext cx="11159836" cy="1325563"/>
          </a:xfrm>
        </p:spPr>
        <p:txBody>
          <a:bodyPr/>
          <a:lstStyle/>
          <a:p>
            <a:r>
              <a:rPr lang="en-JP" dirty="0"/>
              <a:t>Relational Algebra Operations From Set 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23CCA-495A-A942-A16F-00E904148877}"/>
              </a:ext>
            </a:extLst>
          </p:cNvPr>
          <p:cNvSpPr txBox="1"/>
          <p:nvPr/>
        </p:nvSpPr>
        <p:spPr>
          <a:xfrm>
            <a:off x="545284" y="2097248"/>
            <a:ext cx="20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UNION : OR </a:t>
            </a:r>
          </a:p>
          <a:p>
            <a:r>
              <a:rPr lang="en-JP" dirty="0"/>
              <a:t>INTERSECTION: AND</a:t>
            </a:r>
          </a:p>
          <a:p>
            <a:r>
              <a:rPr lang="en-JP" dirty="0"/>
              <a:t>MINUS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435E9C-E682-064B-836E-3B5272AD21F9}"/>
                  </a:ext>
                </a:extLst>
              </p:cNvPr>
              <p:cNvSpPr txBox="1"/>
              <p:nvPr/>
            </p:nvSpPr>
            <p:spPr>
              <a:xfrm>
                <a:off x="3569092" y="3152001"/>
                <a:ext cx="6325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𝑔𝑒𝑛𝑑𝑒𝑟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=“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”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𝐴𝑑𝑑𝑟𝑒𝑠𝑠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=“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𝐴𝑖𝑧𝑢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”</m:t>
                          </m:r>
                        </m:e>
                      </m:d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𝑔𝑒𝑛𝑑𝑒𝑟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𝑓𝑒𝑚𝑎𝑙𝑒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”)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𝑆𝑇𝑈𝐷𝐸𝑁𝑇𝑆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435E9C-E682-064B-836E-3B5272AD2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092" y="3152001"/>
                <a:ext cx="6325514" cy="276999"/>
              </a:xfrm>
              <a:prstGeom prst="rect">
                <a:avLst/>
              </a:prstGeom>
              <a:blipFill>
                <a:blip r:embed="rId2"/>
                <a:stretch>
                  <a:fillRect t="-8696" r="-600" b="-5652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5B690D-16AA-7143-B988-F8956AD54E96}"/>
                  </a:ext>
                </a:extLst>
              </p:cNvPr>
              <p:cNvSpPr txBox="1"/>
              <p:nvPr/>
            </p:nvSpPr>
            <p:spPr>
              <a:xfrm>
                <a:off x="3673638" y="4890313"/>
                <a:ext cx="5651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𝑅𝑒𝑠𝑢𝑙𝑡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1←</m:t>
                      </m:r>
                      <m:r>
                        <a:rPr lang="en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𝑔𝑒𝑛𝑑𝑒𝑟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=“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”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𝐴𝑑𝑑𝑟𝑒𝑠𝑠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=“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𝐴𝑖𝑧𝑢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”</m:t>
                          </m:r>
                        </m:e>
                      </m:d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𝑆𝑇𝑈𝐷𝐸𝑁𝑇𝑆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5B690D-16AA-7143-B988-F8956AD54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38" y="4890313"/>
                <a:ext cx="5651675" cy="276999"/>
              </a:xfrm>
              <a:prstGeom prst="rect">
                <a:avLst/>
              </a:prstGeom>
              <a:blipFill>
                <a:blip r:embed="rId3"/>
                <a:stretch>
                  <a:fillRect l="-673" t="-4167" r="-897" b="-541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8AA522-8052-8045-8C39-504899ACD447}"/>
                  </a:ext>
                </a:extLst>
              </p:cNvPr>
              <p:cNvSpPr txBox="1"/>
              <p:nvPr/>
            </p:nvSpPr>
            <p:spPr>
              <a:xfrm>
                <a:off x="3673638" y="5700162"/>
                <a:ext cx="4271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𝑅𝑒𝑠𝑢𝑙𝑡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1←</m:t>
                      </m:r>
                      <m:r>
                        <a:rPr lang="en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𝑔𝑒𝑛𝑑𝑒𝑟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𝑓𝑒𝑚𝑎𝑙𝑒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”)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𝑆𝑇𝑈𝐷𝐸𝑁𝑇𝑆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8AA522-8052-8045-8C39-504899ACD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38" y="5700162"/>
                <a:ext cx="4271169" cy="276999"/>
              </a:xfrm>
              <a:prstGeom prst="rect">
                <a:avLst/>
              </a:prstGeom>
              <a:blipFill>
                <a:blip r:embed="rId4"/>
                <a:stretch>
                  <a:fillRect l="-890" t="-8696" r="-1484" b="-4347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C5DC7E-4862-754B-9E92-825C9D763227}"/>
                  </a:ext>
                </a:extLst>
              </p:cNvPr>
              <p:cNvSpPr txBox="1"/>
              <p:nvPr/>
            </p:nvSpPr>
            <p:spPr>
              <a:xfrm>
                <a:off x="4450175" y="6351626"/>
                <a:ext cx="2550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JP" dirty="0"/>
                  <a:t>Result = Result1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C5DC7E-4862-754B-9E92-825C9D763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175" y="6351626"/>
                <a:ext cx="2550314" cy="276999"/>
              </a:xfrm>
              <a:prstGeom prst="rect">
                <a:avLst/>
              </a:prstGeom>
              <a:blipFill>
                <a:blip r:embed="rId5"/>
                <a:stretch>
                  <a:fillRect l="-5446" t="-27273" r="-1980" b="-5454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8EC778-9B11-FE40-A278-6751BFF7565F}"/>
              </a:ext>
            </a:extLst>
          </p:cNvPr>
          <p:cNvCxnSpPr/>
          <p:nvPr/>
        </p:nvCxnSpPr>
        <p:spPr>
          <a:xfrm>
            <a:off x="6358855" y="3590488"/>
            <a:ext cx="0" cy="119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449FC5-B224-4EE8-BE65-AA91EEA19507}"/>
                  </a:ext>
                </a:extLst>
              </p14:cNvPr>
              <p14:cNvContentPartPr/>
              <p14:nvPr/>
            </p14:nvContentPartPr>
            <p14:xfrm>
              <a:off x="6449040" y="3307320"/>
              <a:ext cx="4680" cy="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449FC5-B224-4EE8-BE65-AA91EEA19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9680" y="3297960"/>
                <a:ext cx="2340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94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6CB6-39C2-7448-A6F2-DB9A0A6D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Cartisian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8CDE-64EF-6E45-A88F-A8C129F5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Also called cross-product  or cross join</a:t>
            </a:r>
          </a:p>
          <a:p>
            <a:r>
              <a:rPr lang="en-JP" dirty="0"/>
              <a:t>Symbol is X</a:t>
            </a:r>
          </a:p>
          <a:p>
            <a:r>
              <a:rPr lang="en-JP" dirty="0"/>
              <a:t>Syntax: Relation1 X Relation2</a:t>
            </a:r>
          </a:p>
          <a:p>
            <a:endParaRPr lang="en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8EDC8-836B-904A-9C48-7BFAD785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59" y="3598623"/>
            <a:ext cx="9172405" cy="23106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A3A2CF-1BE9-FA48-BD87-B6CD10907B4A}"/>
              </a:ext>
            </a:extLst>
          </p:cNvPr>
          <p:cNvCxnSpPr/>
          <p:nvPr/>
        </p:nvCxnSpPr>
        <p:spPr>
          <a:xfrm flipV="1">
            <a:off x="1701359" y="4874004"/>
            <a:ext cx="8709379" cy="11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671BD3-71ED-9547-843D-4F66CA9CFB5D}"/>
              </a:ext>
            </a:extLst>
          </p:cNvPr>
          <p:cNvSpPr txBox="1"/>
          <p:nvPr/>
        </p:nvSpPr>
        <p:spPr>
          <a:xfrm>
            <a:off x="3212982" y="6183452"/>
            <a:ext cx="411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Note: Cross product is different from Join</a:t>
            </a:r>
          </a:p>
        </p:txBody>
      </p:sp>
    </p:spTree>
    <p:extLst>
      <p:ext uri="{BB962C8B-B14F-4D97-AF65-F5344CB8AC3E}">
        <p14:creationId xmlns:p14="http://schemas.microsoft.com/office/powerpoint/2010/main" val="3193880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7388-F1DD-0F4A-9CAB-6E8CDDC8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rgbClr val="FF0000"/>
                </a:solidFill>
              </a:rPr>
              <a:t>Join (EquiJoin)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B58F-A020-294F-9ECA-95E99F93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382" cy="4351338"/>
          </a:xfrm>
        </p:spPr>
        <p:txBody>
          <a:bodyPr/>
          <a:lstStyle/>
          <a:p>
            <a:r>
              <a:rPr lang="en-JP" dirty="0"/>
              <a:t>We combine two Relations using common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0D4B13-B470-514A-BBAE-419729B9AEDB}"/>
                  </a:ext>
                </a:extLst>
              </p:cNvPr>
              <p:cNvSpPr txBox="1"/>
              <p:nvPr/>
            </p:nvSpPr>
            <p:spPr>
              <a:xfrm>
                <a:off x="1208015" y="3179428"/>
                <a:ext cx="3126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dirty="0"/>
                  <a:t>Relation1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JP" baseline="-25000" dirty="0"/>
                  <a:t>&lt;attributes&gt;</a:t>
                </a:r>
                <a:r>
                  <a:rPr lang="en-JP" dirty="0"/>
                  <a:t>    Relation2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0D4B13-B470-514A-BBAE-419729B9A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15" y="3179428"/>
                <a:ext cx="3126240" cy="369332"/>
              </a:xfrm>
              <a:prstGeom prst="rect">
                <a:avLst/>
              </a:prstGeom>
              <a:blipFill>
                <a:blip r:embed="rId2"/>
                <a:stretch>
                  <a:fillRect l="-1619" t="-6667" r="-405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CB11C68-1A7F-7949-9A5D-425342FE90DC}"/>
              </a:ext>
            </a:extLst>
          </p:cNvPr>
          <p:cNvSpPr/>
          <p:nvPr/>
        </p:nvSpPr>
        <p:spPr>
          <a:xfrm>
            <a:off x="8166724" y="2546948"/>
            <a:ext cx="2038525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B7C34-ABF6-E64B-9A6B-9ED270B740C8}"/>
              </a:ext>
            </a:extLst>
          </p:cNvPr>
          <p:cNvSpPr/>
          <p:nvPr/>
        </p:nvSpPr>
        <p:spPr>
          <a:xfrm>
            <a:off x="8166724" y="4821763"/>
            <a:ext cx="2038525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Observations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8B662-A61D-C443-8B35-8E003203F248}"/>
              </a:ext>
            </a:extLst>
          </p:cNvPr>
          <p:cNvSpPr/>
          <p:nvPr/>
        </p:nvSpPr>
        <p:spPr>
          <a:xfrm>
            <a:off x="7168434" y="1400452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u="sng" dirty="0"/>
              <a:t>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401C01-0A33-A141-BFAE-43A01575CC8D}"/>
              </a:ext>
            </a:extLst>
          </p:cNvPr>
          <p:cNvSpPr/>
          <p:nvPr/>
        </p:nvSpPr>
        <p:spPr>
          <a:xfrm>
            <a:off x="8621128" y="1400452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address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65F1A9-9C2A-2842-A72F-59BD82C006FA}"/>
              </a:ext>
            </a:extLst>
          </p:cNvPr>
          <p:cNvSpPr/>
          <p:nvPr/>
        </p:nvSpPr>
        <p:spPr>
          <a:xfrm>
            <a:off x="10087804" y="1400452"/>
            <a:ext cx="13757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location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6201C3-221F-6A4B-AE9C-A2E67375140F}"/>
              </a:ext>
            </a:extLst>
          </p:cNvPr>
          <p:cNvSpPr/>
          <p:nvPr/>
        </p:nvSpPr>
        <p:spPr>
          <a:xfrm>
            <a:off x="6518287" y="2400140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E41D4-28FE-9E44-9955-BDB743299ECF}"/>
              </a:ext>
            </a:extLst>
          </p:cNvPr>
          <p:cNvCxnSpPr>
            <a:stCxn id="7" idx="5"/>
            <a:endCxn id="5" idx="0"/>
          </p:cNvCxnSpPr>
          <p:nvPr/>
        </p:nvCxnSpPr>
        <p:spPr>
          <a:xfrm>
            <a:off x="8278304" y="1916005"/>
            <a:ext cx="907683" cy="63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DA2488-53FA-C342-A38C-86DE2080DC59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7818581" y="2702144"/>
            <a:ext cx="348143" cy="14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C730EA-86EB-814F-87CC-BBEEEB0A0B5E}"/>
              </a:ext>
            </a:extLst>
          </p:cNvPr>
          <p:cNvCxnSpPr>
            <a:stCxn id="8" idx="4"/>
            <a:endCxn id="5" idx="0"/>
          </p:cNvCxnSpPr>
          <p:nvPr/>
        </p:nvCxnSpPr>
        <p:spPr>
          <a:xfrm flipH="1">
            <a:off x="9185987" y="2004460"/>
            <a:ext cx="85288" cy="54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8D1D3-C652-734B-AD73-1DBF0386CEC9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flipH="1">
            <a:off x="9185987" y="2004460"/>
            <a:ext cx="1589714" cy="54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84C144E-B52C-BC41-B06A-68EFB5AA0D09}"/>
              </a:ext>
            </a:extLst>
          </p:cNvPr>
          <p:cNvSpPr/>
          <p:nvPr/>
        </p:nvSpPr>
        <p:spPr>
          <a:xfrm>
            <a:off x="6167348" y="4821763"/>
            <a:ext cx="1218927" cy="60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u="sng" dirty="0"/>
              <a:t>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00E92-4CE4-874A-9006-B09B0A982DB2}"/>
              </a:ext>
            </a:extLst>
          </p:cNvPr>
          <p:cNvSpPr/>
          <p:nvPr/>
        </p:nvSpPr>
        <p:spPr>
          <a:xfrm>
            <a:off x="6649578" y="6059139"/>
            <a:ext cx="1517146" cy="54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pollutant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42777D-D8E1-1240-A85B-FA16D9BBA17A}"/>
              </a:ext>
            </a:extLst>
          </p:cNvPr>
          <p:cNvCxnSpPr>
            <a:cxnSpLocks/>
            <a:stCxn id="6" idx="1"/>
            <a:endCxn id="15" idx="6"/>
          </p:cNvCxnSpPr>
          <p:nvPr/>
        </p:nvCxnSpPr>
        <p:spPr>
          <a:xfrm flipH="1">
            <a:off x="7386275" y="5119573"/>
            <a:ext cx="780449" cy="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BB0CB1-3786-9F46-AF5A-D20628F4E871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7408151" y="5417382"/>
            <a:ext cx="1777836" cy="64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E382F20-ADFF-EF4F-BCE1-5DB9677C78DF}"/>
              </a:ext>
            </a:extLst>
          </p:cNvPr>
          <p:cNvSpPr/>
          <p:nvPr/>
        </p:nvSpPr>
        <p:spPr>
          <a:xfrm>
            <a:off x="10428173" y="6059139"/>
            <a:ext cx="1517146" cy="54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value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5E6AA0-90C7-9D4F-8B63-DF06D30B88BE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9185987" y="5417382"/>
            <a:ext cx="2000759" cy="64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88379B12-6A43-814E-A9E4-3E6C509DB3F1}"/>
              </a:ext>
            </a:extLst>
          </p:cNvPr>
          <p:cNvSpPr/>
          <p:nvPr/>
        </p:nvSpPr>
        <p:spPr>
          <a:xfrm>
            <a:off x="8468728" y="3662447"/>
            <a:ext cx="1452694" cy="7889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takes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F07F15-C1EF-E64F-BBA8-EAFA51F0D22D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185987" y="3142567"/>
            <a:ext cx="9088" cy="51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9CFD66-05C4-C346-84D8-1D38426D6CEC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9185987" y="4451391"/>
            <a:ext cx="9088" cy="370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7567A47-8A10-A14A-87DC-61269C780DAB}"/>
              </a:ext>
            </a:extLst>
          </p:cNvPr>
          <p:cNvSpPr/>
          <p:nvPr/>
        </p:nvSpPr>
        <p:spPr>
          <a:xfrm>
            <a:off x="10428173" y="3797756"/>
            <a:ext cx="1373357" cy="51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Date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CE7D39-2BBF-CF4D-AD05-74B80D913357}"/>
              </a:ext>
            </a:extLst>
          </p:cNvPr>
          <p:cNvCxnSpPr>
            <a:stCxn id="21" idx="3"/>
            <a:endCxn id="24" idx="2"/>
          </p:cNvCxnSpPr>
          <p:nvPr/>
        </p:nvCxnSpPr>
        <p:spPr>
          <a:xfrm flipV="1">
            <a:off x="9921422" y="4056374"/>
            <a:ext cx="506751" cy="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A3D2C84-5481-6343-916E-07DB10B82788}"/>
              </a:ext>
            </a:extLst>
          </p:cNvPr>
          <p:cNvSpPr/>
          <p:nvPr/>
        </p:nvSpPr>
        <p:spPr>
          <a:xfrm>
            <a:off x="7542454" y="452093"/>
            <a:ext cx="1189691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HNo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B466F1-89FD-3747-B94A-1CB16F0A902F}"/>
              </a:ext>
            </a:extLst>
          </p:cNvPr>
          <p:cNvSpPr/>
          <p:nvPr/>
        </p:nvSpPr>
        <p:spPr>
          <a:xfrm>
            <a:off x="8825964" y="452093"/>
            <a:ext cx="1692055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Prefecture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A61D89-0218-B642-A3E7-5AD0B0277813}"/>
              </a:ext>
            </a:extLst>
          </p:cNvPr>
          <p:cNvSpPr/>
          <p:nvPr/>
        </p:nvSpPr>
        <p:spPr>
          <a:xfrm>
            <a:off x="10611839" y="452093"/>
            <a:ext cx="1517146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Pincode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334D67-5E4F-BC46-AE10-B86991307E26}"/>
              </a:ext>
            </a:extLst>
          </p:cNvPr>
          <p:cNvCxnSpPr>
            <a:stCxn id="26" idx="4"/>
            <a:endCxn id="8" idx="0"/>
          </p:cNvCxnSpPr>
          <p:nvPr/>
        </p:nvCxnSpPr>
        <p:spPr>
          <a:xfrm>
            <a:off x="8137300" y="849257"/>
            <a:ext cx="1133975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6453F-5302-474E-B449-41D66035AA8B}"/>
              </a:ext>
            </a:extLst>
          </p:cNvPr>
          <p:cNvCxnSpPr>
            <a:stCxn id="27" idx="4"/>
            <a:endCxn id="8" idx="0"/>
          </p:cNvCxnSpPr>
          <p:nvPr/>
        </p:nvCxnSpPr>
        <p:spPr>
          <a:xfrm flipH="1">
            <a:off x="9271275" y="849257"/>
            <a:ext cx="400717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78E691-EA61-BA4C-939C-D22EDD51871B}"/>
              </a:ext>
            </a:extLst>
          </p:cNvPr>
          <p:cNvCxnSpPr>
            <a:stCxn id="28" idx="4"/>
            <a:endCxn id="8" idx="0"/>
          </p:cNvCxnSpPr>
          <p:nvPr/>
        </p:nvCxnSpPr>
        <p:spPr>
          <a:xfrm flipH="1">
            <a:off x="9271275" y="849257"/>
            <a:ext cx="2099137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18700A-865A-6949-B953-147D9FEE269B}"/>
                  </a:ext>
                </a:extLst>
              </p:cNvPr>
              <p:cNvSpPr txBox="1"/>
              <p:nvPr/>
            </p:nvSpPr>
            <p:spPr>
              <a:xfrm>
                <a:off x="1040501" y="4636577"/>
                <a:ext cx="379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dirty="0"/>
                  <a:t>Result1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JP" dirty="0"/>
                  <a:t> Sensor</a:t>
                </a:r>
                <a:r>
                  <a:rPr lang="en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JP" dirty="0"/>
                  <a:t> </a:t>
                </a:r>
                <a:r>
                  <a:rPr lang="en-JP" baseline="-25000" dirty="0"/>
                  <a:t>sensor.id=takes.id </a:t>
                </a:r>
                <a:r>
                  <a:rPr lang="en-JP" dirty="0"/>
                  <a:t>takes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18700A-865A-6949-B953-147D9FEE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1" y="4636577"/>
                <a:ext cx="3793346" cy="369332"/>
              </a:xfrm>
              <a:prstGeom prst="rect">
                <a:avLst/>
              </a:prstGeom>
              <a:blipFill>
                <a:blip r:embed="rId3"/>
                <a:stretch>
                  <a:fillRect l="-1672" t="-10000" r="-334" b="-2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1CCF066-3AE8-7043-B0B7-2A889BDDB027}"/>
              </a:ext>
            </a:extLst>
          </p:cNvPr>
          <p:cNvSpPr txBox="1"/>
          <p:nvPr/>
        </p:nvSpPr>
        <p:spPr>
          <a:xfrm>
            <a:off x="1040501" y="6114081"/>
            <a:ext cx="392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Creates duplicate/redundant attributes</a:t>
            </a:r>
          </a:p>
        </p:txBody>
      </p:sp>
    </p:spTree>
    <p:extLst>
      <p:ext uri="{BB962C8B-B14F-4D97-AF65-F5344CB8AC3E}">
        <p14:creationId xmlns:p14="http://schemas.microsoft.com/office/powerpoint/2010/main" val="279174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7388-F1DD-0F4A-9CAB-6E8CDDC8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rgbClr val="FF0000"/>
                </a:solidFill>
              </a:rPr>
              <a:t>Join (NaturalJoin)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B58F-A020-294F-9ECA-95E99F93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382" cy="4351338"/>
          </a:xfrm>
        </p:spPr>
        <p:txBody>
          <a:bodyPr/>
          <a:lstStyle/>
          <a:p>
            <a:r>
              <a:rPr lang="en-JP" dirty="0"/>
              <a:t>We combine two Relations using common attributes and eliminate one of the redundant attribute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D4B13-B470-514A-BBAE-419729B9AEDB}"/>
              </a:ext>
            </a:extLst>
          </p:cNvPr>
          <p:cNvSpPr txBox="1"/>
          <p:nvPr/>
        </p:nvSpPr>
        <p:spPr>
          <a:xfrm>
            <a:off x="1208015" y="3179428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Relation1* Relation2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B11C68-1A7F-7949-9A5D-425342FE90DC}"/>
              </a:ext>
            </a:extLst>
          </p:cNvPr>
          <p:cNvSpPr/>
          <p:nvPr/>
        </p:nvSpPr>
        <p:spPr>
          <a:xfrm>
            <a:off x="8166724" y="2546948"/>
            <a:ext cx="2038525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B7C34-ABF6-E64B-9A6B-9ED270B740C8}"/>
              </a:ext>
            </a:extLst>
          </p:cNvPr>
          <p:cNvSpPr/>
          <p:nvPr/>
        </p:nvSpPr>
        <p:spPr>
          <a:xfrm>
            <a:off x="8166724" y="4821763"/>
            <a:ext cx="2038525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Observations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8B662-A61D-C443-8B35-8E003203F248}"/>
              </a:ext>
            </a:extLst>
          </p:cNvPr>
          <p:cNvSpPr/>
          <p:nvPr/>
        </p:nvSpPr>
        <p:spPr>
          <a:xfrm>
            <a:off x="7168434" y="1400452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u="sng" dirty="0"/>
              <a:t>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401C01-0A33-A141-BFAE-43A01575CC8D}"/>
              </a:ext>
            </a:extLst>
          </p:cNvPr>
          <p:cNvSpPr/>
          <p:nvPr/>
        </p:nvSpPr>
        <p:spPr>
          <a:xfrm>
            <a:off x="8621128" y="1400452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address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65F1A9-9C2A-2842-A72F-59BD82C006FA}"/>
              </a:ext>
            </a:extLst>
          </p:cNvPr>
          <p:cNvSpPr/>
          <p:nvPr/>
        </p:nvSpPr>
        <p:spPr>
          <a:xfrm>
            <a:off x="10087804" y="1400452"/>
            <a:ext cx="13757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location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6201C3-221F-6A4B-AE9C-A2E67375140F}"/>
              </a:ext>
            </a:extLst>
          </p:cNvPr>
          <p:cNvSpPr/>
          <p:nvPr/>
        </p:nvSpPr>
        <p:spPr>
          <a:xfrm>
            <a:off x="6518287" y="2400140"/>
            <a:ext cx="1300294" cy="604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E41D4-28FE-9E44-9955-BDB743299ECF}"/>
              </a:ext>
            </a:extLst>
          </p:cNvPr>
          <p:cNvCxnSpPr>
            <a:stCxn id="7" idx="5"/>
            <a:endCxn id="5" idx="0"/>
          </p:cNvCxnSpPr>
          <p:nvPr/>
        </p:nvCxnSpPr>
        <p:spPr>
          <a:xfrm>
            <a:off x="8278304" y="1916005"/>
            <a:ext cx="907683" cy="63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DA2488-53FA-C342-A38C-86DE2080DC59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7818581" y="2702144"/>
            <a:ext cx="348143" cy="14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C730EA-86EB-814F-87CC-BBEEEB0A0B5E}"/>
              </a:ext>
            </a:extLst>
          </p:cNvPr>
          <p:cNvCxnSpPr>
            <a:stCxn id="8" idx="4"/>
            <a:endCxn id="5" idx="0"/>
          </p:cNvCxnSpPr>
          <p:nvPr/>
        </p:nvCxnSpPr>
        <p:spPr>
          <a:xfrm flipH="1">
            <a:off x="9185987" y="2004460"/>
            <a:ext cx="85288" cy="54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8D1D3-C652-734B-AD73-1DBF0386CEC9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flipH="1">
            <a:off x="9185987" y="2004460"/>
            <a:ext cx="1589714" cy="54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84C144E-B52C-BC41-B06A-68EFB5AA0D09}"/>
              </a:ext>
            </a:extLst>
          </p:cNvPr>
          <p:cNvSpPr/>
          <p:nvPr/>
        </p:nvSpPr>
        <p:spPr>
          <a:xfrm>
            <a:off x="6167348" y="4821763"/>
            <a:ext cx="1218927" cy="60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u="sng" dirty="0"/>
              <a:t>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00E92-4CE4-874A-9006-B09B0A982DB2}"/>
              </a:ext>
            </a:extLst>
          </p:cNvPr>
          <p:cNvSpPr/>
          <p:nvPr/>
        </p:nvSpPr>
        <p:spPr>
          <a:xfrm>
            <a:off x="6649578" y="6059139"/>
            <a:ext cx="1517146" cy="54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pollutant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42777D-D8E1-1240-A85B-FA16D9BBA17A}"/>
              </a:ext>
            </a:extLst>
          </p:cNvPr>
          <p:cNvCxnSpPr>
            <a:cxnSpLocks/>
            <a:stCxn id="6" idx="1"/>
            <a:endCxn id="15" idx="6"/>
          </p:cNvCxnSpPr>
          <p:nvPr/>
        </p:nvCxnSpPr>
        <p:spPr>
          <a:xfrm flipH="1">
            <a:off x="7386275" y="5119573"/>
            <a:ext cx="780449" cy="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BB0CB1-3786-9F46-AF5A-D20628F4E871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7408151" y="5417382"/>
            <a:ext cx="1777836" cy="64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E382F20-ADFF-EF4F-BCE1-5DB9677C78DF}"/>
              </a:ext>
            </a:extLst>
          </p:cNvPr>
          <p:cNvSpPr/>
          <p:nvPr/>
        </p:nvSpPr>
        <p:spPr>
          <a:xfrm>
            <a:off x="10428173" y="6059139"/>
            <a:ext cx="1517146" cy="54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value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5E6AA0-90C7-9D4F-8B63-DF06D30B88BE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9185987" y="5417382"/>
            <a:ext cx="2000759" cy="64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88379B12-6A43-814E-A9E4-3E6C509DB3F1}"/>
              </a:ext>
            </a:extLst>
          </p:cNvPr>
          <p:cNvSpPr/>
          <p:nvPr/>
        </p:nvSpPr>
        <p:spPr>
          <a:xfrm>
            <a:off x="8468728" y="3662447"/>
            <a:ext cx="1452694" cy="7889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takes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F07F15-C1EF-E64F-BBA8-EAFA51F0D22D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185987" y="3142567"/>
            <a:ext cx="9088" cy="51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9CFD66-05C4-C346-84D8-1D38426D6CEC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9185987" y="4451391"/>
            <a:ext cx="9088" cy="370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7567A47-8A10-A14A-87DC-61269C780DAB}"/>
              </a:ext>
            </a:extLst>
          </p:cNvPr>
          <p:cNvSpPr/>
          <p:nvPr/>
        </p:nvSpPr>
        <p:spPr>
          <a:xfrm>
            <a:off x="10428173" y="3797756"/>
            <a:ext cx="1373357" cy="51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Date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CE7D39-2BBF-CF4D-AD05-74B80D913357}"/>
              </a:ext>
            </a:extLst>
          </p:cNvPr>
          <p:cNvCxnSpPr>
            <a:stCxn id="21" idx="3"/>
            <a:endCxn id="24" idx="2"/>
          </p:cNvCxnSpPr>
          <p:nvPr/>
        </p:nvCxnSpPr>
        <p:spPr>
          <a:xfrm flipV="1">
            <a:off x="9921422" y="4056374"/>
            <a:ext cx="506751" cy="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A3D2C84-5481-6343-916E-07DB10B82788}"/>
              </a:ext>
            </a:extLst>
          </p:cNvPr>
          <p:cNvSpPr/>
          <p:nvPr/>
        </p:nvSpPr>
        <p:spPr>
          <a:xfrm>
            <a:off x="7542454" y="452093"/>
            <a:ext cx="1189691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HNo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B466F1-89FD-3747-B94A-1CB16F0A902F}"/>
              </a:ext>
            </a:extLst>
          </p:cNvPr>
          <p:cNvSpPr/>
          <p:nvPr/>
        </p:nvSpPr>
        <p:spPr>
          <a:xfrm>
            <a:off x="8825964" y="452093"/>
            <a:ext cx="1692055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Prefecture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A61D89-0218-B642-A3E7-5AD0B0277813}"/>
              </a:ext>
            </a:extLst>
          </p:cNvPr>
          <p:cNvSpPr/>
          <p:nvPr/>
        </p:nvSpPr>
        <p:spPr>
          <a:xfrm>
            <a:off x="10611839" y="452093"/>
            <a:ext cx="1517146" cy="39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Pincode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334D67-5E4F-BC46-AE10-B86991307E26}"/>
              </a:ext>
            </a:extLst>
          </p:cNvPr>
          <p:cNvCxnSpPr>
            <a:stCxn id="26" idx="4"/>
            <a:endCxn id="8" idx="0"/>
          </p:cNvCxnSpPr>
          <p:nvPr/>
        </p:nvCxnSpPr>
        <p:spPr>
          <a:xfrm>
            <a:off x="8137300" y="849257"/>
            <a:ext cx="1133975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6453F-5302-474E-B449-41D66035AA8B}"/>
              </a:ext>
            </a:extLst>
          </p:cNvPr>
          <p:cNvCxnSpPr>
            <a:stCxn id="27" idx="4"/>
            <a:endCxn id="8" idx="0"/>
          </p:cNvCxnSpPr>
          <p:nvPr/>
        </p:nvCxnSpPr>
        <p:spPr>
          <a:xfrm flipH="1">
            <a:off x="9271275" y="849257"/>
            <a:ext cx="400717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78E691-EA61-BA4C-939C-D22EDD51871B}"/>
              </a:ext>
            </a:extLst>
          </p:cNvPr>
          <p:cNvCxnSpPr>
            <a:stCxn id="28" idx="4"/>
            <a:endCxn id="8" idx="0"/>
          </p:cNvCxnSpPr>
          <p:nvPr/>
        </p:nvCxnSpPr>
        <p:spPr>
          <a:xfrm flipH="1">
            <a:off x="9271275" y="849257"/>
            <a:ext cx="2099137" cy="55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CCF066-3AE8-7043-B0B7-2A889BDDB027}"/>
              </a:ext>
            </a:extLst>
          </p:cNvPr>
          <p:cNvSpPr txBox="1"/>
          <p:nvPr/>
        </p:nvSpPr>
        <p:spPr>
          <a:xfrm>
            <a:off x="1040501" y="6114081"/>
            <a:ext cx="392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Creates duplicate/redundant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F10081-4476-3544-BED3-6BF5F56E70D5}"/>
                  </a:ext>
                </a:extLst>
              </p:cNvPr>
              <p:cNvSpPr txBox="1"/>
              <p:nvPr/>
            </p:nvSpPr>
            <p:spPr>
              <a:xfrm>
                <a:off x="1208015" y="3723336"/>
                <a:ext cx="3183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dirty="0"/>
                  <a:t>Relation1*</a:t>
                </a:r>
                <a14:m>
                  <m:oMath xmlns:m="http://schemas.openxmlformats.org/officeDocument/2006/math">
                    <m:r>
                      <a:rPr lang="en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JP" baseline="-25000" dirty="0"/>
                  <a:t>&lt;attributes&gt;</a:t>
                </a:r>
                <a:r>
                  <a:rPr lang="en-JP" dirty="0"/>
                  <a:t>    Relation2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F10081-4476-3544-BED3-6BF5F56E7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15" y="3723336"/>
                <a:ext cx="3183564" cy="369332"/>
              </a:xfrm>
              <a:prstGeom prst="rect">
                <a:avLst/>
              </a:prstGeom>
              <a:blipFill>
                <a:blip r:embed="rId2"/>
                <a:stretch>
                  <a:fillRect l="-1594" t="-10000" r="-79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0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F002-9FB4-4D4B-B769-54C44F11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Cross product of Two Tables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A718ED-85BD-D443-A43E-07E7D070C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88205"/>
              </p:ext>
            </p:extLst>
          </p:nvPr>
        </p:nvGraphicFramePr>
        <p:xfrm>
          <a:off x="185596" y="2041064"/>
          <a:ext cx="1884552" cy="182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90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8221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399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29198C-C34C-1D44-8AC0-CF97BD16CB23}"/>
              </a:ext>
            </a:extLst>
          </p:cNvPr>
          <p:cNvSpPr txBox="1"/>
          <p:nvPr/>
        </p:nvSpPr>
        <p:spPr>
          <a:xfrm>
            <a:off x="856716" y="1671732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3EBB9-1324-3B4B-B9B6-2F5DE9CD22DE}"/>
              </a:ext>
            </a:extLst>
          </p:cNvPr>
          <p:cNvSpPr txBox="1"/>
          <p:nvPr/>
        </p:nvSpPr>
        <p:spPr>
          <a:xfrm>
            <a:off x="3413072" y="1690688"/>
            <a:ext cx="348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SELECT * from Student s, Course c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4EBEC68-73C4-2F4D-BFE1-2B9FFE3A4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21263"/>
              </p:ext>
            </p:extLst>
          </p:nvPr>
        </p:nvGraphicFramePr>
        <p:xfrm>
          <a:off x="7701093" y="1411390"/>
          <a:ext cx="4353712" cy="455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57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  <a:gridCol w="1280064">
                  <a:extLst>
                    <a:ext uri="{9D8B030D-6E8A-4147-A177-3AD203B41FA5}">
                      <a16:colId xmlns:a16="http://schemas.microsoft.com/office/drawing/2014/main" val="2825992682"/>
                    </a:ext>
                  </a:extLst>
                </a:gridCol>
                <a:gridCol w="1088428">
                  <a:extLst>
                    <a:ext uri="{9D8B030D-6E8A-4147-A177-3AD203B41FA5}">
                      <a16:colId xmlns:a16="http://schemas.microsoft.com/office/drawing/2014/main" val="3900947837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4332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197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9974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7846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31435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47411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3399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30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FD79EC-02CF-B84F-B853-B25D51CD1E56}"/>
              </a:ext>
            </a:extLst>
          </p:cNvPr>
          <p:cNvSpPr txBox="1"/>
          <p:nvPr/>
        </p:nvSpPr>
        <p:spPr>
          <a:xfrm>
            <a:off x="9168908" y="1106713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Student-course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AE1E0-14E0-B544-A4DD-8D8E7C0B03FE}"/>
              </a:ext>
            </a:extLst>
          </p:cNvPr>
          <p:cNvCxnSpPr>
            <a:cxnSpLocks/>
          </p:cNvCxnSpPr>
          <p:nvPr/>
        </p:nvCxnSpPr>
        <p:spPr>
          <a:xfrm>
            <a:off x="2133776" y="3677912"/>
            <a:ext cx="50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601AF6-E9F8-444C-AF0A-332B03640031}"/>
              </a:ext>
            </a:extLst>
          </p:cNvPr>
          <p:cNvCxnSpPr>
            <a:cxnSpLocks/>
          </p:cNvCxnSpPr>
          <p:nvPr/>
        </p:nvCxnSpPr>
        <p:spPr>
          <a:xfrm>
            <a:off x="7189365" y="3677912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C6028FA5-D229-E643-A33E-194383619BE8}"/>
              </a:ext>
            </a:extLst>
          </p:cNvPr>
          <p:cNvGraphicFramePr>
            <a:graphicFrameLocks noGrp="1"/>
          </p:cNvGraphicFramePr>
          <p:nvPr/>
        </p:nvGraphicFramePr>
        <p:xfrm>
          <a:off x="2821325" y="2724244"/>
          <a:ext cx="1884552" cy="182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90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8221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3992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4B774FA-9440-DD40-9F7D-545BC66021B4}"/>
              </a:ext>
            </a:extLst>
          </p:cNvPr>
          <p:cNvSpPr txBox="1"/>
          <p:nvPr/>
        </p:nvSpPr>
        <p:spPr>
          <a:xfrm>
            <a:off x="3492445" y="2354912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18A077-253F-C846-BA57-AF79048CD0B6}"/>
              </a:ext>
            </a:extLst>
          </p:cNvPr>
          <p:cNvCxnSpPr/>
          <p:nvPr/>
        </p:nvCxnSpPr>
        <p:spPr>
          <a:xfrm>
            <a:off x="4705877" y="3429000"/>
            <a:ext cx="515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A83231-58A6-B04A-9A57-5B797EC5820D}"/>
              </a:ext>
            </a:extLst>
          </p:cNvPr>
          <p:cNvCxnSpPr/>
          <p:nvPr/>
        </p:nvCxnSpPr>
        <p:spPr>
          <a:xfrm>
            <a:off x="4705877" y="3429000"/>
            <a:ext cx="515046" cy="5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674B8F-2050-2E4B-A3E0-B8DEDECC8FAC}"/>
              </a:ext>
            </a:extLst>
          </p:cNvPr>
          <p:cNvCxnSpPr>
            <a:cxnSpLocks/>
          </p:cNvCxnSpPr>
          <p:nvPr/>
        </p:nvCxnSpPr>
        <p:spPr>
          <a:xfrm>
            <a:off x="4705877" y="3429000"/>
            <a:ext cx="515046" cy="94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792225A5-6A93-584F-AF84-553B921C5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8477"/>
              </p:ext>
            </p:extLst>
          </p:nvPr>
        </p:nvGraphicFramePr>
        <p:xfrm>
          <a:off x="185596" y="4463471"/>
          <a:ext cx="1884552" cy="182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866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593686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8221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399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B8559B0-80EB-0348-BEDE-A55CBAC62CBF}"/>
              </a:ext>
            </a:extLst>
          </p:cNvPr>
          <p:cNvSpPr txBox="1"/>
          <p:nvPr/>
        </p:nvSpPr>
        <p:spPr>
          <a:xfrm>
            <a:off x="856716" y="4094139"/>
            <a:ext cx="83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Course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D98E672C-D81B-094F-94FC-8FC48951B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80559"/>
              </p:ext>
            </p:extLst>
          </p:nvPr>
        </p:nvGraphicFramePr>
        <p:xfrm>
          <a:off x="5220923" y="2724244"/>
          <a:ext cx="1884552" cy="182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866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593686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8221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3992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E91233E-FB80-4448-BB34-CDDF3E3139D7}"/>
              </a:ext>
            </a:extLst>
          </p:cNvPr>
          <p:cNvSpPr txBox="1"/>
          <p:nvPr/>
        </p:nvSpPr>
        <p:spPr>
          <a:xfrm>
            <a:off x="5892043" y="2354912"/>
            <a:ext cx="83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179756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58A8-1025-454A-B7B0-4F8B2FE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Cross product on 3 or more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4A43F-3A02-1C48-81D5-62FDE1401D68}"/>
              </a:ext>
            </a:extLst>
          </p:cNvPr>
          <p:cNvSpPr txBox="1"/>
          <p:nvPr/>
        </p:nvSpPr>
        <p:spPr>
          <a:xfrm>
            <a:off x="2283610" y="1690688"/>
            <a:ext cx="381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Select * from students s, course c, lab 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D1AC8-636B-DC4B-B54D-250D743EF97C}"/>
              </a:ext>
            </a:extLst>
          </p:cNvPr>
          <p:cNvSpPr/>
          <p:nvPr/>
        </p:nvSpPr>
        <p:spPr>
          <a:xfrm>
            <a:off x="352337" y="2466363"/>
            <a:ext cx="1115736" cy="121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5C925-5B09-6947-81F0-BAAEE6AB6C49}"/>
              </a:ext>
            </a:extLst>
          </p:cNvPr>
          <p:cNvSpPr/>
          <p:nvPr/>
        </p:nvSpPr>
        <p:spPr>
          <a:xfrm>
            <a:off x="352337" y="3967686"/>
            <a:ext cx="1115736" cy="1216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8FB753-66E8-7F4E-86D1-DA117AD5AA2A}"/>
              </a:ext>
            </a:extLst>
          </p:cNvPr>
          <p:cNvSpPr/>
          <p:nvPr/>
        </p:nvSpPr>
        <p:spPr>
          <a:xfrm>
            <a:off x="352337" y="5570137"/>
            <a:ext cx="1115736" cy="1216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881E8-6D8F-CA48-AF2C-4311ED85D8CB}"/>
              </a:ext>
            </a:extLst>
          </p:cNvPr>
          <p:cNvSpPr txBox="1"/>
          <p:nvPr/>
        </p:nvSpPr>
        <p:spPr>
          <a:xfrm>
            <a:off x="455167" y="2139238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B2D61-CCD1-0B4A-80BF-96599C98A25E}"/>
              </a:ext>
            </a:extLst>
          </p:cNvPr>
          <p:cNvSpPr txBox="1"/>
          <p:nvPr/>
        </p:nvSpPr>
        <p:spPr>
          <a:xfrm>
            <a:off x="493648" y="3682767"/>
            <a:ext cx="83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Course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1664E-7CF0-BE44-999B-D70E6F8710F0}"/>
              </a:ext>
            </a:extLst>
          </p:cNvPr>
          <p:cNvSpPr txBox="1"/>
          <p:nvPr/>
        </p:nvSpPr>
        <p:spPr>
          <a:xfrm>
            <a:off x="580757" y="528434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Lab</a:t>
            </a:r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DBF3C1A9-A268-1A42-AF76-2E2DEDA50727}"/>
              </a:ext>
            </a:extLst>
          </p:cNvPr>
          <p:cNvSpPr/>
          <p:nvPr/>
        </p:nvSpPr>
        <p:spPr>
          <a:xfrm>
            <a:off x="1782616" y="3682767"/>
            <a:ext cx="417865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423C0-A4A6-0841-BEAC-C084FD18F6CC}"/>
              </a:ext>
            </a:extLst>
          </p:cNvPr>
          <p:cNvSpPr/>
          <p:nvPr/>
        </p:nvSpPr>
        <p:spPr>
          <a:xfrm>
            <a:off x="2832301" y="3967686"/>
            <a:ext cx="2413954" cy="121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63DF2-7713-5F42-A1C0-9A585F276F23}"/>
              </a:ext>
            </a:extLst>
          </p:cNvPr>
          <p:cNvSpPr txBox="1"/>
          <p:nvPr/>
        </p:nvSpPr>
        <p:spPr>
          <a:xfrm>
            <a:off x="2973612" y="3682767"/>
            <a:ext cx="17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Students -Course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EB8F3-6AAA-D34E-B305-1F91C566B245}"/>
              </a:ext>
            </a:extLst>
          </p:cNvPr>
          <p:cNvCxnSpPr/>
          <p:nvPr/>
        </p:nvCxnSpPr>
        <p:spPr>
          <a:xfrm>
            <a:off x="2283610" y="3897745"/>
            <a:ext cx="548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y 17">
            <a:extLst>
              <a:ext uri="{FF2B5EF4-FFF2-40B4-BE49-F238E27FC236}">
                <a16:creationId xmlns:a16="http://schemas.microsoft.com/office/drawing/2014/main" id="{7382B6A3-A088-0B40-B620-DD7BFAB8280D}"/>
              </a:ext>
            </a:extLst>
          </p:cNvPr>
          <p:cNvSpPr/>
          <p:nvPr/>
        </p:nvSpPr>
        <p:spPr>
          <a:xfrm>
            <a:off x="3828470" y="5938628"/>
            <a:ext cx="417865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237DBA-75A2-D244-9024-27B595F98B29}"/>
              </a:ext>
            </a:extLst>
          </p:cNvPr>
          <p:cNvCxnSpPr>
            <a:cxnSpLocks/>
          </p:cNvCxnSpPr>
          <p:nvPr/>
        </p:nvCxnSpPr>
        <p:spPr>
          <a:xfrm>
            <a:off x="4971909" y="6190551"/>
            <a:ext cx="828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874DB-EE08-6946-B853-DA951B1DAE8A}"/>
              </a:ext>
            </a:extLst>
          </p:cNvPr>
          <p:cNvSpPr/>
          <p:nvPr/>
        </p:nvSpPr>
        <p:spPr>
          <a:xfrm>
            <a:off x="5986518" y="5569262"/>
            <a:ext cx="3397627" cy="12164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CF6FA9-81B3-D94B-B744-81966E989F96}"/>
              </a:ext>
            </a:extLst>
          </p:cNvPr>
          <p:cNvSpPr txBox="1"/>
          <p:nvPr/>
        </p:nvSpPr>
        <p:spPr>
          <a:xfrm>
            <a:off x="6127830" y="5284343"/>
            <a:ext cx="22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Students –Course-Lab</a:t>
            </a:r>
          </a:p>
        </p:txBody>
      </p:sp>
    </p:spTree>
    <p:extLst>
      <p:ext uri="{BB962C8B-B14F-4D97-AF65-F5344CB8AC3E}">
        <p14:creationId xmlns:p14="http://schemas.microsoft.com/office/powerpoint/2010/main" val="187058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4A77-104E-8C45-B09A-585BEC4D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2" y="365125"/>
            <a:ext cx="12222760" cy="1325563"/>
          </a:xfrm>
        </p:spPr>
        <p:txBody>
          <a:bodyPr/>
          <a:lstStyle/>
          <a:p>
            <a:r>
              <a:rPr lang="en-JP" dirty="0"/>
              <a:t>A Fundamental Limitation of Cross product on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6A75-ABB0-1846-A7BF-879CE5C3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2418" cy="4351338"/>
          </a:xfrm>
        </p:spPr>
        <p:txBody>
          <a:bodyPr/>
          <a:lstStyle/>
          <a:p>
            <a:r>
              <a:rPr lang="en-JP" dirty="0"/>
              <a:t>May raise false-positives</a:t>
            </a:r>
          </a:p>
          <a:p>
            <a:pPr lvl="1"/>
            <a:r>
              <a:rPr lang="en-JP" dirty="0"/>
              <a:t>Example: </a:t>
            </a:r>
            <a:r>
              <a:rPr lang="en-JP" b="1" dirty="0">
                <a:solidFill>
                  <a:srgbClr val="FF0000"/>
                </a:solidFill>
              </a:rPr>
              <a:t>All</a:t>
            </a:r>
            <a:r>
              <a:rPr lang="en-JP" dirty="0"/>
              <a:t> Student may not take </a:t>
            </a:r>
            <a:r>
              <a:rPr lang="en-JP" b="1" dirty="0">
                <a:solidFill>
                  <a:srgbClr val="FF0000"/>
                </a:solidFill>
              </a:rPr>
              <a:t>all </a:t>
            </a:r>
            <a:r>
              <a:rPr lang="en-JP" dirty="0"/>
              <a:t>courses</a:t>
            </a:r>
          </a:p>
          <a:p>
            <a:pPr lvl="1"/>
            <a:endParaRPr lang="en-JP" dirty="0"/>
          </a:p>
          <a:p>
            <a:pPr lvl="1"/>
            <a:endParaRPr lang="en-JP" dirty="0"/>
          </a:p>
          <a:p>
            <a:pPr lvl="1"/>
            <a:endParaRPr lang="en-JP" dirty="0"/>
          </a:p>
          <a:p>
            <a:pPr lvl="1"/>
            <a:endParaRPr lang="en-JP" dirty="0"/>
          </a:p>
          <a:p>
            <a:r>
              <a:rPr lang="en-JP" dirty="0"/>
              <a:t>Solution</a:t>
            </a:r>
          </a:p>
          <a:p>
            <a:pPr lvl="1"/>
            <a:r>
              <a:rPr lang="en-JP" dirty="0"/>
              <a:t>We use relations to eliminate false-positives</a:t>
            </a:r>
          </a:p>
          <a:p>
            <a:pPr lvl="1"/>
            <a:r>
              <a:rPr lang="en-JP" dirty="0"/>
              <a:t>Use Join, i.e., where clause in the cross product to eliminate false-positives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4850EE-5866-B241-B6DB-99361068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59057"/>
              </p:ext>
            </p:extLst>
          </p:nvPr>
        </p:nvGraphicFramePr>
        <p:xfrm>
          <a:off x="7710329" y="1937375"/>
          <a:ext cx="4353712" cy="455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57">
                  <a:extLst>
                    <a:ext uri="{9D8B030D-6E8A-4147-A177-3AD203B41FA5}">
                      <a16:colId xmlns:a16="http://schemas.microsoft.com/office/drawing/2014/main" val="981890970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3633932681"/>
                    </a:ext>
                  </a:extLst>
                </a:gridCol>
                <a:gridCol w="1280064">
                  <a:extLst>
                    <a:ext uri="{9D8B030D-6E8A-4147-A177-3AD203B41FA5}">
                      <a16:colId xmlns:a16="http://schemas.microsoft.com/office/drawing/2014/main" val="2825992682"/>
                    </a:ext>
                  </a:extLst>
                </a:gridCol>
                <a:gridCol w="1088428">
                  <a:extLst>
                    <a:ext uri="{9D8B030D-6E8A-4147-A177-3AD203B41FA5}">
                      <a16:colId xmlns:a16="http://schemas.microsoft.com/office/drawing/2014/main" val="3900947837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972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49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4332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Watanobe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19743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99748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7846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Igarashi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31435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47411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3399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30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B88FBF-9A46-1740-901A-7B08A909CF9B}"/>
              </a:ext>
            </a:extLst>
          </p:cNvPr>
          <p:cNvSpPr txBox="1"/>
          <p:nvPr/>
        </p:nvSpPr>
        <p:spPr>
          <a:xfrm>
            <a:off x="9178144" y="1632698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Student-course</a:t>
            </a:r>
          </a:p>
        </p:txBody>
      </p:sp>
    </p:spTree>
    <p:extLst>
      <p:ext uri="{BB962C8B-B14F-4D97-AF65-F5344CB8AC3E}">
        <p14:creationId xmlns:p14="http://schemas.microsoft.com/office/powerpoint/2010/main" val="199071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8E33-6999-354C-BCD0-4EFDEF71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Usage of Relationships and Where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82709-4AA9-774C-8A0D-D718CCEB3FDC}"/>
              </a:ext>
            </a:extLst>
          </p:cNvPr>
          <p:cNvSpPr/>
          <p:nvPr/>
        </p:nvSpPr>
        <p:spPr>
          <a:xfrm>
            <a:off x="838200" y="2419927"/>
            <a:ext cx="25146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E8F0D-1DD3-704C-B2F3-CC256ADB0C7C}"/>
              </a:ext>
            </a:extLst>
          </p:cNvPr>
          <p:cNvSpPr/>
          <p:nvPr/>
        </p:nvSpPr>
        <p:spPr>
          <a:xfrm>
            <a:off x="838200" y="4613563"/>
            <a:ext cx="25146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Courses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312FAAB-6EDF-C04D-9B29-E363AD3FAF6F}"/>
              </a:ext>
            </a:extLst>
          </p:cNvPr>
          <p:cNvSpPr/>
          <p:nvPr/>
        </p:nvSpPr>
        <p:spPr>
          <a:xfrm>
            <a:off x="1282699" y="3429000"/>
            <a:ext cx="1395845" cy="8012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Takes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140AE-1A0E-274A-8A90-A40AA3CBA9D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980621" y="2881745"/>
            <a:ext cx="1" cy="547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52802C-AF3E-2443-977D-163B9C48428A}"/>
              </a:ext>
            </a:extLst>
          </p:cNvPr>
          <p:cNvCxnSpPr>
            <a:stCxn id="6" idx="2"/>
          </p:cNvCxnSpPr>
          <p:nvPr/>
        </p:nvCxnSpPr>
        <p:spPr>
          <a:xfrm flipH="1">
            <a:off x="1980621" y="4230255"/>
            <a:ext cx="1" cy="38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E39A88-3A1F-EA4B-B60B-EB7E4181A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35899"/>
              </p:ext>
            </p:extLst>
          </p:nvPr>
        </p:nvGraphicFramePr>
        <p:xfrm>
          <a:off x="6583218" y="2324389"/>
          <a:ext cx="1884552" cy="45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90">
                  <a:extLst>
                    <a:ext uri="{9D8B030D-6E8A-4147-A177-3AD203B41FA5}">
                      <a16:colId xmlns:a16="http://schemas.microsoft.com/office/drawing/2014/main" val="3286210895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3928253390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795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FB2D55-748C-854B-9571-8BB76168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00290"/>
              </p:ext>
            </p:extLst>
          </p:nvPr>
        </p:nvGraphicFramePr>
        <p:xfrm>
          <a:off x="6583218" y="4613563"/>
          <a:ext cx="1884552" cy="45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866">
                  <a:extLst>
                    <a:ext uri="{9D8B030D-6E8A-4147-A177-3AD203B41FA5}">
                      <a16:colId xmlns:a16="http://schemas.microsoft.com/office/drawing/2014/main" val="923272815"/>
                    </a:ext>
                  </a:extLst>
                </a:gridCol>
                <a:gridCol w="593686">
                  <a:extLst>
                    <a:ext uri="{9D8B030D-6E8A-4147-A177-3AD203B41FA5}">
                      <a16:colId xmlns:a16="http://schemas.microsoft.com/office/drawing/2014/main" val="3232511796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u="none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u="sng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6923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103E30A-5250-CC41-A2DF-8BBAF383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81721"/>
              </p:ext>
            </p:extLst>
          </p:nvPr>
        </p:nvGraphicFramePr>
        <p:xfrm>
          <a:off x="6583218" y="3601852"/>
          <a:ext cx="1884552" cy="45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709">
                  <a:extLst>
                    <a:ext uri="{9D8B030D-6E8A-4147-A177-3AD203B41FA5}">
                      <a16:colId xmlns:a16="http://schemas.microsoft.com/office/drawing/2014/main" val="923272815"/>
                    </a:ext>
                  </a:extLst>
                </a:gridCol>
                <a:gridCol w="967843">
                  <a:extLst>
                    <a:ext uri="{9D8B030D-6E8A-4147-A177-3AD203B41FA5}">
                      <a16:colId xmlns:a16="http://schemas.microsoft.com/office/drawing/2014/main" val="3232511796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6923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92D237-ED65-5A4D-926C-D7501D1C1D81}"/>
              </a:ext>
            </a:extLst>
          </p:cNvPr>
          <p:cNvCxnSpPr/>
          <p:nvPr/>
        </p:nvCxnSpPr>
        <p:spPr>
          <a:xfrm>
            <a:off x="3546764" y="2650836"/>
            <a:ext cx="246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1B198-4F95-BA40-B2C4-C25D49C03334}"/>
              </a:ext>
            </a:extLst>
          </p:cNvPr>
          <p:cNvCxnSpPr/>
          <p:nvPr/>
        </p:nvCxnSpPr>
        <p:spPr>
          <a:xfrm>
            <a:off x="3629891" y="3829627"/>
            <a:ext cx="246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A7B9B8-FDB6-A24C-95F3-07184E9B5496}"/>
              </a:ext>
            </a:extLst>
          </p:cNvPr>
          <p:cNvCxnSpPr/>
          <p:nvPr/>
        </p:nvCxnSpPr>
        <p:spPr>
          <a:xfrm>
            <a:off x="3546763" y="4841338"/>
            <a:ext cx="246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D2525D-F2F0-A341-BDA8-AF62FC540A54}"/>
              </a:ext>
            </a:extLst>
          </p:cNvPr>
          <p:cNvSpPr txBox="1"/>
          <p:nvPr/>
        </p:nvSpPr>
        <p:spPr>
          <a:xfrm>
            <a:off x="1662545" y="169068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ER-Model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B9689-C73F-1342-9CEF-8335BAA0331A}"/>
              </a:ext>
            </a:extLst>
          </p:cNvPr>
          <p:cNvSpPr txBox="1"/>
          <p:nvPr/>
        </p:nvSpPr>
        <p:spPr>
          <a:xfrm>
            <a:off x="7025196" y="172876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SCHEMA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A848E6-836E-A54B-BA35-99A75099196C}"/>
              </a:ext>
            </a:extLst>
          </p:cNvPr>
          <p:cNvCxnSpPr/>
          <p:nvPr/>
        </p:nvCxnSpPr>
        <p:spPr>
          <a:xfrm flipH="1" flipV="1">
            <a:off x="7786255" y="4057402"/>
            <a:ext cx="387927" cy="55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8E603F-C701-FB44-8467-1DF429E331F6}"/>
              </a:ext>
            </a:extLst>
          </p:cNvPr>
          <p:cNvCxnSpPr/>
          <p:nvPr/>
        </p:nvCxnSpPr>
        <p:spPr>
          <a:xfrm flipV="1">
            <a:off x="6918036" y="2779939"/>
            <a:ext cx="1256146" cy="82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1B3D7F-1D48-DB40-8D5A-1DA5CDFF5769}"/>
              </a:ext>
            </a:extLst>
          </p:cNvPr>
          <p:cNvSpPr txBox="1"/>
          <p:nvPr/>
        </p:nvSpPr>
        <p:spPr>
          <a:xfrm>
            <a:off x="1070262" y="5853049"/>
            <a:ext cx="4037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Select * from student s, courses c, takes t</a:t>
            </a:r>
          </a:p>
          <a:p>
            <a:r>
              <a:rPr lang="en-JP" dirty="0"/>
              <a:t>WHERE s.ID=t.ID AND</a:t>
            </a:r>
          </a:p>
          <a:p>
            <a:r>
              <a:rPr lang="en-JP" dirty="0"/>
              <a:t>              c.CID = t.CID</a:t>
            </a:r>
          </a:p>
        </p:txBody>
      </p:sp>
    </p:spTree>
    <p:extLst>
      <p:ext uri="{BB962C8B-B14F-4D97-AF65-F5344CB8AC3E}">
        <p14:creationId xmlns:p14="http://schemas.microsoft.com/office/powerpoint/2010/main" val="328277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BA36-C022-0B41-B4AB-7F4311D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Read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DD04-6BBF-C746-9F4A-2AF0BC71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Left Join</a:t>
            </a:r>
          </a:p>
          <a:p>
            <a:endParaRPr lang="en-JP" dirty="0"/>
          </a:p>
          <a:p>
            <a:endParaRPr lang="en-JP" dirty="0"/>
          </a:p>
          <a:p>
            <a:r>
              <a:rPr lang="en-JP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142973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193D-6B16-0E44-A0B2-8863828F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309" y="2766218"/>
            <a:ext cx="8056418" cy="1325563"/>
          </a:xfrm>
        </p:spPr>
        <p:txBody>
          <a:bodyPr/>
          <a:lstStyle/>
          <a:p>
            <a:r>
              <a:rPr lang="en-JP" dirty="0"/>
              <a:t>RELATIONAL SCHEMA and QUERY</a:t>
            </a:r>
          </a:p>
        </p:txBody>
      </p:sp>
    </p:spTree>
    <p:extLst>
      <p:ext uri="{BB962C8B-B14F-4D97-AF65-F5344CB8AC3E}">
        <p14:creationId xmlns:p14="http://schemas.microsoft.com/office/powerpoint/2010/main" val="111611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181D-98B4-D745-9DAE-05D11F49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0570-A9B0-5E49-A3FB-7E563AA1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582" y="1825625"/>
            <a:ext cx="6837218" cy="4351338"/>
          </a:xfrm>
        </p:spPr>
        <p:txBody>
          <a:bodyPr/>
          <a:lstStyle/>
          <a:p>
            <a:endParaRPr lang="en-JP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653162-BF31-884E-BDAB-AD671F822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90605"/>
              </p:ext>
            </p:extLst>
          </p:nvPr>
        </p:nvGraphicFramePr>
        <p:xfrm>
          <a:off x="838200" y="2973450"/>
          <a:ext cx="1884552" cy="45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90">
                  <a:extLst>
                    <a:ext uri="{9D8B030D-6E8A-4147-A177-3AD203B41FA5}">
                      <a16:colId xmlns:a16="http://schemas.microsoft.com/office/drawing/2014/main" val="3286210895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3928253390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795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967372-71AE-484F-8DD6-207C7EA71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08896"/>
              </p:ext>
            </p:extLst>
          </p:nvPr>
        </p:nvGraphicFramePr>
        <p:xfrm>
          <a:off x="838200" y="5262624"/>
          <a:ext cx="1884552" cy="45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866">
                  <a:extLst>
                    <a:ext uri="{9D8B030D-6E8A-4147-A177-3AD203B41FA5}">
                      <a16:colId xmlns:a16="http://schemas.microsoft.com/office/drawing/2014/main" val="923272815"/>
                    </a:ext>
                  </a:extLst>
                </a:gridCol>
                <a:gridCol w="593686">
                  <a:extLst>
                    <a:ext uri="{9D8B030D-6E8A-4147-A177-3AD203B41FA5}">
                      <a16:colId xmlns:a16="http://schemas.microsoft.com/office/drawing/2014/main" val="3232511796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692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8A78ED-B864-2E42-BFE9-42E95E168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30244"/>
              </p:ext>
            </p:extLst>
          </p:nvPr>
        </p:nvGraphicFramePr>
        <p:xfrm>
          <a:off x="838200" y="4250913"/>
          <a:ext cx="1884552" cy="45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709">
                  <a:extLst>
                    <a:ext uri="{9D8B030D-6E8A-4147-A177-3AD203B41FA5}">
                      <a16:colId xmlns:a16="http://schemas.microsoft.com/office/drawing/2014/main" val="923272815"/>
                    </a:ext>
                  </a:extLst>
                </a:gridCol>
                <a:gridCol w="967843">
                  <a:extLst>
                    <a:ext uri="{9D8B030D-6E8A-4147-A177-3AD203B41FA5}">
                      <a16:colId xmlns:a16="http://schemas.microsoft.com/office/drawing/2014/main" val="3232511796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JP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u="sng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2E9F4C-4409-9A46-995E-38DD9DDB7C9B}"/>
              </a:ext>
            </a:extLst>
          </p:cNvPr>
          <p:cNvSpPr txBox="1"/>
          <p:nvPr/>
        </p:nvSpPr>
        <p:spPr>
          <a:xfrm>
            <a:off x="1280178" y="237782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SCHEMA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50D046-C485-7744-8190-3B0F035DF669}"/>
              </a:ext>
            </a:extLst>
          </p:cNvPr>
          <p:cNvCxnSpPr/>
          <p:nvPr/>
        </p:nvCxnSpPr>
        <p:spPr>
          <a:xfrm flipH="1" flipV="1">
            <a:off x="2041237" y="4706463"/>
            <a:ext cx="387927" cy="55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926796-435D-274F-ABB6-01B3FEBE3E76}"/>
              </a:ext>
            </a:extLst>
          </p:cNvPr>
          <p:cNvCxnSpPr/>
          <p:nvPr/>
        </p:nvCxnSpPr>
        <p:spPr>
          <a:xfrm flipV="1">
            <a:off x="1173018" y="3429000"/>
            <a:ext cx="1256146" cy="82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2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939</Words>
  <Application>Microsoft Macintosh PowerPoint</Application>
  <PresentationFormat>Widescreen</PresentationFormat>
  <Paragraphs>474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Multi-table join and Algeberic Operations</vt:lpstr>
      <vt:lpstr>Cross product of a Table</vt:lpstr>
      <vt:lpstr>Cross product of Two Tables</vt:lpstr>
      <vt:lpstr>Cross product on 3 or more tables</vt:lpstr>
      <vt:lpstr>A Fundamental Limitation of Cross product on Entities</vt:lpstr>
      <vt:lpstr>Usage of Relationships and Where Clause</vt:lpstr>
      <vt:lpstr>Read for yourself</vt:lpstr>
      <vt:lpstr>RELATIONAL SCHEMA and QUERY</vt:lpstr>
      <vt:lpstr>Relational Schema</vt:lpstr>
      <vt:lpstr>Example</vt:lpstr>
      <vt:lpstr>CLASS ROOM WORK</vt:lpstr>
      <vt:lpstr>PowerPoint Presentation</vt:lpstr>
      <vt:lpstr>PowerPoint Presentation</vt:lpstr>
      <vt:lpstr>SQL as Relational Algebra and Relational Calculus</vt:lpstr>
      <vt:lpstr>Relational Algebra and Relational Calculus</vt:lpstr>
      <vt:lpstr>Relational Algebera: Unary Relational Operators</vt:lpstr>
      <vt:lpstr>Relational Algebera: Unary Relational Operators</vt:lpstr>
      <vt:lpstr>PowerPoint Presentation</vt:lpstr>
      <vt:lpstr>PowerPoint Presentation</vt:lpstr>
      <vt:lpstr>PowerPoint Presentation</vt:lpstr>
      <vt:lpstr>PowerPoint Presentation</vt:lpstr>
      <vt:lpstr>Rename Operation</vt:lpstr>
      <vt:lpstr>Relational Algebra Operations From Set Theory</vt:lpstr>
      <vt:lpstr>Cartisian product</vt:lpstr>
      <vt:lpstr>Join (EquiJoin)</vt:lpstr>
      <vt:lpstr>Join (NaturalJoin)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Multitable join</dc:title>
  <dc:creator>Uday Kiran Rage</dc:creator>
  <cp:lastModifiedBy>Uday Kiran Rage</cp:lastModifiedBy>
  <cp:revision>111</cp:revision>
  <dcterms:created xsi:type="dcterms:W3CDTF">2021-06-30T00:45:13Z</dcterms:created>
  <dcterms:modified xsi:type="dcterms:W3CDTF">2023-05-15T07:01:26Z</dcterms:modified>
</cp:coreProperties>
</file>