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B365D-3504-5947-9077-276E063C6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C4D7B-AEE7-194B-B31F-C5924A8CE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CD030-9492-D941-BD83-B4BE0B0DA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D2E4-E553-224E-B186-6F7831D8B42D}" type="datetimeFigureOut">
              <a:rPr lang="en-JP" smtClean="0"/>
              <a:t>2023/05/15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A31D0-5F94-1746-A986-A06FCAA1A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B5ED5-6E3C-F84E-88F3-DF0C7A1CA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3258-928E-5E4E-B68D-9426F9A7CD2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878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87DE-39D1-084F-B2DA-EE0D96D1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F55EA-B441-3F47-B55E-38CA3E725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2569B-446D-4B41-90EA-56AEE9B6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D2E4-E553-224E-B186-6F7831D8B42D}" type="datetimeFigureOut">
              <a:rPr lang="en-JP" smtClean="0"/>
              <a:t>2023/05/15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CBEDF-817B-B14B-A716-634320EB0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C66E8-62EC-6346-90DC-5A0A8C17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3258-928E-5E4E-B68D-9426F9A7CD2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7431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FB1AAC-25DA-754C-B5DE-261FAEBAF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8C818-4819-6D49-ADF6-D2551D091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25811-9DA7-DC49-BEF2-A416F816D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D2E4-E553-224E-B186-6F7831D8B42D}" type="datetimeFigureOut">
              <a:rPr lang="en-JP" smtClean="0"/>
              <a:t>2023/05/15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FB55D-4451-7243-819C-C552026C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01DCF-6E05-684B-8A75-F7A0D957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3258-928E-5E4E-B68D-9426F9A7CD2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3431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F1AA-1DC7-DE47-A8F2-81DE68B1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D8346-B448-CF42-B589-B38F795E5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25124-2F10-D54D-8B16-8BE67B7C9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D2E4-E553-224E-B186-6F7831D8B42D}" type="datetimeFigureOut">
              <a:rPr lang="en-JP" smtClean="0"/>
              <a:t>2023/05/15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E9425-C252-694D-A8D0-9C3A663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357E-C267-EF40-BFC8-EA6F3BFF4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3258-928E-5E4E-B68D-9426F9A7CD2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5312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350A-6183-5348-85C8-CC8FFCFB3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91D4E-E80E-C844-AEC7-09F004014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41BC-64BE-AC4C-8A7C-C8C190824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D2E4-E553-224E-B186-6F7831D8B42D}" type="datetimeFigureOut">
              <a:rPr lang="en-JP" smtClean="0"/>
              <a:t>2023/05/15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801C7-5F54-0C43-897D-FC18A6E1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61C6B-5FA2-B246-8F70-4013A9F5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3258-928E-5E4E-B68D-9426F9A7CD2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0862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9665-3126-4742-90F5-63ECDB8E1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8257F-42F0-AC43-A44C-9DC68DB74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5C862-3C45-034C-A5BB-26F1AC72F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E699B-980A-0C43-A4C7-4B1C6962C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D2E4-E553-224E-B186-6F7831D8B42D}" type="datetimeFigureOut">
              <a:rPr lang="en-JP" smtClean="0"/>
              <a:t>2023/05/15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F1B4E-54A2-2149-B7F6-C4379941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0AC29-03CC-D34E-9096-9A34C13E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3258-928E-5E4E-B68D-9426F9A7CD2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0479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94A3-E1C7-404C-99F1-176D1DFE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72430-7A20-5B40-957E-A0125AA5D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ED971-8CFC-2041-AC05-485F120EA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C893A1-DA5C-A445-8E03-4D7A08C92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46BC46-95E9-524F-B841-1DE154E18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0E5082-75F8-9444-B0D5-FA6E236B4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D2E4-E553-224E-B186-6F7831D8B42D}" type="datetimeFigureOut">
              <a:rPr lang="en-JP" smtClean="0"/>
              <a:t>2023/05/15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E91C46-EB8C-854C-982A-1BA57C29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CCE8DB-06EA-6E4D-9944-EB1DA058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3258-928E-5E4E-B68D-9426F9A7CD2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9799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38FA-C4AD-E34F-BB0F-FA9D0F53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4916B-6F3B-AB4A-933A-49DB6E77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D2E4-E553-224E-B186-6F7831D8B42D}" type="datetimeFigureOut">
              <a:rPr lang="en-JP" smtClean="0"/>
              <a:t>2023/05/15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DB95A-E6B0-314D-AE3E-95134ABF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AFC62-C0F2-1042-8AAA-6F104333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3258-928E-5E4E-B68D-9426F9A7CD2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9354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25E3E-DC3F-E94B-ABCF-B34C3449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D2E4-E553-224E-B186-6F7831D8B42D}" type="datetimeFigureOut">
              <a:rPr lang="en-JP" smtClean="0"/>
              <a:t>2023/05/15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A93919-DA33-E140-A98C-5B398C840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BE933-A41F-5743-8588-A10732B9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3258-928E-5E4E-B68D-9426F9A7CD2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5900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3CD18-51A6-6740-9320-216E0F4A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BC4AD-D12F-2643-A55E-EB596D376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51283-437E-0643-9FB1-5E1B9DB0B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1C7F8-2EA5-264E-8448-0634713DF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D2E4-E553-224E-B186-6F7831D8B42D}" type="datetimeFigureOut">
              <a:rPr lang="en-JP" smtClean="0"/>
              <a:t>2023/05/15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9FDEC-D42E-8B4A-BF2C-7095CD3F0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50AED-50F2-984C-948E-0BA505B2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3258-928E-5E4E-B68D-9426F9A7CD2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2307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4361-8CA1-B44B-B219-B4E0CAB9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A617B8-4690-384F-BF46-A71ED70E3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B25A8-7CAC-934F-9DB5-E795EB18B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E6D99-3485-B24A-8F13-9E927DF1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D2E4-E553-224E-B186-6F7831D8B42D}" type="datetimeFigureOut">
              <a:rPr lang="en-JP" smtClean="0"/>
              <a:t>2023/05/15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70036-95B2-4F4B-92A3-845AAEF1C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96AC1-9374-BF43-BF49-F113CBE08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3258-928E-5E4E-B68D-9426F9A7CD2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403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51084-7C01-0648-AB1F-9FCA5F960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9692A-C2F6-1F40-AB78-CC65D725E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79585-40AA-AA4B-8127-BD693AB59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5D2E4-E553-224E-B186-6F7831D8B42D}" type="datetimeFigureOut">
              <a:rPr lang="en-JP" smtClean="0"/>
              <a:t>2023/05/15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7D3A1-B52A-CE47-9A3B-CA3730100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BF5A2-06D1-FD45-8A1C-065DC71C3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D3258-928E-5E4E-B68D-9426F9A7CD2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45122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cumen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Geography_(Ptolemy)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FC834-6550-2B4D-A886-7C9FCDDBAA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JP" dirty="0"/>
              <a:t>Advanced Topics in SQL</a:t>
            </a:r>
            <a:br>
              <a:rPr lang="en-JP" dirty="0"/>
            </a:br>
            <a:r>
              <a:rPr lang="en-JP" dirty="0"/>
              <a:t>(Spatiotemporal queries)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F7979-11A9-1E4E-8F22-CF66CE4DA9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JP" dirty="0"/>
              <a:t>By</a:t>
            </a:r>
          </a:p>
          <a:p>
            <a:r>
              <a:rPr lang="en-JP" dirty="0"/>
              <a:t>RAGE Uday Kiran</a:t>
            </a:r>
          </a:p>
        </p:txBody>
      </p:sp>
    </p:spTree>
    <p:extLst>
      <p:ext uri="{BB962C8B-B14F-4D97-AF65-F5344CB8AC3E}">
        <p14:creationId xmlns:p14="http://schemas.microsoft.com/office/powerpoint/2010/main" val="2695593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5043-BE37-664E-B7AC-A6246CB5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Geometric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F18EC-7BE3-3A4A-A9C3-9EDA16806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Raster format</a:t>
            </a:r>
          </a:p>
          <a:p>
            <a:pPr lvl="1"/>
            <a:r>
              <a:rPr lang="en-JP" dirty="0"/>
              <a:t>Image format</a:t>
            </a:r>
          </a:p>
          <a:p>
            <a:pPr lvl="2"/>
            <a:r>
              <a:rPr lang="en-JP" dirty="0"/>
              <a:t>JPG, PNG</a:t>
            </a:r>
          </a:p>
          <a:p>
            <a:pPr lvl="2"/>
            <a:r>
              <a:rPr lang="en-JP" dirty="0"/>
              <a:t>contain X and Y coordinates and values</a:t>
            </a:r>
          </a:p>
          <a:p>
            <a:pPr lvl="2"/>
            <a:endParaRPr lang="en-JP" dirty="0"/>
          </a:p>
          <a:p>
            <a:r>
              <a:rPr lang="en-JP" dirty="0"/>
              <a:t>Vector format</a:t>
            </a:r>
          </a:p>
          <a:p>
            <a:pPr lvl="1"/>
            <a:r>
              <a:rPr lang="en-JP" dirty="0"/>
              <a:t>Point</a:t>
            </a:r>
          </a:p>
          <a:p>
            <a:pPr lvl="1"/>
            <a:r>
              <a:rPr lang="en-JP" dirty="0"/>
              <a:t>Line</a:t>
            </a:r>
          </a:p>
          <a:p>
            <a:pPr lvl="1"/>
            <a:r>
              <a:rPr lang="en-JP" dirty="0"/>
              <a:t>Polygon</a:t>
            </a:r>
          </a:p>
          <a:p>
            <a:pPr lvl="1"/>
            <a:endParaRPr lang="en-JP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0EA8FD-D1A5-CE4F-B891-C7143CB1F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524" y="4105450"/>
            <a:ext cx="4603755" cy="24292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5C11AD-62C2-BC40-9D1F-0084AB990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688" y="681037"/>
            <a:ext cx="3627217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16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6C2DE-56C5-E34A-A6EB-90F9038F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Raster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9B06E7-47F0-3749-95BE-10BB22D4E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084643"/>
              </p:ext>
            </p:extLst>
          </p:nvPr>
        </p:nvGraphicFramePr>
        <p:xfrm>
          <a:off x="1351280" y="207094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2266848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3631238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947946129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1675334721"/>
                    </a:ext>
                  </a:extLst>
                </a:gridCol>
                <a:gridCol w="497840">
                  <a:extLst>
                    <a:ext uri="{9D8B030D-6E8A-4147-A177-3AD203B41FA5}">
                      <a16:colId xmlns:a16="http://schemas.microsoft.com/office/drawing/2014/main" val="9722421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39761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012925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0463916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522210500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3491470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Band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Band 2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JP" dirty="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Band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339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62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384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891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243533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FD3658C4-320F-1B46-A82D-52B7DD0A17F1}"/>
              </a:ext>
            </a:extLst>
          </p:cNvPr>
          <p:cNvSpPr/>
          <p:nvPr/>
        </p:nvSpPr>
        <p:spPr>
          <a:xfrm rot="5400000">
            <a:off x="1944793" y="3702473"/>
            <a:ext cx="458894" cy="16459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0F5220-4842-594C-9290-0C0B77CB4456}"/>
              </a:ext>
            </a:extLst>
          </p:cNvPr>
          <p:cNvSpPr txBox="1"/>
          <p:nvPr/>
        </p:nvSpPr>
        <p:spPr>
          <a:xfrm>
            <a:off x="969647" y="4676244"/>
            <a:ext cx="240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can be stored as a Point</a:t>
            </a:r>
          </a:p>
        </p:txBody>
      </p:sp>
    </p:spTree>
    <p:extLst>
      <p:ext uri="{BB962C8B-B14F-4D97-AF65-F5344CB8AC3E}">
        <p14:creationId xmlns:p14="http://schemas.microsoft.com/office/powerpoint/2010/main" val="432405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CCCDC-38AA-9C40-AACF-1E4FB9CDF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Vector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6B4FFF-53EC-4F4D-838C-7154148B2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498538"/>
              </p:ext>
            </p:extLst>
          </p:nvPr>
        </p:nvGraphicFramePr>
        <p:xfrm>
          <a:off x="2352604" y="1969346"/>
          <a:ext cx="7486792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320">
                  <a:extLst>
                    <a:ext uri="{9D8B030D-6E8A-4147-A177-3AD203B41FA5}">
                      <a16:colId xmlns:a16="http://schemas.microsoft.com/office/drawing/2014/main" val="303631238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947946129"/>
                    </a:ext>
                  </a:extLst>
                </a:gridCol>
                <a:gridCol w="984956">
                  <a:extLst>
                    <a:ext uri="{9D8B030D-6E8A-4147-A177-3AD203B41FA5}">
                      <a16:colId xmlns:a16="http://schemas.microsoft.com/office/drawing/2014/main" val="16753347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72242123"/>
                    </a:ext>
                  </a:extLst>
                </a:gridCol>
                <a:gridCol w="935849">
                  <a:extLst>
                    <a:ext uri="{9D8B030D-6E8A-4147-A177-3AD203B41FA5}">
                      <a16:colId xmlns:a16="http://schemas.microsoft.com/office/drawing/2014/main" val="273976144"/>
                    </a:ext>
                  </a:extLst>
                </a:gridCol>
                <a:gridCol w="935849">
                  <a:extLst>
                    <a:ext uri="{9D8B030D-6E8A-4147-A177-3AD203B41FA5}">
                      <a16:colId xmlns:a16="http://schemas.microsoft.com/office/drawing/2014/main" val="3301292548"/>
                    </a:ext>
                  </a:extLst>
                </a:gridCol>
                <a:gridCol w="538113">
                  <a:extLst>
                    <a:ext uri="{9D8B030D-6E8A-4147-A177-3AD203B41FA5}">
                      <a16:colId xmlns:a16="http://schemas.microsoft.com/office/drawing/2014/main" val="522210500"/>
                    </a:ext>
                  </a:extLst>
                </a:gridCol>
                <a:gridCol w="1333585">
                  <a:extLst>
                    <a:ext uri="{9D8B030D-6E8A-4147-A177-3AD203B41FA5}">
                      <a16:colId xmlns:a16="http://schemas.microsoft.com/office/drawing/2014/main" val="3491470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Band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Band 2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JP" dirty="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Band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339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Point(0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62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Line(0 0, 1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38427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POLYGON((0 0, 1 0, 1 1, 0 1, 0 0))</a:t>
                      </a:r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8912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243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753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5541-6CF8-F846-AD19-985FA78D1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040" y="2326005"/>
            <a:ext cx="5501640" cy="1325563"/>
          </a:xfrm>
        </p:spPr>
        <p:txBody>
          <a:bodyPr/>
          <a:lstStyle/>
          <a:p>
            <a:r>
              <a:rPr lang="en-JP" dirty="0"/>
              <a:t>SQL for Spatial Objects</a:t>
            </a:r>
          </a:p>
        </p:txBody>
      </p:sp>
    </p:spTree>
    <p:extLst>
      <p:ext uri="{BB962C8B-B14F-4D97-AF65-F5344CB8AC3E}">
        <p14:creationId xmlns:p14="http://schemas.microsoft.com/office/powerpoint/2010/main" val="414254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3C0C1-347F-3B45-90D9-E977CE3E0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Create a spatial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1169E-CA57-3B49-BB75-FF9BCDBF7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After you create a database</a:t>
            </a:r>
          </a:p>
          <a:p>
            <a:endParaRPr lang="en-JP" dirty="0"/>
          </a:p>
          <a:p>
            <a:r>
              <a:rPr lang="en-JP" dirty="0"/>
              <a:t>Install the spatial extension using PostGIS</a:t>
            </a:r>
          </a:p>
          <a:p>
            <a:endParaRPr lang="en-JP" dirty="0"/>
          </a:p>
          <a:p>
            <a:r>
              <a:rPr lang="en-US" b="1" dirty="0"/>
              <a:t>CREATE</a:t>
            </a:r>
            <a:r>
              <a:rPr lang="en-US" dirty="0"/>
              <a:t> EXTENSION </a:t>
            </a:r>
            <a:r>
              <a:rPr lang="en-US" dirty="0" err="1"/>
              <a:t>postgis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You will encounter problems if you do not execute above statement</a:t>
            </a:r>
            <a:endParaRPr lang="en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018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5E52-91E7-F540-86EE-AA5441190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CREATE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7CBEF3-0DE8-1B49-AA23-EE4D8A05124A}"/>
              </a:ext>
            </a:extLst>
          </p:cNvPr>
          <p:cNvSpPr txBox="1"/>
          <p:nvPr/>
        </p:nvSpPr>
        <p:spPr>
          <a:xfrm>
            <a:off x="1365507" y="3481586"/>
            <a:ext cx="574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CREATE</a:t>
            </a:r>
            <a:r>
              <a:rPr lang="en-US" dirty="0"/>
              <a:t> </a:t>
            </a:r>
            <a:r>
              <a:rPr lang="en-US" b="1" dirty="0"/>
              <a:t>TABLE</a:t>
            </a:r>
            <a:r>
              <a:rPr lang="en-US" dirty="0"/>
              <a:t> geometries (name varchar, </a:t>
            </a:r>
            <a:r>
              <a:rPr lang="en-US" dirty="0" err="1"/>
              <a:t>geom</a:t>
            </a:r>
            <a:r>
              <a:rPr lang="en-US" dirty="0"/>
              <a:t> geometry);</a:t>
            </a:r>
            <a:endParaRPr lang="en-JP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CB465-E4D7-3E42-9B8E-6C45E9695525}"/>
              </a:ext>
            </a:extLst>
          </p:cNvPr>
          <p:cNvSpPr txBox="1"/>
          <p:nvPr/>
        </p:nvSpPr>
        <p:spPr>
          <a:xfrm>
            <a:off x="6323588" y="4125238"/>
            <a:ext cx="2040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To store vector 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7087DC-64FD-6344-9A57-0A005C11D75C}"/>
              </a:ext>
            </a:extLst>
          </p:cNvPr>
          <p:cNvCxnSpPr>
            <a:cxnSpLocks/>
          </p:cNvCxnSpPr>
          <p:nvPr/>
        </p:nvCxnSpPr>
        <p:spPr>
          <a:xfrm flipH="1" flipV="1">
            <a:off x="6323588" y="3755906"/>
            <a:ext cx="603506" cy="445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2479ED-9A27-9B49-B8C2-905C221A97A7}"/>
              </a:ext>
            </a:extLst>
          </p:cNvPr>
          <p:cNvSpPr txBox="1"/>
          <p:nvPr/>
        </p:nvSpPr>
        <p:spPr>
          <a:xfrm>
            <a:off x="1365507" y="1690688"/>
            <a:ext cx="556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CREATE</a:t>
            </a:r>
            <a:r>
              <a:rPr lang="en-US" dirty="0"/>
              <a:t> </a:t>
            </a:r>
            <a:r>
              <a:rPr lang="en-US" b="1" dirty="0"/>
              <a:t>TABLE</a:t>
            </a:r>
            <a:r>
              <a:rPr lang="en-US" dirty="0"/>
              <a:t> geometries (name varchar, location point);</a:t>
            </a:r>
            <a:endParaRPr lang="en-JP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AAD066-0F32-864C-A491-FB6FD92904BE}"/>
              </a:ext>
            </a:extLst>
          </p:cNvPr>
          <p:cNvSpPr txBox="1"/>
          <p:nvPr/>
        </p:nvSpPr>
        <p:spPr>
          <a:xfrm>
            <a:off x="5060859" y="2410262"/>
            <a:ext cx="629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Try to avoid using this format as GIS softwares do not recognize it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754563-9B6A-7B4C-805E-45A6C0B2715E}"/>
              </a:ext>
            </a:extLst>
          </p:cNvPr>
          <p:cNvCxnSpPr>
            <a:cxnSpLocks/>
          </p:cNvCxnSpPr>
          <p:nvPr/>
        </p:nvCxnSpPr>
        <p:spPr>
          <a:xfrm flipH="1" flipV="1">
            <a:off x="6323588" y="2005510"/>
            <a:ext cx="392172" cy="43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5E5054-B86B-6E44-8409-FFB6F51B7780}"/>
              </a:ext>
            </a:extLst>
          </p:cNvPr>
          <p:cNvSpPr txBox="1"/>
          <p:nvPr/>
        </p:nvSpPr>
        <p:spPr>
          <a:xfrm>
            <a:off x="1365507" y="5470882"/>
            <a:ext cx="706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CREATE</a:t>
            </a:r>
            <a:r>
              <a:rPr lang="en-US" dirty="0"/>
              <a:t> </a:t>
            </a:r>
            <a:r>
              <a:rPr lang="en-US" b="1" dirty="0"/>
              <a:t>TABLE</a:t>
            </a:r>
            <a:r>
              <a:rPr lang="en-US" dirty="0"/>
              <a:t> geometries (name varchar, </a:t>
            </a:r>
            <a:r>
              <a:rPr lang="en-US" dirty="0" err="1"/>
              <a:t>geom</a:t>
            </a:r>
            <a:r>
              <a:rPr lang="en-US" dirty="0"/>
              <a:t> geography(POINT,4326));</a:t>
            </a:r>
            <a:endParaRPr lang="en-JP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BBAD7F-54B6-C94B-AE3F-3A5F19D6DD0F}"/>
              </a:ext>
            </a:extLst>
          </p:cNvPr>
          <p:cNvSpPr txBox="1"/>
          <p:nvPr/>
        </p:nvSpPr>
        <p:spPr>
          <a:xfrm>
            <a:off x="4661987" y="6248796"/>
            <a:ext cx="2265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use point,line,polygon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B4B69D-7C0B-614F-913D-40C0E7C5780D}"/>
              </a:ext>
            </a:extLst>
          </p:cNvPr>
          <p:cNvCxnSpPr>
            <a:stCxn id="20" idx="0"/>
          </p:cNvCxnSpPr>
          <p:nvPr/>
        </p:nvCxnSpPr>
        <p:spPr>
          <a:xfrm flipV="1">
            <a:off x="5794541" y="5763458"/>
            <a:ext cx="1320745" cy="485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9F347A2-6D9B-FC4A-8B46-8A8D15BE38F4}"/>
              </a:ext>
            </a:extLst>
          </p:cNvPr>
          <p:cNvSpPr txBox="1"/>
          <p:nvPr/>
        </p:nvSpPr>
        <p:spPr>
          <a:xfrm>
            <a:off x="7503598" y="6258400"/>
            <a:ext cx="1844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Projection system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5D6822-8263-E746-A464-A838152AD8D4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7782560" y="5763458"/>
            <a:ext cx="643406" cy="49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497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1F85-BAEC-FA48-946C-B0A4EB985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INSERT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F8E51F-3CB6-BB45-84F0-16021EF89AEB}"/>
              </a:ext>
            </a:extLst>
          </p:cNvPr>
          <p:cNvSpPr/>
          <p:nvPr/>
        </p:nvSpPr>
        <p:spPr>
          <a:xfrm>
            <a:off x="1066800" y="5178475"/>
            <a:ext cx="9438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INSERT INTO geometries (name, </a:t>
            </a:r>
            <a:r>
              <a:rPr lang="en-US" dirty="0" err="1"/>
              <a:t>geom</a:t>
            </a:r>
            <a:r>
              <a:rPr lang="en-US" dirty="0"/>
              <a:t>) VALUES ('Town', 'SRID=4326;POINT(-110 30)');</a:t>
            </a:r>
            <a:endParaRPr lang="en-JP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6EDE7B-CA54-4841-8101-3671746EDA68}"/>
              </a:ext>
            </a:extLst>
          </p:cNvPr>
          <p:cNvSpPr/>
          <p:nvPr/>
        </p:nvSpPr>
        <p:spPr>
          <a:xfrm>
            <a:off x="416560" y="3105835"/>
            <a:ext cx="8727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INSERT INTO </a:t>
            </a:r>
            <a:r>
              <a:rPr lang="en-US" dirty="0" err="1"/>
              <a:t>tableName</a:t>
            </a:r>
            <a:r>
              <a:rPr lang="en-US" dirty="0"/>
              <a:t> (attributes) VALUES (values, 'SRID=4326;POINT(x y)');</a:t>
            </a:r>
            <a:endParaRPr lang="en-JP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56B6B3-85EE-924C-AB7B-5E452F7E0B6E}"/>
              </a:ext>
            </a:extLst>
          </p:cNvPr>
          <p:cNvSpPr txBox="1"/>
          <p:nvPr/>
        </p:nvSpPr>
        <p:spPr>
          <a:xfrm>
            <a:off x="3850640" y="1844263"/>
            <a:ext cx="21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nonspatial attributes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19A60-A642-E640-88A4-902EF72FAC22}"/>
              </a:ext>
            </a:extLst>
          </p:cNvPr>
          <p:cNvSpPr txBox="1"/>
          <p:nvPr/>
        </p:nvSpPr>
        <p:spPr>
          <a:xfrm>
            <a:off x="6145130" y="2213595"/>
            <a:ext cx="176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spatial attributes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DA1390-EA83-014C-B7AA-C6FD19A21B2A}"/>
              </a:ext>
            </a:extLst>
          </p:cNvPr>
          <p:cNvCxnSpPr>
            <a:stCxn id="6" idx="2"/>
          </p:cNvCxnSpPr>
          <p:nvPr/>
        </p:nvCxnSpPr>
        <p:spPr>
          <a:xfrm>
            <a:off x="4916605" y="2213595"/>
            <a:ext cx="102435" cy="97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1B6D3F-7BC2-4644-995C-97E7CCA059B0}"/>
              </a:ext>
            </a:extLst>
          </p:cNvPr>
          <p:cNvCxnSpPr>
            <a:stCxn id="7" idx="2"/>
          </p:cNvCxnSpPr>
          <p:nvPr/>
        </p:nvCxnSpPr>
        <p:spPr>
          <a:xfrm flipH="1">
            <a:off x="6746240" y="2582927"/>
            <a:ext cx="282113" cy="607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F66927-DF0C-904C-86E3-B3F7C2B9BFEA}"/>
              </a:ext>
            </a:extLst>
          </p:cNvPr>
          <p:cNvSpPr txBox="1"/>
          <p:nvPr/>
        </p:nvSpPr>
        <p:spPr>
          <a:xfrm>
            <a:off x="5213142" y="3628742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projection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D90E27-28C4-0746-A9CE-364E6CF3D8D6}"/>
              </a:ext>
            </a:extLst>
          </p:cNvPr>
          <p:cNvSpPr txBox="1"/>
          <p:nvPr/>
        </p:nvSpPr>
        <p:spPr>
          <a:xfrm>
            <a:off x="6808646" y="3957489"/>
            <a:ext cx="2205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object type and value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B73A46-8BCC-5E44-8F97-0540E544297D}"/>
              </a:ext>
            </a:extLst>
          </p:cNvPr>
          <p:cNvCxnSpPr>
            <a:cxnSpLocks/>
          </p:cNvCxnSpPr>
          <p:nvPr/>
        </p:nvCxnSpPr>
        <p:spPr>
          <a:xfrm flipH="1" flipV="1">
            <a:off x="5786119" y="3378086"/>
            <a:ext cx="1" cy="33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1925AB-9169-1448-9717-57763DA05DAC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6808646" y="3378086"/>
            <a:ext cx="1102930" cy="57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472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07FF9-0D35-7249-8C29-832708EE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SELECT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78CCE6-52FD-414C-888F-FB2678B92ADE}"/>
              </a:ext>
            </a:extLst>
          </p:cNvPr>
          <p:cNvSpPr txBox="1"/>
          <p:nvPr/>
        </p:nvSpPr>
        <p:spPr>
          <a:xfrm>
            <a:off x="1158240" y="2133600"/>
            <a:ext cx="294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Select geom from </a:t>
            </a:r>
            <a:r>
              <a:rPr lang="en-US" dirty="0"/>
              <a:t>geometries</a:t>
            </a:r>
            <a:endParaRPr lang="en-JP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82B01-AEE1-5141-929C-21985521115B}"/>
              </a:ext>
            </a:extLst>
          </p:cNvPr>
          <p:cNvSpPr txBox="1"/>
          <p:nvPr/>
        </p:nvSpPr>
        <p:spPr>
          <a:xfrm>
            <a:off x="5872480" y="2133600"/>
            <a:ext cx="532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Will print the geometry in non-human readable format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C8DB71-A8EF-EF4B-8A19-428E02C456DB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4105714" y="2318266"/>
            <a:ext cx="1766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CDFCA84-CDEC-154E-A3AD-26DB4A95BC8A}"/>
              </a:ext>
            </a:extLst>
          </p:cNvPr>
          <p:cNvSpPr txBox="1"/>
          <p:nvPr/>
        </p:nvSpPr>
        <p:spPr>
          <a:xfrm>
            <a:off x="1158240" y="4094480"/>
            <a:ext cx="419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SELECT ST_AsTEXT(geom) from geometries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A6759D-C6FA-884B-94AB-EC8039B2D86D}"/>
              </a:ext>
            </a:extLst>
          </p:cNvPr>
          <p:cNvSpPr txBox="1"/>
          <p:nvPr/>
        </p:nvSpPr>
        <p:spPr>
          <a:xfrm>
            <a:off x="5801360" y="5293360"/>
            <a:ext cx="488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Will print the geometry in human readable format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7CA14F-5682-F847-8B3F-E7F4DF0AB1A7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551680" y="4463812"/>
            <a:ext cx="1249680" cy="101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013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FCA4D-5937-F749-BC2C-7BEFEA5B6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Casting   ::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4CD67-230C-C44B-8520-E7FF2739B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Casting – refers to changing the spatial objects from one form to another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B27015-2D2F-DB49-A1D9-6D83AA5381EB}"/>
              </a:ext>
            </a:extLst>
          </p:cNvPr>
          <p:cNvSpPr/>
          <p:nvPr/>
        </p:nvSpPr>
        <p:spPr>
          <a:xfrm>
            <a:off x="3461273" y="3508494"/>
            <a:ext cx="3115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20"/>
                </a:solidFill>
                <a:effectLst/>
              </a:rPr>
              <a:t>SELECT</a:t>
            </a:r>
            <a:r>
              <a:rPr lang="en-US" dirty="0"/>
              <a:t> </a:t>
            </a:r>
            <a:r>
              <a:rPr lang="en-US" dirty="0">
                <a:solidFill>
                  <a:srgbClr val="4070A0"/>
                </a:solidFill>
                <a:effectLst/>
              </a:rPr>
              <a:t>'POINT(0 0)'</a:t>
            </a:r>
            <a:r>
              <a:rPr lang="en-US" dirty="0"/>
              <a:t>::geometry;</a:t>
            </a:r>
            <a:endParaRPr lang="en-JP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8C2408-BB70-874C-ABE0-DADEAB67298D}"/>
              </a:ext>
            </a:extLst>
          </p:cNvPr>
          <p:cNvSpPr/>
          <p:nvPr/>
        </p:nvSpPr>
        <p:spPr>
          <a:xfrm>
            <a:off x="3390024" y="4658062"/>
            <a:ext cx="4192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20"/>
                </a:solidFill>
                <a:effectLst/>
              </a:rPr>
              <a:t>SELECT</a:t>
            </a:r>
            <a:r>
              <a:rPr lang="en-US" dirty="0"/>
              <a:t> </a:t>
            </a:r>
            <a:r>
              <a:rPr lang="en-US" dirty="0">
                <a:solidFill>
                  <a:srgbClr val="4070A0"/>
                </a:solidFill>
                <a:effectLst/>
              </a:rPr>
              <a:t>'SRID=4326;POINT(0 0)'</a:t>
            </a:r>
            <a:r>
              <a:rPr lang="en-US" dirty="0"/>
              <a:t>::geometry;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946728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38A4-2035-D64C-91BA-BEAF16B5D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Calculate distance between the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F07A3-B9DE-E540-AFE8-6B43D588E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JP" dirty="0"/>
              <a:t>ST_Distance()</a:t>
            </a:r>
          </a:p>
          <a:p>
            <a:pPr lvl="2"/>
            <a:r>
              <a:rPr lang="en-US" dirty="0"/>
              <a:t>float </a:t>
            </a:r>
            <a:r>
              <a:rPr lang="en-US" b="1" dirty="0" err="1"/>
              <a:t>ST_Distance</a:t>
            </a:r>
            <a:r>
              <a:rPr lang="en-US" dirty="0"/>
              <a:t>(geometry </a:t>
            </a:r>
            <a:r>
              <a:rPr lang="en-US" i="1" dirty="0"/>
              <a:t>g1</a:t>
            </a:r>
            <a:r>
              <a:rPr lang="en-US" dirty="0"/>
              <a:t>, geometry </a:t>
            </a:r>
            <a:r>
              <a:rPr lang="en-US" i="1" dirty="0"/>
              <a:t>g2</a:t>
            </a:r>
            <a:r>
              <a:rPr lang="en-US" dirty="0"/>
              <a:t>);</a:t>
            </a:r>
          </a:p>
          <a:p>
            <a:pPr lvl="2"/>
            <a:r>
              <a:rPr lang="en-US" dirty="0"/>
              <a:t>float </a:t>
            </a:r>
            <a:r>
              <a:rPr lang="en-US" b="1" dirty="0" err="1"/>
              <a:t>ST_Distance</a:t>
            </a:r>
            <a:r>
              <a:rPr lang="en-US" dirty="0"/>
              <a:t>(geography </a:t>
            </a:r>
            <a:r>
              <a:rPr lang="en-US" i="1" dirty="0"/>
              <a:t>geog1</a:t>
            </a:r>
            <a:r>
              <a:rPr lang="en-US" dirty="0"/>
              <a:t>, geography </a:t>
            </a:r>
            <a:r>
              <a:rPr lang="en-US" i="1" dirty="0"/>
              <a:t>geog2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 </a:t>
            </a:r>
            <a:r>
              <a:rPr lang="en-US" i="1" dirty="0" err="1"/>
              <a:t>use_spheroid</a:t>
            </a:r>
            <a:r>
              <a:rPr lang="en-US" i="1" dirty="0"/>
              <a:t>=true</a:t>
            </a:r>
            <a:r>
              <a:rPr lang="en-US" dirty="0"/>
              <a:t>);</a:t>
            </a:r>
          </a:p>
          <a:p>
            <a:pPr lvl="1"/>
            <a:endParaRPr lang="en-JP" dirty="0"/>
          </a:p>
          <a:p>
            <a:pPr lvl="1"/>
            <a:r>
              <a:rPr lang="en-JP" dirty="0"/>
              <a:t> </a:t>
            </a:r>
            <a:r>
              <a:rPr lang="en-US" dirty="0"/>
              <a:t>For </a:t>
            </a:r>
            <a:r>
              <a:rPr lang="en-US" dirty="0">
                <a:solidFill>
                  <a:srgbClr val="FF0000"/>
                </a:solidFill>
              </a:rPr>
              <a:t>geometry types</a:t>
            </a:r>
            <a:r>
              <a:rPr lang="en-US" dirty="0"/>
              <a:t> returns the minimum 2D Cartesian (planar) distance between two geometries, in projected units (spatial ref units).</a:t>
            </a:r>
          </a:p>
          <a:p>
            <a:pPr marL="457200" lvl="1" indent="0">
              <a:buNone/>
            </a:pPr>
            <a:br>
              <a:rPr lang="en-US" dirty="0"/>
            </a:br>
            <a:endParaRPr lang="en-JP" dirty="0"/>
          </a:p>
          <a:p>
            <a:pPr lvl="1"/>
            <a:r>
              <a:rPr lang="en-JP" dirty="0"/>
              <a:t> </a:t>
            </a:r>
            <a:r>
              <a:rPr lang="en-US" dirty="0"/>
              <a:t>For </a:t>
            </a:r>
            <a:r>
              <a:rPr lang="en-US" b="1" dirty="0"/>
              <a:t>geography types</a:t>
            </a:r>
            <a:r>
              <a:rPr lang="en-US" dirty="0"/>
              <a:t> defaults to return the minimum geodesic distance between two geographies in meters, compute on the spheroid determined by the SRID. If </a:t>
            </a:r>
            <a:r>
              <a:rPr lang="en-US" dirty="0" err="1"/>
              <a:t>use_spheroid</a:t>
            </a:r>
            <a:r>
              <a:rPr lang="en-US" dirty="0"/>
              <a:t> is false, a faster spherical calculation is used.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44831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2D8D-AB31-0246-A8BC-66AEE1CB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94B1F-3825-4545-A948-1F85BADD3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Projections</a:t>
            </a:r>
          </a:p>
          <a:p>
            <a:r>
              <a:rPr lang="en-JP" dirty="0"/>
              <a:t>Types of geometric objects</a:t>
            </a:r>
          </a:p>
          <a:p>
            <a:r>
              <a:rPr lang="en-JP" dirty="0"/>
              <a:t>Creating a table to store Geometric objects</a:t>
            </a:r>
          </a:p>
          <a:p>
            <a:r>
              <a:rPr lang="en-JP" dirty="0"/>
              <a:t>Quering the geometric objects</a:t>
            </a:r>
          </a:p>
        </p:txBody>
      </p:sp>
    </p:spTree>
    <p:extLst>
      <p:ext uri="{BB962C8B-B14F-4D97-AF65-F5344CB8AC3E}">
        <p14:creationId xmlns:p14="http://schemas.microsoft.com/office/powerpoint/2010/main" val="3554573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DDCA-7D84-994F-B44B-9C1DA07A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Calculate distance between the points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A776AD-8837-CB48-87EB-23C4D2064DD5}"/>
              </a:ext>
            </a:extLst>
          </p:cNvPr>
          <p:cNvSpPr/>
          <p:nvPr/>
        </p:nvSpPr>
        <p:spPr>
          <a:xfrm>
            <a:off x="1078029" y="4767782"/>
            <a:ext cx="95578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a.name</a:t>
            </a:r>
            <a:r>
              <a:rPr lang="en-US" dirty="0"/>
              <a:t>, </a:t>
            </a:r>
            <a:r>
              <a:rPr lang="en-US" dirty="0" err="1"/>
              <a:t>b.name</a:t>
            </a:r>
            <a:r>
              <a:rPr lang="en-US" dirty="0"/>
              <a:t>, </a:t>
            </a:r>
          </a:p>
          <a:p>
            <a:r>
              <a:rPr lang="en-US" dirty="0" err="1"/>
              <a:t>ST_Distance</a:t>
            </a:r>
            <a:r>
              <a:rPr lang="en-US" dirty="0"/>
              <a:t>(</a:t>
            </a:r>
            <a:r>
              <a:rPr lang="en-US" dirty="0" err="1"/>
              <a:t>a.geom</a:t>
            </a:r>
            <a:r>
              <a:rPr lang="en-US" dirty="0"/>
              <a:t>::</a:t>
            </a:r>
            <a:r>
              <a:rPr lang="en-US" dirty="0" err="1"/>
              <a:t>geography,b.geom</a:t>
            </a:r>
            <a:r>
              <a:rPr lang="en-US" dirty="0"/>
              <a:t>::geography) </a:t>
            </a:r>
          </a:p>
          <a:p>
            <a:r>
              <a:rPr lang="en-US" dirty="0"/>
              <a:t>FROM geometries a, geometries b WHERE </a:t>
            </a:r>
            <a:r>
              <a:rPr lang="en-US" dirty="0" err="1"/>
              <a:t>a.name</a:t>
            </a:r>
            <a:r>
              <a:rPr lang="en-US" dirty="0"/>
              <a:t>  != </a:t>
            </a:r>
            <a:r>
              <a:rPr lang="en-US" dirty="0" err="1"/>
              <a:t>b.name</a:t>
            </a:r>
            <a:r>
              <a:rPr lang="en-US" dirty="0"/>
              <a:t>  </a:t>
            </a:r>
            <a:endParaRPr lang="en-JP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3A15C9-31B0-1D44-AFD1-4B081E157A1C}"/>
              </a:ext>
            </a:extLst>
          </p:cNvPr>
          <p:cNvSpPr/>
          <p:nvPr/>
        </p:nvSpPr>
        <p:spPr>
          <a:xfrm>
            <a:off x="951296" y="2090218"/>
            <a:ext cx="95578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attributes, </a:t>
            </a:r>
            <a:r>
              <a:rPr lang="en-US" dirty="0" err="1"/>
              <a:t>ST_Distance</a:t>
            </a:r>
            <a:r>
              <a:rPr lang="en-US" dirty="0"/>
              <a:t>(table1.geometricAttribute::geography,table2.geometricAttribute::geography) AS distance FROM table 1, table 2</a:t>
            </a:r>
            <a:br>
              <a:rPr lang="en-US" dirty="0"/>
            </a:br>
            <a:endParaRPr lang="en-JP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526B4-3BFB-684F-A396-968C9868B17E}"/>
              </a:ext>
            </a:extLst>
          </p:cNvPr>
          <p:cNvSpPr txBox="1"/>
          <p:nvPr/>
        </p:nvSpPr>
        <p:spPr>
          <a:xfrm>
            <a:off x="3665945" y="3930840"/>
            <a:ext cx="706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CREATE</a:t>
            </a:r>
            <a:r>
              <a:rPr lang="en-US" dirty="0"/>
              <a:t> </a:t>
            </a:r>
            <a:r>
              <a:rPr lang="en-US" b="1" dirty="0"/>
              <a:t>TABLE</a:t>
            </a:r>
            <a:r>
              <a:rPr lang="en-US" dirty="0"/>
              <a:t> geometries (name varchar, </a:t>
            </a:r>
            <a:r>
              <a:rPr lang="en-US" dirty="0" err="1"/>
              <a:t>geom</a:t>
            </a:r>
            <a:r>
              <a:rPr lang="en-US" dirty="0"/>
              <a:t> geography(POINT,4326));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630653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ABC3-5EF4-2146-8A36-9368AF13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6A477-8BB2-6E43-93AD-BCDFCED5F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 cartography, a map projection is a way to flatten a globe's surface into a plane in order to make a map. </a:t>
            </a:r>
            <a:endParaRPr lang="en-JP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23EE2B4-8CD4-5C45-96CE-6050FE280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084" y="3160025"/>
            <a:ext cx="4929873" cy="354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EF23F8-2AF6-F549-88DB-CA100855DB72}"/>
              </a:ext>
            </a:extLst>
          </p:cNvPr>
          <p:cNvSpPr txBox="1"/>
          <p:nvPr/>
        </p:nvSpPr>
        <p:spPr>
          <a:xfrm>
            <a:off x="7925201" y="3810169"/>
            <a:ext cx="3535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medieval depiction of the </a:t>
            </a:r>
            <a:r>
              <a:rPr lang="en-US" dirty="0">
                <a:hlinkClick r:id="rId3" tooltip="Ecumene"/>
              </a:rPr>
              <a:t>Ecumene</a:t>
            </a:r>
            <a:r>
              <a:rPr lang="en-US" dirty="0"/>
              <a:t> (1482, Johannes Schnitzer, engraver), constructed after the coordinates in Ptolemy's </a:t>
            </a:r>
            <a:r>
              <a:rPr lang="en-US" i="1" dirty="0">
                <a:hlinkClick r:id="rId4" tooltip="Geography (Ptolemy)"/>
              </a:rPr>
              <a:t>Geography</a:t>
            </a:r>
            <a:r>
              <a:rPr lang="en-US" dirty="0"/>
              <a:t> and using his second map projection</a:t>
            </a:r>
            <a:endParaRPr lang="en-JP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C49E1-0FFB-244A-814F-D18A8DA0B085}"/>
              </a:ext>
            </a:extLst>
          </p:cNvPr>
          <p:cNvSpPr txBox="1"/>
          <p:nvPr/>
        </p:nvSpPr>
        <p:spPr>
          <a:xfrm>
            <a:off x="7782560" y="6488668"/>
            <a:ext cx="452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Map_projection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175173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E79D-CCAE-EB4D-BB91-4FB1772D9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Popular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1FCA0-AE88-3348-B48A-BD522F4CD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Cylindrical projection</a:t>
            </a:r>
          </a:p>
          <a:p>
            <a:pPr lvl="1"/>
            <a:r>
              <a:rPr lang="en-JP" dirty="0"/>
              <a:t>Assume earth is kept in a cylinder and light is passed from the earth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7F93926-504F-DC43-8720-360E520DA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30973"/>
            <a:ext cx="6204284" cy="288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8440C4-A941-E042-B2BD-52B5039A42F7}"/>
              </a:ext>
            </a:extLst>
          </p:cNvPr>
          <p:cNvSpPr txBox="1"/>
          <p:nvPr/>
        </p:nvSpPr>
        <p:spPr>
          <a:xfrm>
            <a:off x="7762240" y="3738880"/>
            <a:ext cx="47603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Advantages:</a:t>
            </a:r>
          </a:p>
          <a:p>
            <a:r>
              <a:rPr lang="en-JP" dirty="0"/>
              <a:t>    places at equator will be represented currectly</a:t>
            </a:r>
          </a:p>
          <a:p>
            <a:endParaRPr lang="en-JP" dirty="0"/>
          </a:p>
          <a:p>
            <a:endParaRPr lang="en-JP" dirty="0"/>
          </a:p>
          <a:p>
            <a:r>
              <a:rPr lang="en-JP" dirty="0"/>
              <a:t>Disadvantages:</a:t>
            </a:r>
          </a:p>
          <a:p>
            <a:r>
              <a:rPr lang="en-JP" dirty="0"/>
              <a:t>    Places at the poles will get distorted</a:t>
            </a:r>
          </a:p>
        </p:txBody>
      </p:sp>
    </p:spTree>
    <p:extLst>
      <p:ext uri="{BB962C8B-B14F-4D97-AF65-F5344CB8AC3E}">
        <p14:creationId xmlns:p14="http://schemas.microsoft.com/office/powerpoint/2010/main" val="404987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835D-DFAE-0343-A828-DB15C534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Popular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0131B-63F3-C34D-8B1E-EAA43B72A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Cylindrical projection with poles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937B9AC-876A-8E4B-913A-E22289A75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2794000"/>
            <a:ext cx="7035800" cy="35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365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B00D6-CBA5-B941-9F7E-9DD2DB99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Popular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411E9-2B86-F642-B196-429EAC72D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Conic projection</a:t>
            </a:r>
          </a:p>
          <a:p>
            <a:pPr lvl="1"/>
            <a:r>
              <a:rPr lang="en-JP" dirty="0"/>
              <a:t>Place the cone at the poles of the earth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4F1E54-99E6-2245-9332-2D5D6CB40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880" y="3209290"/>
            <a:ext cx="5855970" cy="34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1FF4B8-C5CD-5748-AB6F-D605B42605D0}"/>
              </a:ext>
            </a:extLst>
          </p:cNvPr>
          <p:cNvSpPr txBox="1"/>
          <p:nvPr/>
        </p:nvSpPr>
        <p:spPr>
          <a:xfrm>
            <a:off x="7701280" y="2997200"/>
            <a:ext cx="45686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Advabtages:</a:t>
            </a:r>
          </a:p>
          <a:p>
            <a:r>
              <a:rPr lang="en-JP" dirty="0"/>
              <a:t>	Poles will be represented properly</a:t>
            </a:r>
          </a:p>
          <a:p>
            <a:endParaRPr lang="en-JP" dirty="0"/>
          </a:p>
          <a:p>
            <a:endParaRPr lang="en-JP" dirty="0"/>
          </a:p>
          <a:p>
            <a:r>
              <a:rPr lang="en-JP" dirty="0"/>
              <a:t>Disadvantages:</a:t>
            </a:r>
          </a:p>
          <a:p>
            <a:r>
              <a:rPr lang="en-JP" dirty="0"/>
              <a:t>           Places away from the poles get distorted</a:t>
            </a:r>
          </a:p>
        </p:txBody>
      </p:sp>
    </p:spTree>
    <p:extLst>
      <p:ext uri="{BB962C8B-B14F-4D97-AF65-F5344CB8AC3E}">
        <p14:creationId xmlns:p14="http://schemas.microsoft.com/office/powerpoint/2010/main" val="1147043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2580-0ECE-D74F-AC24-5D26026A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Pseudocylindrical</a:t>
            </a:r>
            <a:r>
              <a:rPr lang="en-US" b="1" dirty="0"/>
              <a:t> Projections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A269E-BCFF-C344-8113-725372AC4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Cylindrical, conic, or plane projections implicitly assume that earth is sphere</a:t>
            </a:r>
          </a:p>
          <a:p>
            <a:r>
              <a:rPr lang="en-JP" dirty="0"/>
              <a:t>However, </a:t>
            </a:r>
            <a:r>
              <a:rPr lang="en-US" dirty="0"/>
              <a:t>Earth's actual shape is closer to an oblate ellipsoid.</a:t>
            </a:r>
            <a:endParaRPr lang="en-JP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EC1482F-06A5-E748-9C2A-1D0D7DE3C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082" y="3315970"/>
            <a:ext cx="9125218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34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F030-9EA8-B645-8BB8-83FAA221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Mercator projection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09AD9-2846-0C47-AEAB-B619F17ED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Web Mercator, Google Web Mercator, Spherical Mercator, WGS 84 Web Mercator[1] or WGS 84/Pseudo-Mercator is a variant of the Mercator projection and is the de facto standard for Web mapping applications.</a:t>
            </a:r>
          </a:p>
          <a:p>
            <a:endParaRPr lang="en-US" dirty="0"/>
          </a:p>
          <a:p>
            <a:r>
              <a:rPr lang="en-US" dirty="0"/>
              <a:t>It rose to prominence when Google Maps adopted it in 2005.</a:t>
            </a:r>
          </a:p>
          <a:p>
            <a:endParaRPr lang="en-US" dirty="0"/>
          </a:p>
          <a:p>
            <a:r>
              <a:rPr lang="en-US" dirty="0"/>
              <a:t> It is used by virtually all major online map providers, including Google Maps, </a:t>
            </a:r>
            <a:r>
              <a:rPr lang="en-US" dirty="0" err="1"/>
              <a:t>Mapbox</a:t>
            </a:r>
            <a:r>
              <a:rPr lang="en-US" dirty="0"/>
              <a:t> Bing Maps, OpenStreetMap, </a:t>
            </a:r>
            <a:r>
              <a:rPr lang="en-US" dirty="0" err="1"/>
              <a:t>Mapquest</a:t>
            </a:r>
            <a:r>
              <a:rPr lang="en-US" dirty="0"/>
              <a:t>, Esri, and many others.</a:t>
            </a:r>
          </a:p>
          <a:p>
            <a:endParaRPr lang="en-US" dirty="0"/>
          </a:p>
          <a:p>
            <a:r>
              <a:rPr lang="en-US" dirty="0"/>
              <a:t>Its official EPSG identifier is EPSG:3857, although others have been used historically.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Right now the version we use is EPSG:4326</a:t>
            </a:r>
            <a:endParaRPr lang="en-JP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056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ADE5B-1D42-964B-96B9-25A94A4E4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More information on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94CB6-6501-9A4B-BE9F-2A4CDE62D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JP" dirty="0"/>
              <a:t>Google uses mercator projection</a:t>
            </a:r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r>
              <a:rPr lang="en-JP" dirty="0"/>
              <a:t>Visit: </a:t>
            </a:r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List_of_map_projections</a:t>
            </a:r>
            <a:endParaRPr lang="en-JP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AFB029D-15F9-0743-8D1D-93958BF85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720" y="2286000"/>
            <a:ext cx="3154680" cy="3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81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830</Words>
  <Application>Microsoft Macintosh PowerPoint</Application>
  <PresentationFormat>Widescreen</PresentationFormat>
  <Paragraphs>146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Advanced Topics in SQL (Spatiotemporal queries)</vt:lpstr>
      <vt:lpstr>Outline</vt:lpstr>
      <vt:lpstr>Projections</vt:lpstr>
      <vt:lpstr>Popular projections</vt:lpstr>
      <vt:lpstr>Popular projections</vt:lpstr>
      <vt:lpstr>Popular projections</vt:lpstr>
      <vt:lpstr>Pseudocylindrical Projections</vt:lpstr>
      <vt:lpstr>Web Mercator projection</vt:lpstr>
      <vt:lpstr>More information on projections</vt:lpstr>
      <vt:lpstr>Geometric Shapes</vt:lpstr>
      <vt:lpstr>Raster Data</vt:lpstr>
      <vt:lpstr>Vector data</vt:lpstr>
      <vt:lpstr>SQL for Spatial Objects</vt:lpstr>
      <vt:lpstr>Create a spatial extension</vt:lpstr>
      <vt:lpstr>CREATE TABLE</vt:lpstr>
      <vt:lpstr>INSERT DATA</vt:lpstr>
      <vt:lpstr>SELECT</vt:lpstr>
      <vt:lpstr>Casting   ::</vt:lpstr>
      <vt:lpstr>Calculate distance between the points</vt:lpstr>
      <vt:lpstr>Calculate distance between the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Relational Data Model and Relational Database Constraints</dc:title>
  <dc:creator>Uday Kiran Rage</dc:creator>
  <cp:lastModifiedBy>Uday Kiran Rage</cp:lastModifiedBy>
  <cp:revision>70</cp:revision>
  <dcterms:created xsi:type="dcterms:W3CDTF">2021-06-27T05:47:50Z</dcterms:created>
  <dcterms:modified xsi:type="dcterms:W3CDTF">2023-05-15T06:59:18Z</dcterms:modified>
</cp:coreProperties>
</file>