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8" r:id="rId7"/>
    <p:sldId id="270" r:id="rId8"/>
    <p:sldId id="271" r:id="rId9"/>
    <p:sldId id="274" r:id="rId10"/>
    <p:sldId id="277" r:id="rId11"/>
    <p:sldId id="275" r:id="rId12"/>
    <p:sldId id="276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E00B2-8B9B-2A47-9915-E416D1986285}" v="2" dt="2023-05-15T06:54:14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6327"/>
  </p:normalViewPr>
  <p:slideViewPr>
    <p:cSldViewPr snapToGrid="0">
      <p:cViewPr>
        <p:scale>
          <a:sx n="83" d="100"/>
          <a:sy n="83" d="100"/>
        </p:scale>
        <p:origin x="215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E6D8-4DE8-4A02-B591-FB6C2E867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907CC-FA9B-47B2-873D-55105634C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A5C49-D032-43C0-8F8C-A2EB270B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158-0044-4057-82A7-906040BED30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98844-DFA8-4369-B31E-9F34F73B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70461-31BA-4447-A3EC-EBAE4749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4B27-BBC1-4AB5-B474-1DB1874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6F5A-22DA-44EA-B5D5-DE169A67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457E-9D65-4372-95E5-1B80DACB9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0E60B-871D-4DE5-BF2D-C5176020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158-0044-4057-82A7-906040BED30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F302B-1027-4556-AB99-98E66B42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BCCAA-25C1-4678-B04A-6EBCC921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4B27-BBC1-4AB5-B474-1DB1874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EAA20-C69D-46EF-B1DB-AF03DFD05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FCC8C-C803-4B9F-A20E-F880C3B28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4FDA-E93B-46D6-8F5E-6BAD5A8D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158-0044-4057-82A7-906040BED30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1BB2-2DAE-42D3-90A0-5C36DC82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C56B0-6476-470F-BEBB-4D880907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4B27-BBC1-4AB5-B474-1DB1874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3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CBBF-E90A-43D1-8D2D-8776FE8E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120CE-8974-4140-A102-966E81082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04B1-D87F-46A5-8CA8-37F1B41E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158-0044-4057-82A7-906040BED30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CA495-7DF7-4300-82D5-295452DB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981C5-F541-4F8E-AF67-2B117EE6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4B27-BBC1-4AB5-B474-1DB1874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BBA8-BB04-475F-BB56-9CB3D27E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1CFE3-27C3-4B9E-ADBF-D90101A6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6160-0E31-4ECD-A67E-2318B7F5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158-0044-4057-82A7-906040BED30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CECCA-4447-4897-8FFB-3712CA42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3A02-74EB-42D5-A482-B0095DEB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4B27-BBC1-4AB5-B474-1DB1874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0C42-6DAA-47D1-A979-B9FFB986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12DB-9B44-4DE7-85BC-05DA35A4A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64FA4-512A-44FD-ACCF-009253486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D25D2-0FD6-478A-9D35-1EB46E94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158-0044-4057-82A7-906040BED30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A9597-FF37-454A-97C8-EF667B26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7DE57-8D3A-4D06-B62A-4389B3B6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4B27-BBC1-4AB5-B474-1DB1874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1C3D-4C63-4D4B-9F45-FD41AFCB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B1DBC-B409-4F3E-B72E-E5E95242A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DBBB4-5576-4CB5-98B5-D79FB2261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89F71-A47F-49F1-957F-9D0AF7ADB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3DCE5-DC34-4BC5-A9BE-AFDF0236C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74D38-7522-4AC7-AC70-F86A4E4B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158-0044-4057-82A7-906040BED30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F18B0-3A62-429E-BD6F-FA2896C1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7E49C-6A86-47D0-8A8C-EE93805E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4B27-BBC1-4AB5-B474-1DB1874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3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22C4-8874-4A2B-B170-E8197D38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4366D-273B-43D1-8E4E-CD4B52A1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158-0044-4057-82A7-906040BED30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4D527-C88E-4FDC-947E-7F4841ED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BE6AD-CA8C-43AD-8429-D2A572CE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4B27-BBC1-4AB5-B474-1DB1874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4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D714-2701-4038-8838-7E3E9173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158-0044-4057-82A7-906040BED30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F0EE9-C782-4FBC-8898-D9EBE7F0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07133-136A-488F-BCC2-06F618DD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4B27-BBC1-4AB5-B474-1DB1874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6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5E7B-8DBD-47C1-BB03-54BBF2C8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1593-7C1B-43A5-AA51-43A2FC2A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FED80-F3F8-4A33-BB46-AC0909F45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67DB8-26FE-4635-9728-07EA81F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158-0044-4057-82A7-906040BED30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64D3A-E12C-440F-AB75-7CCF8397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6A339-FDE6-45AA-8898-5FE28FF2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4B27-BBC1-4AB5-B474-1DB1874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3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EB15-7A01-4E04-A7B1-A1946E90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176C9-58E1-46A5-954E-0845AB8B4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5EDAA-06D3-46BB-A8BF-37F543554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4668-DFD8-415F-A2C0-03A85A6A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158-0044-4057-82A7-906040BED30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F7B7F-5A4F-43E3-8782-F6097C9A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0398-8557-4313-A188-348B3FBC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4B27-BBC1-4AB5-B474-1DB1874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5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20449-EF27-487B-92D4-BA1F9E34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BA6E-1D67-4D38-BE30-F6B74FB02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6656F-4E7E-4DCA-8023-29A36673F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BC158-0044-4057-82A7-906040BED30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35E5-D60F-41AA-8F6F-0A21858DE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57D43-A150-49C9-8542-7AEEE47FE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4B27-BBC1-4AB5-B474-1DB1874F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25EF-1839-47AF-AD02-BC1D8BF75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Connectivity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98A35-70E1-4356-B5C6-F98B38BDA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RAGE Uday Kiran</a:t>
            </a:r>
          </a:p>
        </p:txBody>
      </p:sp>
    </p:spTree>
    <p:extLst>
      <p:ext uri="{BB962C8B-B14F-4D97-AF65-F5344CB8AC3E}">
        <p14:creationId xmlns:p14="http://schemas.microsoft.com/office/powerpoint/2010/main" val="198157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06E2-2149-49CD-9599-11A2E96B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 to Establish Connection: Execute the statement (select)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A7E87-E2FD-4768-9DBC-974CA152816C}"/>
              </a:ext>
            </a:extLst>
          </p:cNvPr>
          <p:cNvSpPr txBox="1"/>
          <p:nvPr/>
        </p:nvSpPr>
        <p:spPr>
          <a:xfrm>
            <a:off x="838200" y="1951672"/>
            <a:ext cx="3724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ui-monospace"/>
              </a:rPr>
              <a:t>conn = psycopg2.connect(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host="localhost",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database=“</a:t>
            </a:r>
            <a:r>
              <a:rPr lang="en-US" b="0" i="0" dirty="0" err="1">
                <a:effectLst/>
                <a:latin typeface="ui-monospace"/>
              </a:rPr>
              <a:t>databaseName</a:t>
            </a:r>
            <a:r>
              <a:rPr lang="en-US" b="0" i="0" dirty="0">
                <a:effectLst/>
                <a:latin typeface="ui-monospace"/>
              </a:rPr>
              <a:t>",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user=“</a:t>
            </a:r>
            <a:r>
              <a:rPr lang="en-US" b="0" i="0" dirty="0" err="1">
                <a:effectLst/>
                <a:latin typeface="ui-monospace"/>
              </a:rPr>
              <a:t>studentID</a:t>
            </a:r>
            <a:r>
              <a:rPr lang="en-US" b="0" i="0" dirty="0">
                <a:effectLst/>
                <a:latin typeface="ui-monospace"/>
              </a:rPr>
              <a:t>",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password=“</a:t>
            </a:r>
            <a:r>
              <a:rPr lang="en-US" b="0" i="0" dirty="0" err="1">
                <a:effectLst/>
                <a:latin typeface="ui-monospace"/>
              </a:rPr>
              <a:t>pwd</a:t>
            </a:r>
            <a:r>
              <a:rPr lang="en-US" b="0" i="0" dirty="0">
                <a:effectLst/>
                <a:latin typeface="ui-monospace"/>
              </a:rPr>
              <a:t>")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E9A8-BB3A-4D96-8F8E-AB95095F91C3}"/>
              </a:ext>
            </a:extLst>
          </p:cNvPr>
          <p:cNvSpPr txBox="1"/>
          <p:nvPr/>
        </p:nvSpPr>
        <p:spPr>
          <a:xfrm>
            <a:off x="896731" y="3429000"/>
            <a:ext cx="101865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ui-monospace"/>
              </a:rPr>
              <a:t>cur = </a:t>
            </a:r>
            <a:r>
              <a:rPr lang="en-US" b="0" i="0" dirty="0" err="1">
                <a:effectLst/>
                <a:latin typeface="ui-monospace"/>
              </a:rPr>
              <a:t>conn.cursor</a:t>
            </a:r>
            <a:r>
              <a:rPr lang="en-US" b="0" i="0" dirty="0">
                <a:effectLst/>
                <a:latin typeface="ui-monospace"/>
              </a:rPr>
              <a:t>()</a:t>
            </a:r>
          </a:p>
          <a:p>
            <a:endParaRPr lang="en-US" dirty="0">
              <a:latin typeface="ui-monospace"/>
            </a:endParaRPr>
          </a:p>
          <a:p>
            <a:r>
              <a:rPr lang="en-US" b="0" i="0" dirty="0">
                <a:effectLst/>
                <a:latin typeface="ui-monospace"/>
              </a:rPr>
              <a:t>rows = </a:t>
            </a:r>
            <a:r>
              <a:rPr lang="en-US" b="0" i="0" dirty="0" err="1">
                <a:effectLst/>
                <a:latin typeface="ui-monospace"/>
              </a:rPr>
              <a:t>cur.execute</a:t>
            </a:r>
            <a:r>
              <a:rPr lang="en-US" b="0" i="0" dirty="0">
                <a:effectLst/>
                <a:latin typeface="ui-monospace"/>
              </a:rPr>
              <a:t>(“select name, location from sensors”)</a:t>
            </a:r>
          </a:p>
          <a:p>
            <a:endParaRPr lang="en-US" dirty="0">
              <a:latin typeface="ui-monospace"/>
            </a:endParaRPr>
          </a:p>
          <a:p>
            <a:endParaRPr lang="en-US" dirty="0">
              <a:latin typeface="ui-monospace"/>
            </a:endParaRPr>
          </a:p>
          <a:p>
            <a:r>
              <a:rPr lang="en-US" dirty="0">
                <a:latin typeface="ui-monospace"/>
              </a:rPr>
              <a:t>for row in rows:</a:t>
            </a:r>
          </a:p>
          <a:p>
            <a:r>
              <a:rPr lang="en-US" dirty="0">
                <a:latin typeface="ui-monospace"/>
              </a:rPr>
              <a:t>	print(row[0] + “\t” + row[1])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3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3A75-B8E4-4383-9370-846BECC0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 to Establish Connection 4: Commit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1C5B5-2297-44B0-BD4E-D683EE62776F}"/>
              </a:ext>
            </a:extLst>
          </p:cNvPr>
          <p:cNvSpPr txBox="1"/>
          <p:nvPr/>
        </p:nvSpPr>
        <p:spPr>
          <a:xfrm>
            <a:off x="838200" y="1951672"/>
            <a:ext cx="3724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ui-monospace"/>
              </a:rPr>
              <a:t>conn = psycopg2.connect(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host="localhost",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database=“</a:t>
            </a:r>
            <a:r>
              <a:rPr lang="en-US" b="0" i="0" dirty="0" err="1">
                <a:effectLst/>
                <a:latin typeface="ui-monospace"/>
              </a:rPr>
              <a:t>databaseName</a:t>
            </a:r>
            <a:r>
              <a:rPr lang="en-US" b="0" i="0" dirty="0">
                <a:effectLst/>
                <a:latin typeface="ui-monospace"/>
              </a:rPr>
              <a:t>",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user=“</a:t>
            </a:r>
            <a:r>
              <a:rPr lang="en-US" b="0" i="0" dirty="0" err="1">
                <a:effectLst/>
                <a:latin typeface="ui-monospace"/>
              </a:rPr>
              <a:t>studentID</a:t>
            </a:r>
            <a:r>
              <a:rPr lang="en-US" b="0" i="0" dirty="0">
                <a:effectLst/>
                <a:latin typeface="ui-monospace"/>
              </a:rPr>
              <a:t>",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password=“</a:t>
            </a:r>
            <a:r>
              <a:rPr lang="en-US" b="0" i="0" dirty="0" err="1">
                <a:effectLst/>
                <a:latin typeface="ui-monospace"/>
              </a:rPr>
              <a:t>pwd</a:t>
            </a:r>
            <a:r>
              <a:rPr lang="en-US" b="0" i="0" dirty="0">
                <a:effectLst/>
                <a:latin typeface="ui-monospace"/>
              </a:rPr>
              <a:t>")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3CD05-AAD4-48C6-A7DA-A647D70BBCBD}"/>
              </a:ext>
            </a:extLst>
          </p:cNvPr>
          <p:cNvSpPr txBox="1"/>
          <p:nvPr/>
        </p:nvSpPr>
        <p:spPr>
          <a:xfrm>
            <a:off x="896731" y="342900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ui-monospace"/>
              </a:rPr>
              <a:t>cur = </a:t>
            </a:r>
            <a:r>
              <a:rPr lang="en-US" b="0" i="0" dirty="0" err="1">
                <a:effectLst/>
                <a:latin typeface="ui-monospace"/>
              </a:rPr>
              <a:t>conn.cursor</a:t>
            </a:r>
            <a:r>
              <a:rPr lang="en-US" b="0" i="0" dirty="0">
                <a:effectLst/>
                <a:latin typeface="ui-monospace"/>
              </a:rPr>
              <a:t>()</a:t>
            </a:r>
          </a:p>
          <a:p>
            <a:endParaRPr lang="en-US" dirty="0">
              <a:latin typeface="ui-monospace"/>
            </a:endParaRPr>
          </a:p>
          <a:p>
            <a:r>
              <a:rPr lang="en-US" b="0" i="0" dirty="0" err="1">
                <a:effectLst/>
                <a:latin typeface="ui-monospace"/>
              </a:rPr>
              <a:t>cur.execute</a:t>
            </a:r>
            <a:r>
              <a:rPr lang="en-US" b="0" i="0" dirty="0">
                <a:effectLst/>
                <a:latin typeface="ui-monospace"/>
              </a:rPr>
              <a:t>(“insert into sensors values (1,’asd’,’loc’,’address’)”)</a:t>
            </a:r>
          </a:p>
          <a:p>
            <a:endParaRPr lang="en-US" dirty="0">
              <a:latin typeface="ui-monospace"/>
            </a:endParaRPr>
          </a:p>
          <a:p>
            <a:endParaRPr lang="en-US" dirty="0">
              <a:latin typeface="ui-monospace"/>
            </a:endParaRPr>
          </a:p>
          <a:p>
            <a:r>
              <a:rPr lang="en-US" dirty="0" err="1">
                <a:latin typeface="ui-monospace"/>
              </a:rPr>
              <a:t>conn.commit</a:t>
            </a:r>
            <a:r>
              <a:rPr lang="en-US" dirty="0">
                <a:latin typeface="ui-monospace"/>
              </a:rPr>
              <a:t>()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65A55C-8805-4ADF-A2E5-CEB054A1261C}"/>
              </a:ext>
            </a:extLst>
          </p:cNvPr>
          <p:cNvCxnSpPr/>
          <p:nvPr/>
        </p:nvCxnSpPr>
        <p:spPr>
          <a:xfrm flipH="1" flipV="1">
            <a:off x="2425148" y="5000487"/>
            <a:ext cx="4753113" cy="5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C19C8E-AD19-4F7D-A740-F60ADD365DAD}"/>
              </a:ext>
            </a:extLst>
          </p:cNvPr>
          <p:cNvSpPr txBox="1"/>
          <p:nvPr/>
        </p:nvSpPr>
        <p:spPr>
          <a:xfrm>
            <a:off x="7262192" y="4734747"/>
            <a:ext cx="316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do not commit, then data will not appear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07190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CCD2-39B0-4023-887E-871B72D0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 to Establish Connection 5: Close the Connection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57443-9062-4C94-9A07-44E461AED931}"/>
              </a:ext>
            </a:extLst>
          </p:cNvPr>
          <p:cNvSpPr txBox="1"/>
          <p:nvPr/>
        </p:nvSpPr>
        <p:spPr>
          <a:xfrm>
            <a:off x="838200" y="1951672"/>
            <a:ext cx="3724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ui-monospace"/>
              </a:rPr>
              <a:t>conn = psycopg2.connect(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host="localhost",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database=“</a:t>
            </a:r>
            <a:r>
              <a:rPr lang="en-US" b="0" i="0" dirty="0" err="1">
                <a:effectLst/>
                <a:latin typeface="ui-monospace"/>
              </a:rPr>
              <a:t>databaseName</a:t>
            </a:r>
            <a:r>
              <a:rPr lang="en-US" b="0" i="0" dirty="0">
                <a:effectLst/>
                <a:latin typeface="ui-monospace"/>
              </a:rPr>
              <a:t>",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user=“</a:t>
            </a:r>
            <a:r>
              <a:rPr lang="en-US" b="0" i="0" dirty="0" err="1">
                <a:effectLst/>
                <a:latin typeface="ui-monospace"/>
              </a:rPr>
              <a:t>studentID</a:t>
            </a:r>
            <a:r>
              <a:rPr lang="en-US" b="0" i="0" dirty="0">
                <a:effectLst/>
                <a:latin typeface="ui-monospace"/>
              </a:rPr>
              <a:t>",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password=“</a:t>
            </a:r>
            <a:r>
              <a:rPr lang="en-US" b="0" i="0" dirty="0" err="1">
                <a:effectLst/>
                <a:latin typeface="ui-monospace"/>
              </a:rPr>
              <a:t>pwd</a:t>
            </a:r>
            <a:r>
              <a:rPr lang="en-US" b="0" i="0" dirty="0">
                <a:effectLst/>
                <a:latin typeface="ui-monospace"/>
              </a:rPr>
              <a:t>")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083F0-4A11-46E1-A715-33BA341CCE14}"/>
              </a:ext>
            </a:extLst>
          </p:cNvPr>
          <p:cNvSpPr txBox="1"/>
          <p:nvPr/>
        </p:nvSpPr>
        <p:spPr>
          <a:xfrm>
            <a:off x="896731" y="342900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ui-monospace"/>
              </a:rPr>
              <a:t>cur = </a:t>
            </a:r>
            <a:r>
              <a:rPr lang="en-US" b="0" i="0" dirty="0" err="1">
                <a:effectLst/>
                <a:latin typeface="ui-monospace"/>
              </a:rPr>
              <a:t>conn.cursor</a:t>
            </a:r>
            <a:r>
              <a:rPr lang="en-US" b="0" i="0" dirty="0">
                <a:effectLst/>
                <a:latin typeface="ui-monospace"/>
              </a:rPr>
              <a:t>()</a:t>
            </a:r>
          </a:p>
          <a:p>
            <a:endParaRPr lang="en-US" dirty="0">
              <a:latin typeface="ui-monospace"/>
            </a:endParaRPr>
          </a:p>
          <a:p>
            <a:r>
              <a:rPr lang="en-US" b="0" i="0" dirty="0" err="1">
                <a:effectLst/>
                <a:latin typeface="ui-monospace"/>
              </a:rPr>
              <a:t>cur.execute</a:t>
            </a:r>
            <a:r>
              <a:rPr lang="en-US" b="0" i="0" dirty="0">
                <a:effectLst/>
                <a:latin typeface="ui-monospace"/>
              </a:rPr>
              <a:t>(“insert into sensors values (1,’asd’,’loc’,’address’)”)</a:t>
            </a:r>
          </a:p>
          <a:p>
            <a:endParaRPr lang="en-US" dirty="0">
              <a:latin typeface="ui-monospace"/>
            </a:endParaRPr>
          </a:p>
          <a:p>
            <a:endParaRPr lang="en-US" dirty="0">
              <a:latin typeface="ui-monospace"/>
            </a:endParaRPr>
          </a:p>
          <a:p>
            <a:r>
              <a:rPr lang="en-US" dirty="0" err="1">
                <a:latin typeface="ui-monospace"/>
              </a:rPr>
              <a:t>conn.commit</a:t>
            </a:r>
            <a:r>
              <a:rPr lang="en-US" dirty="0">
                <a:latin typeface="ui-monospace"/>
              </a:rPr>
              <a:t>()</a:t>
            </a:r>
          </a:p>
          <a:p>
            <a:endParaRPr lang="en-US" dirty="0">
              <a:latin typeface="ui-monospace"/>
            </a:endParaRPr>
          </a:p>
          <a:p>
            <a:r>
              <a:rPr lang="en-US" dirty="0" err="1">
                <a:latin typeface="ui-monospace"/>
              </a:rPr>
              <a:t>cur.close</a:t>
            </a:r>
            <a:r>
              <a:rPr lang="en-US" dirty="0">
                <a:latin typeface="ui-monospace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2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B163-81DA-621B-CC54-5B5502AE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Professional approach: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C471C-1FDE-1334-20E2-8CB65D15F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Creation of database.ini file</a:t>
            </a:r>
          </a:p>
          <a:p>
            <a:endParaRPr lang="en-JP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postgresql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host = 163.143.165.136</a:t>
            </a:r>
          </a:p>
          <a:p>
            <a:pPr marL="0" indent="0">
              <a:buNone/>
            </a:pPr>
            <a:r>
              <a:rPr lang="en-US" dirty="0"/>
              <a:t>port = 5432</a:t>
            </a:r>
          </a:p>
          <a:p>
            <a:pPr marL="0" indent="0">
              <a:buNone/>
            </a:pPr>
            <a:r>
              <a:rPr lang="en-US" dirty="0"/>
              <a:t>database = </a:t>
            </a:r>
            <a:r>
              <a:rPr lang="en-US" dirty="0" err="1"/>
              <a:t>studentID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user = </a:t>
            </a:r>
            <a:r>
              <a:rPr lang="en-US" dirty="0" err="1"/>
              <a:t>studentID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password = PWD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07147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B163-81DA-621B-CC54-5B5502AE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Professional approach: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C471C-1FDE-1334-20E2-8CB65D15F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P" dirty="0"/>
              <a:t>Creation of config.py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0DF7F-ADDE-02A0-1722-31160A29A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122" y="2425986"/>
            <a:ext cx="7772400" cy="43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63B1-C3F2-AD90-8AD9-C88D7F57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Professional approach: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4AC3-0312-EF44-D8C6-BED18E61E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Use the config.py file in your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9E703-4FEE-E4B8-F57E-AC1CBFB3BABD}"/>
              </a:ext>
            </a:extLst>
          </p:cNvPr>
          <p:cNvSpPr txBox="1"/>
          <p:nvPr/>
        </p:nvSpPr>
        <p:spPr>
          <a:xfrm>
            <a:off x="1193369" y="3105834"/>
            <a:ext cx="45372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try:</a:t>
            </a:r>
          </a:p>
          <a:p>
            <a:r>
              <a:rPr lang="en-JP" dirty="0"/>
              <a:t>	</a:t>
            </a:r>
            <a:r>
              <a:rPr lang="en-US" dirty="0"/>
              <a:t>params = config()</a:t>
            </a:r>
          </a:p>
          <a:p>
            <a:r>
              <a:rPr lang="en-US" dirty="0"/>
              <a:t>	conn = psycopg2.connect(**params)</a:t>
            </a:r>
          </a:p>
          <a:p>
            <a:endParaRPr lang="en-US" dirty="0"/>
          </a:p>
          <a:p>
            <a:r>
              <a:rPr lang="en-US" dirty="0"/>
              <a:t>	cur = </a:t>
            </a:r>
            <a:r>
              <a:rPr lang="en-US" dirty="0" err="1"/>
              <a:t>conn.cursor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	…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cur.execute</a:t>
            </a:r>
            <a:r>
              <a:rPr lang="en-US" dirty="0"/>
              <a:t>(query)</a:t>
            </a:r>
          </a:p>
          <a:p>
            <a:r>
              <a:rPr lang="en-US" dirty="0"/>
              <a:t>       	 </a:t>
            </a:r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r>
              <a:rPr lang="en-US" dirty="0"/>
              <a:t>        	</a:t>
            </a:r>
            <a:r>
              <a:rPr lang="en-US" dirty="0" err="1"/>
              <a:t>cur.close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3A2F8-A6FB-ECC3-4175-92CBCEE0EC9F}"/>
              </a:ext>
            </a:extLst>
          </p:cNvPr>
          <p:cNvSpPr txBox="1"/>
          <p:nvPr/>
        </p:nvSpPr>
        <p:spPr>
          <a:xfrm>
            <a:off x="1193369" y="24843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from config import config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D2A86D-ED2E-AE66-D4BA-B4A170C947A0}"/>
              </a:ext>
            </a:extLst>
          </p:cNvPr>
          <p:cNvSpPr txBox="1"/>
          <p:nvPr/>
        </p:nvSpPr>
        <p:spPr>
          <a:xfrm>
            <a:off x="7047854" y="3353705"/>
            <a:ext cx="60985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except (Exception, psycopg2.DatabaseError) as error:</a:t>
            </a:r>
          </a:p>
          <a:p>
            <a:r>
              <a:rPr lang="en-JP" dirty="0"/>
              <a:t>        print(error)</a:t>
            </a:r>
          </a:p>
          <a:p>
            <a:r>
              <a:rPr lang="en-JP" dirty="0"/>
              <a:t>    finally:</a:t>
            </a:r>
          </a:p>
          <a:p>
            <a:r>
              <a:rPr lang="en-JP" dirty="0"/>
              <a:t>        if conn is not None:</a:t>
            </a:r>
          </a:p>
          <a:p>
            <a:r>
              <a:rPr lang="en-JP" dirty="0"/>
              <a:t>            # close database connection</a:t>
            </a:r>
          </a:p>
          <a:p>
            <a:r>
              <a:rPr lang="en-JP" dirty="0"/>
              <a:t>            conn.close()</a:t>
            </a:r>
          </a:p>
          <a:p>
            <a:r>
              <a:rPr lang="en-JP" dirty="0"/>
              <a:t>            print('Database connection closed.')</a:t>
            </a:r>
          </a:p>
        </p:txBody>
      </p:sp>
    </p:spTree>
    <p:extLst>
      <p:ext uri="{BB962C8B-B14F-4D97-AF65-F5344CB8AC3E}">
        <p14:creationId xmlns:p14="http://schemas.microsoft.com/office/powerpoint/2010/main" val="11740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8802-422B-CFD8-BC06-2ED77AE4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4729-20E1-5844-FF17-E182248C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Two-tier architecture</a:t>
            </a:r>
          </a:p>
          <a:p>
            <a:endParaRPr lang="en-JP" dirty="0"/>
          </a:p>
          <a:p>
            <a:r>
              <a:rPr lang="en-JP" dirty="0"/>
              <a:t>Installation of ODBC Driver</a:t>
            </a:r>
          </a:p>
          <a:p>
            <a:endParaRPr lang="en-JP" dirty="0"/>
          </a:p>
          <a:p>
            <a:r>
              <a:rPr lang="en-JP" dirty="0"/>
              <a:t>Simple approach to use ODBC</a:t>
            </a:r>
          </a:p>
          <a:p>
            <a:endParaRPr lang="en-JP" dirty="0"/>
          </a:p>
          <a:p>
            <a:r>
              <a:rPr lang="en-JP" dirty="0"/>
              <a:t>Professional approach to use ODBC</a:t>
            </a:r>
          </a:p>
        </p:txBody>
      </p:sp>
    </p:spTree>
    <p:extLst>
      <p:ext uri="{BB962C8B-B14F-4D97-AF65-F5344CB8AC3E}">
        <p14:creationId xmlns:p14="http://schemas.microsoft.com/office/powerpoint/2010/main" val="52051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6A20-B0D2-4F2F-874B-EE15939B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Connectivity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85712-45AF-4C58-B40A-0B19D086BC2C}"/>
              </a:ext>
            </a:extLst>
          </p:cNvPr>
          <p:cNvSpPr/>
          <p:nvPr/>
        </p:nvSpPr>
        <p:spPr>
          <a:xfrm>
            <a:off x="765270" y="3147420"/>
            <a:ext cx="3763561" cy="328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30872-24D7-4605-899D-A28526F882DD}"/>
              </a:ext>
            </a:extLst>
          </p:cNvPr>
          <p:cNvSpPr txBox="1"/>
          <p:nvPr/>
        </p:nvSpPr>
        <p:spPr>
          <a:xfrm>
            <a:off x="239599" y="2505544"/>
            <a:ext cx="2115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Server:</a:t>
            </a:r>
          </a:p>
          <a:p>
            <a:r>
              <a:rPr lang="en-US" dirty="0"/>
              <a:t>hostname/</a:t>
            </a:r>
            <a:r>
              <a:rPr lang="en-US" dirty="0" err="1"/>
              <a:t>ipaddress</a:t>
            </a:r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A9D42E6-753A-4AE9-AC68-12945059DB5A}"/>
              </a:ext>
            </a:extLst>
          </p:cNvPr>
          <p:cNvSpPr/>
          <p:nvPr/>
        </p:nvSpPr>
        <p:spPr>
          <a:xfrm>
            <a:off x="1669774" y="4462796"/>
            <a:ext cx="1705113" cy="170523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578AC-E2B7-44BC-8DFC-B98FD7D84843}"/>
              </a:ext>
            </a:extLst>
          </p:cNvPr>
          <p:cNvSpPr/>
          <p:nvPr/>
        </p:nvSpPr>
        <p:spPr>
          <a:xfrm>
            <a:off x="1219200" y="3644348"/>
            <a:ext cx="2575339" cy="26725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7500E-7302-4918-B414-41A5563D86FC}"/>
              </a:ext>
            </a:extLst>
          </p:cNvPr>
          <p:cNvSpPr txBox="1"/>
          <p:nvPr/>
        </p:nvSpPr>
        <p:spPr>
          <a:xfrm>
            <a:off x="2718787" y="3415912"/>
            <a:ext cx="3059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Database management system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ADF18F-416E-4077-B798-CE8688B3675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506869" y="3139676"/>
            <a:ext cx="1" cy="50467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CAC931-35F7-4F7A-B450-6B765F5A73CB}"/>
              </a:ext>
            </a:extLst>
          </p:cNvPr>
          <p:cNvSpPr txBox="1"/>
          <p:nvPr/>
        </p:nvSpPr>
        <p:spPr>
          <a:xfrm>
            <a:off x="1921452" y="321365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837F9A-37E4-43DB-8173-7459C828B365}"/>
              </a:ext>
            </a:extLst>
          </p:cNvPr>
          <p:cNvCxnSpPr/>
          <p:nvPr/>
        </p:nvCxnSpPr>
        <p:spPr>
          <a:xfrm flipH="1" flipV="1">
            <a:off x="2493618" y="2505544"/>
            <a:ext cx="15461" cy="63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44134F-8782-4ADE-A82C-3F4BAB36D1DE}"/>
              </a:ext>
            </a:extLst>
          </p:cNvPr>
          <p:cNvCxnSpPr/>
          <p:nvPr/>
        </p:nvCxnSpPr>
        <p:spPr>
          <a:xfrm>
            <a:off x="2493618" y="2505544"/>
            <a:ext cx="6796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D89FC90-BC09-4352-A9D4-DEC7429D4826}"/>
              </a:ext>
            </a:extLst>
          </p:cNvPr>
          <p:cNvSpPr/>
          <p:nvPr/>
        </p:nvSpPr>
        <p:spPr>
          <a:xfrm>
            <a:off x="9289774" y="2160104"/>
            <a:ext cx="1903896" cy="63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5EA7E4-8CCB-4104-82C0-C7BA14BC2307}"/>
              </a:ext>
            </a:extLst>
          </p:cNvPr>
          <p:cNvSpPr txBox="1"/>
          <p:nvPr/>
        </p:nvSpPr>
        <p:spPr>
          <a:xfrm>
            <a:off x="9833113" y="232087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784E52-F0E0-423D-AA46-3E856A3717D6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2506870" y="3644348"/>
            <a:ext cx="15461" cy="104010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077E36-9C0F-4342-93B8-A416932D6057}"/>
              </a:ext>
            </a:extLst>
          </p:cNvPr>
          <p:cNvSpPr txBox="1"/>
          <p:nvPr/>
        </p:nvSpPr>
        <p:spPr>
          <a:xfrm>
            <a:off x="1453101" y="3730406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 </a:t>
            </a:r>
          </a:p>
          <a:p>
            <a:r>
              <a:rPr lang="en-US" dirty="0"/>
              <a:t>password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1B2C4-3747-4B39-B8EE-61461D07D5CF}"/>
              </a:ext>
            </a:extLst>
          </p:cNvPr>
          <p:cNvSpPr txBox="1"/>
          <p:nvPr/>
        </p:nvSpPr>
        <p:spPr>
          <a:xfrm>
            <a:off x="9382736" y="3263652"/>
            <a:ext cx="17179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host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password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930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6A20-B0D2-4F2F-874B-EE15939B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Two-Tier architecture using PSQL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85712-45AF-4C58-B40A-0B19D086BC2C}"/>
              </a:ext>
            </a:extLst>
          </p:cNvPr>
          <p:cNvSpPr/>
          <p:nvPr/>
        </p:nvSpPr>
        <p:spPr>
          <a:xfrm>
            <a:off x="765270" y="3147420"/>
            <a:ext cx="3763561" cy="328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30872-24D7-4605-899D-A28526F882DD}"/>
              </a:ext>
            </a:extLst>
          </p:cNvPr>
          <p:cNvSpPr txBox="1"/>
          <p:nvPr/>
        </p:nvSpPr>
        <p:spPr>
          <a:xfrm>
            <a:off x="239599" y="2505544"/>
            <a:ext cx="2115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Server:</a:t>
            </a:r>
          </a:p>
          <a:p>
            <a:r>
              <a:rPr lang="en-US" dirty="0"/>
              <a:t>hostname/</a:t>
            </a:r>
            <a:r>
              <a:rPr lang="en-US" dirty="0" err="1"/>
              <a:t>ipaddress</a:t>
            </a:r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A9D42E6-753A-4AE9-AC68-12945059DB5A}"/>
              </a:ext>
            </a:extLst>
          </p:cNvPr>
          <p:cNvSpPr/>
          <p:nvPr/>
        </p:nvSpPr>
        <p:spPr>
          <a:xfrm>
            <a:off x="1669774" y="4462796"/>
            <a:ext cx="1705113" cy="170523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578AC-E2B7-44BC-8DFC-B98FD7D84843}"/>
              </a:ext>
            </a:extLst>
          </p:cNvPr>
          <p:cNvSpPr/>
          <p:nvPr/>
        </p:nvSpPr>
        <p:spPr>
          <a:xfrm>
            <a:off x="1219200" y="3644348"/>
            <a:ext cx="2575339" cy="26725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7500E-7302-4918-B414-41A5563D86FC}"/>
              </a:ext>
            </a:extLst>
          </p:cNvPr>
          <p:cNvSpPr txBox="1"/>
          <p:nvPr/>
        </p:nvSpPr>
        <p:spPr>
          <a:xfrm>
            <a:off x="2718787" y="3415912"/>
            <a:ext cx="3059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Database management system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ADF18F-416E-4077-B798-CE8688B3675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506869" y="3139676"/>
            <a:ext cx="1" cy="50467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CAC931-35F7-4F7A-B450-6B765F5A73CB}"/>
              </a:ext>
            </a:extLst>
          </p:cNvPr>
          <p:cNvSpPr txBox="1"/>
          <p:nvPr/>
        </p:nvSpPr>
        <p:spPr>
          <a:xfrm>
            <a:off x="1921452" y="321365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837F9A-37E4-43DB-8173-7459C828B365}"/>
              </a:ext>
            </a:extLst>
          </p:cNvPr>
          <p:cNvCxnSpPr/>
          <p:nvPr/>
        </p:nvCxnSpPr>
        <p:spPr>
          <a:xfrm flipH="1" flipV="1">
            <a:off x="2493618" y="2505544"/>
            <a:ext cx="15461" cy="63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44134F-8782-4ADE-A82C-3F4BAB36D1DE}"/>
              </a:ext>
            </a:extLst>
          </p:cNvPr>
          <p:cNvCxnSpPr/>
          <p:nvPr/>
        </p:nvCxnSpPr>
        <p:spPr>
          <a:xfrm>
            <a:off x="2493618" y="2505544"/>
            <a:ext cx="6796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D89FC90-BC09-4352-A9D4-DEC7429D4826}"/>
              </a:ext>
            </a:extLst>
          </p:cNvPr>
          <p:cNvSpPr/>
          <p:nvPr/>
        </p:nvSpPr>
        <p:spPr>
          <a:xfrm>
            <a:off x="9289774" y="2160104"/>
            <a:ext cx="1903896" cy="63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5EA7E4-8CCB-4104-82C0-C7BA14BC2307}"/>
              </a:ext>
            </a:extLst>
          </p:cNvPr>
          <p:cNvSpPr txBox="1"/>
          <p:nvPr/>
        </p:nvSpPr>
        <p:spPr>
          <a:xfrm>
            <a:off x="9604624" y="2292504"/>
            <a:ext cx="127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PSQL-Client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784E52-F0E0-423D-AA46-3E856A3717D6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2506870" y="3644348"/>
            <a:ext cx="15461" cy="104010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077E36-9C0F-4342-93B8-A416932D6057}"/>
              </a:ext>
            </a:extLst>
          </p:cNvPr>
          <p:cNvSpPr txBox="1"/>
          <p:nvPr/>
        </p:nvSpPr>
        <p:spPr>
          <a:xfrm>
            <a:off x="1453101" y="3730406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 </a:t>
            </a:r>
          </a:p>
          <a:p>
            <a:r>
              <a:rPr lang="en-US" dirty="0"/>
              <a:t>password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1B2C4-3747-4B39-B8EE-61461D07D5CF}"/>
              </a:ext>
            </a:extLst>
          </p:cNvPr>
          <p:cNvSpPr txBox="1"/>
          <p:nvPr/>
        </p:nvSpPr>
        <p:spPr>
          <a:xfrm>
            <a:off x="9382736" y="3263652"/>
            <a:ext cx="23326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host address       -h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port                      -p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username            -u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password	 -P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database             -D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BC026-F4D8-42B1-A773-A76A09E113B1}"/>
              </a:ext>
            </a:extLst>
          </p:cNvPr>
          <p:cNvSpPr txBox="1"/>
          <p:nvPr/>
        </p:nvSpPr>
        <p:spPr>
          <a:xfrm>
            <a:off x="6096000" y="5208105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           </a:t>
            </a:r>
            <a:r>
              <a:rPr lang="en-US" dirty="0" err="1"/>
              <a:t>psql</a:t>
            </a:r>
            <a:r>
              <a:rPr lang="en-US" dirty="0"/>
              <a:t> –h localhost –u </a:t>
            </a:r>
            <a:r>
              <a:rPr lang="en-US" dirty="0" err="1"/>
              <a:t>studentID</a:t>
            </a:r>
            <a:r>
              <a:rPr lang="en-US" dirty="0"/>
              <a:t> –p 3701 –D </a:t>
            </a:r>
            <a:r>
              <a:rPr lang="en-US" dirty="0" err="1"/>
              <a:t>airpollution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7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6A20-B0D2-4F2F-874B-EE15939B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Two-Tier architecture using Drivers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85712-45AF-4C58-B40A-0B19D086BC2C}"/>
              </a:ext>
            </a:extLst>
          </p:cNvPr>
          <p:cNvSpPr/>
          <p:nvPr/>
        </p:nvSpPr>
        <p:spPr>
          <a:xfrm>
            <a:off x="765270" y="3147420"/>
            <a:ext cx="3763561" cy="328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30872-24D7-4605-899D-A28526F882DD}"/>
              </a:ext>
            </a:extLst>
          </p:cNvPr>
          <p:cNvSpPr txBox="1"/>
          <p:nvPr/>
        </p:nvSpPr>
        <p:spPr>
          <a:xfrm>
            <a:off x="239599" y="2505544"/>
            <a:ext cx="2115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Server:</a:t>
            </a:r>
          </a:p>
          <a:p>
            <a:r>
              <a:rPr lang="en-US" dirty="0"/>
              <a:t>hostname/</a:t>
            </a:r>
            <a:r>
              <a:rPr lang="en-US" dirty="0" err="1"/>
              <a:t>ipaddress</a:t>
            </a:r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A9D42E6-753A-4AE9-AC68-12945059DB5A}"/>
              </a:ext>
            </a:extLst>
          </p:cNvPr>
          <p:cNvSpPr/>
          <p:nvPr/>
        </p:nvSpPr>
        <p:spPr>
          <a:xfrm>
            <a:off x="1669774" y="4462796"/>
            <a:ext cx="1705113" cy="170523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578AC-E2B7-44BC-8DFC-B98FD7D84843}"/>
              </a:ext>
            </a:extLst>
          </p:cNvPr>
          <p:cNvSpPr/>
          <p:nvPr/>
        </p:nvSpPr>
        <p:spPr>
          <a:xfrm>
            <a:off x="1219200" y="3644348"/>
            <a:ext cx="2575339" cy="26725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7500E-7302-4918-B414-41A5563D86FC}"/>
              </a:ext>
            </a:extLst>
          </p:cNvPr>
          <p:cNvSpPr txBox="1"/>
          <p:nvPr/>
        </p:nvSpPr>
        <p:spPr>
          <a:xfrm>
            <a:off x="2718787" y="3415912"/>
            <a:ext cx="3059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Database management system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ADF18F-416E-4077-B798-CE8688B3675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506869" y="3139676"/>
            <a:ext cx="1" cy="50467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CAC931-35F7-4F7A-B450-6B765F5A73CB}"/>
              </a:ext>
            </a:extLst>
          </p:cNvPr>
          <p:cNvSpPr txBox="1"/>
          <p:nvPr/>
        </p:nvSpPr>
        <p:spPr>
          <a:xfrm>
            <a:off x="1921452" y="321365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837F9A-37E4-43DB-8173-7459C828B365}"/>
              </a:ext>
            </a:extLst>
          </p:cNvPr>
          <p:cNvCxnSpPr/>
          <p:nvPr/>
        </p:nvCxnSpPr>
        <p:spPr>
          <a:xfrm flipH="1" flipV="1">
            <a:off x="2493618" y="2505544"/>
            <a:ext cx="15461" cy="63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44134F-8782-4ADE-A82C-3F4BAB36D1DE}"/>
              </a:ext>
            </a:extLst>
          </p:cNvPr>
          <p:cNvCxnSpPr>
            <a:cxnSpLocks/>
          </p:cNvCxnSpPr>
          <p:nvPr/>
        </p:nvCxnSpPr>
        <p:spPr>
          <a:xfrm>
            <a:off x="2493618" y="2505544"/>
            <a:ext cx="6243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D89FC90-BC09-4352-A9D4-DEC7429D4826}"/>
              </a:ext>
            </a:extLst>
          </p:cNvPr>
          <p:cNvSpPr/>
          <p:nvPr/>
        </p:nvSpPr>
        <p:spPr>
          <a:xfrm>
            <a:off x="9604624" y="2160104"/>
            <a:ext cx="1589046" cy="634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5EA7E4-8CCB-4104-82C0-C7BA14BC2307}"/>
              </a:ext>
            </a:extLst>
          </p:cNvPr>
          <p:cNvSpPr txBox="1"/>
          <p:nvPr/>
        </p:nvSpPr>
        <p:spPr>
          <a:xfrm>
            <a:off x="9794572" y="2292504"/>
            <a:ext cx="131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java/python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784E52-F0E0-423D-AA46-3E856A3717D6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2506870" y="3644348"/>
            <a:ext cx="15461" cy="104010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077E36-9C0F-4342-93B8-A416932D6057}"/>
              </a:ext>
            </a:extLst>
          </p:cNvPr>
          <p:cNvSpPr txBox="1"/>
          <p:nvPr/>
        </p:nvSpPr>
        <p:spPr>
          <a:xfrm>
            <a:off x="1453101" y="3730406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 </a:t>
            </a:r>
          </a:p>
          <a:p>
            <a:r>
              <a:rPr lang="en-US" dirty="0"/>
              <a:t>password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1B2C4-3747-4B39-B8EE-61461D07D5CF}"/>
              </a:ext>
            </a:extLst>
          </p:cNvPr>
          <p:cNvSpPr txBox="1"/>
          <p:nvPr/>
        </p:nvSpPr>
        <p:spPr>
          <a:xfrm>
            <a:off x="9382736" y="3263652"/>
            <a:ext cx="23326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host address       -h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port                      -p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username            -u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password	 -P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database             -D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5A1835-E30E-481A-AC5B-5F142BB64EA6}"/>
              </a:ext>
            </a:extLst>
          </p:cNvPr>
          <p:cNvSpPr/>
          <p:nvPr/>
        </p:nvSpPr>
        <p:spPr>
          <a:xfrm>
            <a:off x="8737600" y="2385391"/>
            <a:ext cx="680278" cy="27643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Driver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2BF73F-D46C-45D5-A0DB-73C44D36D1F2}"/>
              </a:ext>
            </a:extLst>
          </p:cNvPr>
          <p:cNvCxnSpPr>
            <a:cxnSpLocks/>
          </p:cNvCxnSpPr>
          <p:nvPr/>
        </p:nvCxnSpPr>
        <p:spPr>
          <a:xfrm>
            <a:off x="9382736" y="2523608"/>
            <a:ext cx="213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C7F278-73E1-4B43-A28B-B118E8E2ABA7}"/>
              </a:ext>
            </a:extLst>
          </p:cNvPr>
          <p:cNvSpPr txBox="1"/>
          <p:nvPr/>
        </p:nvSpPr>
        <p:spPr>
          <a:xfrm>
            <a:off x="7725310" y="2046282"/>
            <a:ext cx="18710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Object Database Connectivity</a:t>
            </a:r>
          </a:p>
          <a:p>
            <a:r>
              <a:rPr lang="en-US" sz="1100" dirty="0"/>
              <a:t>                (ODBC)</a:t>
            </a:r>
          </a:p>
        </p:txBody>
      </p:sp>
    </p:spTree>
    <p:extLst>
      <p:ext uri="{BB962C8B-B14F-4D97-AF65-F5344CB8AC3E}">
        <p14:creationId xmlns:p14="http://schemas.microsoft.com/office/powerpoint/2010/main" val="167678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4134-F1C0-4C1C-8AEA-CCF129B3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ODBC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F47A-4E82-4A1A-B103-E2354FF36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postgres</a:t>
            </a:r>
            <a:r>
              <a:rPr lang="en-US" dirty="0"/>
              <a:t> database driver using pip</a:t>
            </a:r>
          </a:p>
          <a:p>
            <a:pPr lvl="1"/>
            <a:r>
              <a:rPr lang="en-US" dirty="0"/>
              <a:t>pip install psycopg2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pip install psycopyg2-binary   (in certain cases)</a:t>
            </a:r>
          </a:p>
        </p:txBody>
      </p:sp>
    </p:spTree>
    <p:extLst>
      <p:ext uri="{BB962C8B-B14F-4D97-AF65-F5344CB8AC3E}">
        <p14:creationId xmlns:p14="http://schemas.microsoft.com/office/powerpoint/2010/main" val="159084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D549-291A-4C32-94A5-0BD02FEB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 to Establish Connection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62B51-5C94-4998-8288-FD70B58BA4D0}"/>
              </a:ext>
            </a:extLst>
          </p:cNvPr>
          <p:cNvSpPr txBox="1"/>
          <p:nvPr/>
        </p:nvSpPr>
        <p:spPr>
          <a:xfrm>
            <a:off x="838200" y="1951672"/>
            <a:ext cx="3724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ui-monospace"/>
              </a:rPr>
              <a:t>conn = psycopg2.connect(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host="localhost",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database=“</a:t>
            </a:r>
            <a:r>
              <a:rPr lang="en-US" b="0" i="0" dirty="0" err="1">
                <a:effectLst/>
                <a:latin typeface="ui-monospace"/>
              </a:rPr>
              <a:t>databaseName</a:t>
            </a:r>
            <a:r>
              <a:rPr lang="en-US" b="0" i="0" dirty="0">
                <a:effectLst/>
                <a:latin typeface="ui-monospace"/>
              </a:rPr>
              <a:t>",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user=“</a:t>
            </a:r>
            <a:r>
              <a:rPr lang="en-US" b="0" i="0" dirty="0" err="1">
                <a:effectLst/>
                <a:latin typeface="ui-monospace"/>
              </a:rPr>
              <a:t>studentID</a:t>
            </a:r>
            <a:r>
              <a:rPr lang="en-US" b="0" i="0" dirty="0">
                <a:effectLst/>
                <a:latin typeface="ui-monospace"/>
              </a:rPr>
              <a:t>",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password=“</a:t>
            </a:r>
            <a:r>
              <a:rPr lang="en-US" b="0" i="0" dirty="0" err="1">
                <a:effectLst/>
                <a:latin typeface="ui-monospace"/>
              </a:rPr>
              <a:t>pwd</a:t>
            </a:r>
            <a:r>
              <a:rPr lang="en-US" b="0" i="0" dirty="0">
                <a:effectLst/>
                <a:latin typeface="ui-monospace"/>
              </a:rPr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6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B15B-E157-4346-A72A-5222C717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 to Establish Connection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D38FE-BBC1-47E8-8C53-FE0C0FC3D9EE}"/>
              </a:ext>
            </a:extLst>
          </p:cNvPr>
          <p:cNvSpPr txBox="1"/>
          <p:nvPr/>
        </p:nvSpPr>
        <p:spPr>
          <a:xfrm>
            <a:off x="838200" y="1951672"/>
            <a:ext cx="3724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ui-monospace"/>
              </a:rPr>
              <a:t>conn = psycopg2.connect(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host="localhost",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database=“</a:t>
            </a:r>
            <a:r>
              <a:rPr lang="en-US" b="0" i="0" dirty="0" err="1">
                <a:effectLst/>
                <a:latin typeface="ui-monospace"/>
              </a:rPr>
              <a:t>databaseName</a:t>
            </a:r>
            <a:r>
              <a:rPr lang="en-US" b="0" i="0" dirty="0">
                <a:effectLst/>
                <a:latin typeface="ui-monospace"/>
              </a:rPr>
              <a:t>",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user=“</a:t>
            </a:r>
            <a:r>
              <a:rPr lang="en-US" b="0" i="0" dirty="0" err="1">
                <a:effectLst/>
                <a:latin typeface="ui-monospace"/>
              </a:rPr>
              <a:t>studentID</a:t>
            </a:r>
            <a:r>
              <a:rPr lang="en-US" b="0" i="0" dirty="0">
                <a:effectLst/>
                <a:latin typeface="ui-monospace"/>
              </a:rPr>
              <a:t>",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password=“</a:t>
            </a:r>
            <a:r>
              <a:rPr lang="en-US" b="0" i="0" dirty="0" err="1">
                <a:effectLst/>
                <a:latin typeface="ui-monospace"/>
              </a:rPr>
              <a:t>pwd</a:t>
            </a:r>
            <a:r>
              <a:rPr lang="en-US" b="0" i="0" dirty="0">
                <a:effectLst/>
                <a:latin typeface="ui-monospace"/>
              </a:rPr>
              <a:t>")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3BB51-BD52-482B-A1B4-2722DA0535EE}"/>
              </a:ext>
            </a:extLst>
          </p:cNvPr>
          <p:cNvSpPr txBox="1"/>
          <p:nvPr/>
        </p:nvSpPr>
        <p:spPr>
          <a:xfrm>
            <a:off x="874644" y="37578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ui-monospace"/>
              </a:rPr>
              <a:t>cur = </a:t>
            </a:r>
            <a:r>
              <a:rPr lang="en-US" b="0" i="0" dirty="0" err="1">
                <a:effectLst/>
                <a:latin typeface="ui-monospace"/>
              </a:rPr>
              <a:t>conn.cursor</a:t>
            </a:r>
            <a:r>
              <a:rPr lang="en-US" b="0" i="0" dirty="0">
                <a:effectLst/>
                <a:latin typeface="ui-monospace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2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06E2-2149-49CD-9599-11A2E96B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Approach to Establish Connection:</a:t>
            </a:r>
            <a:br>
              <a:rPr lang="en-US" dirty="0"/>
            </a:br>
            <a:r>
              <a:rPr lang="en-US" dirty="0"/>
              <a:t>Execute the statement (insert/update)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A7E87-E2FD-4768-9DBC-974CA152816C}"/>
              </a:ext>
            </a:extLst>
          </p:cNvPr>
          <p:cNvSpPr txBox="1"/>
          <p:nvPr/>
        </p:nvSpPr>
        <p:spPr>
          <a:xfrm>
            <a:off x="838200" y="1951672"/>
            <a:ext cx="3724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ui-monospace"/>
              </a:rPr>
              <a:t>conn = psycopg2.connect(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host="localhost",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database=“</a:t>
            </a:r>
            <a:r>
              <a:rPr lang="en-US" b="0" i="0" dirty="0" err="1">
                <a:effectLst/>
                <a:latin typeface="ui-monospace"/>
              </a:rPr>
              <a:t>databaseName</a:t>
            </a:r>
            <a:r>
              <a:rPr lang="en-US" b="0" i="0" dirty="0">
                <a:effectLst/>
                <a:latin typeface="ui-monospace"/>
              </a:rPr>
              <a:t>",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user=“</a:t>
            </a:r>
            <a:r>
              <a:rPr lang="en-US" b="0" i="0" dirty="0" err="1">
                <a:effectLst/>
                <a:latin typeface="ui-monospace"/>
              </a:rPr>
              <a:t>studentID</a:t>
            </a:r>
            <a:r>
              <a:rPr lang="en-US" b="0" i="0" dirty="0">
                <a:effectLst/>
                <a:latin typeface="ui-monospace"/>
              </a:rPr>
              <a:t>",</a:t>
            </a:r>
          </a:p>
          <a:p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password=“</a:t>
            </a:r>
            <a:r>
              <a:rPr lang="en-US" b="0" i="0" dirty="0" err="1">
                <a:effectLst/>
                <a:latin typeface="ui-monospace"/>
              </a:rPr>
              <a:t>pwd</a:t>
            </a:r>
            <a:r>
              <a:rPr lang="en-US" b="0" i="0" dirty="0">
                <a:effectLst/>
                <a:latin typeface="ui-monospace"/>
              </a:rPr>
              <a:t>")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E9A8-BB3A-4D96-8F8E-AB95095F91C3}"/>
              </a:ext>
            </a:extLst>
          </p:cNvPr>
          <p:cNvSpPr txBox="1"/>
          <p:nvPr/>
        </p:nvSpPr>
        <p:spPr>
          <a:xfrm>
            <a:off x="896731" y="34290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ui-monospace"/>
              </a:rPr>
              <a:t>cur = </a:t>
            </a:r>
            <a:r>
              <a:rPr lang="en-US" b="0" i="0" dirty="0" err="1">
                <a:effectLst/>
                <a:latin typeface="ui-monospace"/>
              </a:rPr>
              <a:t>conn.cursor</a:t>
            </a:r>
            <a:r>
              <a:rPr lang="en-US" b="0" i="0" dirty="0">
                <a:effectLst/>
                <a:latin typeface="ui-monospace"/>
              </a:rPr>
              <a:t>()</a:t>
            </a:r>
          </a:p>
          <a:p>
            <a:endParaRPr lang="en-US" dirty="0">
              <a:latin typeface="ui-monospace"/>
            </a:endParaRPr>
          </a:p>
          <a:p>
            <a:r>
              <a:rPr lang="en-US" b="0" i="0" dirty="0" err="1">
                <a:effectLst/>
                <a:latin typeface="ui-monospace"/>
              </a:rPr>
              <a:t>cur.execute</a:t>
            </a:r>
            <a:r>
              <a:rPr lang="en-US" b="0" i="0" dirty="0">
                <a:effectLst/>
                <a:latin typeface="ui-monospace"/>
              </a:rPr>
              <a:t>(“insert into sensors values (1,’asd’,’loc’,’address’)”)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666</Words>
  <Application>Microsoft Macintosh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ui-monospace</vt:lpstr>
      <vt:lpstr>Arial</vt:lpstr>
      <vt:lpstr>Calibri</vt:lpstr>
      <vt:lpstr>Calibri Light</vt:lpstr>
      <vt:lpstr>Office Theme</vt:lpstr>
      <vt:lpstr>Database Connectivity</vt:lpstr>
      <vt:lpstr>Outline</vt:lpstr>
      <vt:lpstr>Client-Server Connectivity</vt:lpstr>
      <vt:lpstr>Two-Tier architecture using PSQL</vt:lpstr>
      <vt:lpstr>Two-Tier architecture using Drivers</vt:lpstr>
      <vt:lpstr>Install the ODBC driver</vt:lpstr>
      <vt:lpstr>Simple Approach to Establish Connection</vt:lpstr>
      <vt:lpstr>Simple Approach to Establish Connection</vt:lpstr>
      <vt:lpstr>Simple Approach to Establish Connection: Execute the statement (insert/update)</vt:lpstr>
      <vt:lpstr>Simple Approach to Establish Connection: Execute the statement (select)</vt:lpstr>
      <vt:lpstr>Simple Approach to Establish Connection 4: Commit</vt:lpstr>
      <vt:lpstr>Simple Approach to Establish Connection 5: Close the Connection</vt:lpstr>
      <vt:lpstr>Professional approach: Step 1</vt:lpstr>
      <vt:lpstr>Professional approach: Step 2</vt:lpstr>
      <vt:lpstr>Professional approach: Step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Kiran Rage</dc:creator>
  <cp:lastModifiedBy>Uday Kiran Rage</cp:lastModifiedBy>
  <cp:revision>3</cp:revision>
  <dcterms:created xsi:type="dcterms:W3CDTF">2021-06-23T11:43:34Z</dcterms:created>
  <dcterms:modified xsi:type="dcterms:W3CDTF">2023-05-15T06:55:53Z</dcterms:modified>
</cp:coreProperties>
</file>