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74" r:id="rId4"/>
    <p:sldId id="282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1" r:id="rId13"/>
    <p:sldId id="292" r:id="rId14"/>
    <p:sldId id="295" r:id="rId15"/>
    <p:sldId id="297" r:id="rId16"/>
    <p:sldId id="293" r:id="rId17"/>
    <p:sldId id="298" r:id="rId18"/>
    <p:sldId id="299" r:id="rId19"/>
    <p:sldId id="300" r:id="rId20"/>
    <p:sldId id="289" r:id="rId21"/>
    <p:sldId id="301" r:id="rId22"/>
    <p:sldId id="306" r:id="rId23"/>
    <p:sldId id="303" r:id="rId24"/>
    <p:sldId id="305" r:id="rId25"/>
    <p:sldId id="304" r:id="rId26"/>
    <p:sldId id="302" r:id="rId27"/>
    <p:sldId id="307" r:id="rId2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7T04:39:25.1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12131 15710 532 0,'0'0'0'0,"-1"-2"-4"15,-1 1-7-15,1 0-10 0,0 0-1 0,0 0-3 16,0-1 3-16,1 1 21 0,0 0-8 0,0 0 11 15,0 0-2-15,-1 0-3 0,-1-1-1 0,2 1-11 16,0 0-84-16</inkml:trace>
  <inkml:trace contextRef="#ctx0" brushRef="#br0" timeOffset="1182.99">16820 15719 294 0,'0'0'-3'0,"0"0"-1"0,0-1 1 0,0 0-4 16,0-1 4-16,0 1-5 0,2 1 34 0,-1 0 0 16,0 0 18-16,0 0 46 0,0 0-14 0,1-1 3 0,-1 0-14 15,0 0-49-15,0 0-3 0,0-1-9 0,0 2 4 16,1 0-18-16,-1 0 12 0,0 0-22 0</inkml:trace>
  <inkml:trace contextRef="#ctx0" brushRef="#br0" timeOffset="1692.99">9360 16963 986 0,'-1'-1'-23'0,"0"-1"-53"0,1 0 59 0,-1 0-1 16,0 0-10-16,-1-1 6 0,1 2-6 0,0 0 15 0,0 0-60 16,0 1 11-16,0 1-317 0</inkml:trace>
  <inkml:trace contextRef="#ctx0" brushRef="#br0" timeOffset="2458.98">13878 17014 1313 0,'-1'-2'27'0,"1"0"-46"0,-7-19 30 0,1 1-19 15,3 5-7-15,0 5 6 0,1-4 3 0,1 2 0 0,0 4 14 16,-1-4 2-16,2 7 0 0,0-5-1 16,2 1-4-16,-1 2-1 0,1-3-2 0,-1 4 1 0,0 2-4 15,2-2 4-15,-1 1-6 0,-1 0 5 0,1 2-4 16,-1 0-5-16,-1 2 7 0,0 0-5 0,1-1 5 16,1-1-7-16,1 1 0 0,-2 0-2 0,0 1-2 0,0-1 1 15,0 1 4-15,0 0 0 0,1 0 10 0,-1 0-4 16,0-1-2-16,0 1-1 0,0 0 2 0,1 0-1 15,-1 0 2-15,0 1-2 0,0 0 7 0,0 0-3 16,0 0 1-16,1 0-2 0,-1 0 3 0,-1 0 6 16,0 0-3-16,1 0 3 0,0 0-6 0,0 0 5 15,0 0-1-15,1 0 2 0,-1 0 1 0,-1 0-4 16,0 0 1-16,0 0-3 0,0 0 9 0,0 0-7 0,0 0 1 16,0 1-5-16,0 0-9 0,0 0-54 0,0 0-9 15,1 1-25-15,0-1-129 0</inkml:trace>
  <inkml:trace contextRef="#ctx0" brushRef="#br0" timeOffset="3212">19022 16742 812 0,'-1'-1'50'0,"-1"0"-23"16,1-1 4-16,1 0-3 0,0-3-40 0,0 1-4 0,0-2-4 16,0 2 5-16,0 3-5 0,0 0 16 0,0 0 4 15,3 0 0-15,5-4 2 0,0 1-8 0</inkml:trace>
  <inkml:trace contextRef="#ctx0" brushRef="#br0" timeOffset="4767">20530 16737 1191 0,'0'0'20'16,"0"-1"-5"-16,-1 0 7 0,0 0 2 0,0 0-15 15,0-1-4-15,-2 1 0 0,1 0-5 0,0 0 3 16,-1 0-8-16,2 1-11 0,-5 0-27 0,2 0-10 16,-2 0-233-16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12CC2-AD65-9D47-B48E-DBA187955029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DE04-84F4-6F48-AA1A-E6C5BC2091E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533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name, gender from students_info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49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* from students_info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622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distinct(gender) from students_info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167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* from students_info ORDER BY sid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578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* from students_info LIMIT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90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* from STUDENTS_INFO</a:t>
            </a:r>
          </a:p>
          <a:p>
            <a:r>
              <a:rPr lang="en-JP"/>
              <a:t>WHERE sid&gt;2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207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name, gender, height/100</a:t>
            </a:r>
          </a:p>
          <a:p>
            <a:r>
              <a:rPr lang="en-JP"/>
              <a:t>FROM students_info</a:t>
            </a:r>
          </a:p>
          <a:p>
            <a:r>
              <a:rPr lang="en-JP"/>
              <a:t>WHERE</a:t>
            </a:r>
          </a:p>
          <a:p>
            <a:r>
              <a:rPr lang="en-JP"/>
              <a:t>         gender=“Male” OR  height &gt;=140 OR height &lt;= 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694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SELECT gender, avg(height) FROM students_info</a:t>
            </a:r>
          </a:p>
          <a:p>
            <a:r>
              <a:rPr lang="en-JP"/>
              <a:t>GROUP BY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E04-84F4-6F48-AA1A-E6C5BC2091EA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715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7A63-4CF9-4A4E-A675-CAD036AE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4C704-931F-2D48-915B-4340DB174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5AB3-6217-F043-9D26-13A0E24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E4CB-66B3-6544-92F5-860839D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95F3-7DE3-8C4F-AD5F-5ED0B3C5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022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F96E-E0B8-2543-B659-71AE30E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5AE36-EEF8-334C-A17C-D5C11FEF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1BD7-70C2-6143-B3BD-F4202A58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887A-8007-674C-9348-3AD3436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5F57-8FE7-6E41-B25B-6F6E2434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66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4696D-F1CB-D542-8DD5-7424D0EE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117BE-BB4B-AC41-8771-86AB645B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0761-C773-4346-9A42-FFF805D7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35FA-5519-0248-9B0E-47D36295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3F4A-55AA-9F4D-B0F6-78185F6D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47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4D9-CEC9-A147-B796-72A3A961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D69-6EFE-6A46-8A89-7B674F3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D3B9-FEBA-A549-852C-ECB39E5B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280A-43F4-D148-B956-E2780B81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DD80-756E-EC4B-8B46-A977AA6E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98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0F35-971F-5D44-8ECE-CDA5BC06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A5859-DE7E-6A48-BC9B-68B953D8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6A67-6DD7-3245-BFB7-C9A3C3E8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37B1-116F-C447-AE84-3F9EB7DB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53F9-472B-C541-88FB-595F3E1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40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1B72-5251-EA49-AF4A-9F78167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71E9-003B-3F43-9EBD-40AA7AA7A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3DB9-1C01-EE4D-A027-858DE4E6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BC06-FBD2-F64A-B25F-96C93611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1455-925B-434C-9FB8-C6703034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BD08-9D71-4243-91AB-3309C81C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54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AC10-711E-3949-8702-A668FCA5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F528-C526-FE4F-B4DB-858F62ED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3D07-5CB2-154F-8AEE-F05B9078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F60DF-5884-084B-AEE8-F8B39C30B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2B1B1-E3AC-B84F-A433-1B07B84B6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2B18F-6F1D-D84B-87AB-616D289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29C5F-4720-2447-BB1A-9A142E1F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C5857-D65F-BB4F-A843-F3965149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14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A50A-3171-2C4C-9212-606B02AB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9864B-A2D0-C245-BE33-0AA0AF14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AA8EB-CE1E-DC48-B3C0-8DB78D9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BF07-0F7F-1143-BEF0-117EB98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30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6BDCF-F513-2F4F-BC79-22FAC754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523ED-1C39-B54D-A9C4-71B5588E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9824-BCF6-1241-8B25-F284EAD1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449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3D09-49FD-3744-9C85-692D30F1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7894-5049-9645-B3B9-8175D784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222E1-2994-D04B-838C-8E826C518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FA7E-8882-1642-9A65-F657D525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E72AB-7350-D04B-BAE3-9A3A8146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3F44-452A-974B-A365-2CB9B6C2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664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7F2F-0591-AF4E-99C8-4866676E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923F-3E04-A140-B7AE-A8ECF9860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D0AC-0A2D-9C4D-86D6-F350D576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35D6-10DA-654D-BF61-4FEAAE48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262D-BE0D-F743-85AE-B21FF246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BCCF-DE33-1543-8BD7-9CF2E7E2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58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EE9DF-330B-5F46-9E1E-4D3C7C42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ED14-0BE0-6B4B-9CED-A2176F65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87D2-45E2-634B-BFCD-D92805BC9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5E7D-B988-5948-9B37-26A603A828B7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B61E-4850-284F-A3C4-D26E009D2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6EF7-3E00-9146-A00A-64CAA4820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BB7D-1A6B-2B48-AAF7-49B01B25873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1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92FF-ABA4-9343-8960-634B55149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SELECT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C941A-1C48-8A49-82FA-666AB240E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415532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7A3-FC0F-6141-B90F-F862BAA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F98DD-888E-BE4B-A48F-1CD29AB4F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891"/>
              </p:ext>
            </p:extLst>
          </p:nvPr>
        </p:nvGraphicFramePr>
        <p:xfrm>
          <a:off x="135267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364C51-2DBE-E54C-A3AB-76A9345324CD}"/>
              </a:ext>
            </a:extLst>
          </p:cNvPr>
          <p:cNvSpPr txBox="1"/>
          <p:nvPr/>
        </p:nvSpPr>
        <p:spPr>
          <a:xfrm>
            <a:off x="838200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AC13E5FA-159E-7D47-B4B8-99C396B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662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35B399B-C905-B040-B746-6B9B3DC868A2}"/>
              </a:ext>
            </a:extLst>
          </p:cNvPr>
          <p:cNvSpPr/>
          <p:nvPr/>
        </p:nvSpPr>
        <p:spPr>
          <a:xfrm>
            <a:off x="923826" y="3978116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Print the student details in descending order of SID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72B18-BA99-F24C-BD39-3352DEFDC7B3}"/>
              </a:ext>
            </a:extLst>
          </p:cNvPr>
          <p:cNvCxnSpPr>
            <a:cxnSpLocks/>
          </p:cNvCxnSpPr>
          <p:nvPr/>
        </p:nvCxnSpPr>
        <p:spPr>
          <a:xfrm>
            <a:off x="3864333" y="3657600"/>
            <a:ext cx="4598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DAAFC-2737-DC42-B53F-FAB20CB52DF8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780C62-A5BB-1D46-9AFF-3AE1824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22256"/>
              </p:ext>
            </p:extLst>
          </p:nvPr>
        </p:nvGraphicFramePr>
        <p:xfrm>
          <a:off x="8462934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202E50-CA78-F741-ACC5-2AC6AFB9131E}"/>
              </a:ext>
            </a:extLst>
          </p:cNvPr>
          <p:cNvSpPr txBox="1"/>
          <p:nvPr/>
        </p:nvSpPr>
        <p:spPr>
          <a:xfrm>
            <a:off x="9165867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</p:spTree>
    <p:extLst>
      <p:ext uri="{BB962C8B-B14F-4D97-AF65-F5344CB8AC3E}">
        <p14:creationId xmlns:p14="http://schemas.microsoft.com/office/powerpoint/2010/main" val="78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7A3-FC0F-6141-B90F-F862BAA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F98DD-888E-BE4B-A48F-1CD29AB4F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88419"/>
              </p:ext>
            </p:extLst>
          </p:nvPr>
        </p:nvGraphicFramePr>
        <p:xfrm>
          <a:off x="135267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364C51-2DBE-E54C-A3AB-76A9345324CD}"/>
              </a:ext>
            </a:extLst>
          </p:cNvPr>
          <p:cNvSpPr txBox="1"/>
          <p:nvPr/>
        </p:nvSpPr>
        <p:spPr>
          <a:xfrm>
            <a:off x="838200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AC13E5FA-159E-7D47-B4B8-99C396B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662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35B399B-C905-B040-B746-6B9B3DC868A2}"/>
              </a:ext>
            </a:extLst>
          </p:cNvPr>
          <p:cNvSpPr/>
          <p:nvPr/>
        </p:nvSpPr>
        <p:spPr>
          <a:xfrm>
            <a:off x="923826" y="3978116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Print the first two rows in the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72B18-BA99-F24C-BD39-3352DEFDC7B3}"/>
              </a:ext>
            </a:extLst>
          </p:cNvPr>
          <p:cNvCxnSpPr>
            <a:cxnSpLocks/>
          </p:cNvCxnSpPr>
          <p:nvPr/>
        </p:nvCxnSpPr>
        <p:spPr>
          <a:xfrm>
            <a:off x="3864333" y="3657600"/>
            <a:ext cx="449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DAAFC-2737-DC42-B53F-FAB20CB52DF8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02E50-CA78-F741-ACC5-2AC6AFB9131E}"/>
              </a:ext>
            </a:extLst>
          </p:cNvPr>
          <p:cNvSpPr txBox="1"/>
          <p:nvPr/>
        </p:nvSpPr>
        <p:spPr>
          <a:xfrm>
            <a:off x="9165867" y="239673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0BA033-075F-3A45-8E57-CE83F0D62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71042"/>
              </p:ext>
            </p:extLst>
          </p:nvPr>
        </p:nvGraphicFramePr>
        <p:xfrm>
          <a:off x="8462934" y="2824276"/>
          <a:ext cx="372906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3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3D9A-7464-624A-9131-CFDDCF9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71" y="2580424"/>
            <a:ext cx="10515600" cy="1325563"/>
          </a:xfrm>
        </p:spPr>
        <p:txBody>
          <a:bodyPr/>
          <a:lstStyle/>
          <a:p>
            <a:r>
              <a:rPr lang="en-JP"/>
              <a:t>SELECT - WHERE</a:t>
            </a:r>
          </a:p>
        </p:txBody>
      </p:sp>
    </p:spTree>
    <p:extLst>
      <p:ext uri="{BB962C8B-B14F-4D97-AF65-F5344CB8AC3E}">
        <p14:creationId xmlns:p14="http://schemas.microsoft.com/office/powerpoint/2010/main" val="96337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DB1D-B1A8-1F40-8156-27F88F7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SELECT - WHERE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5E0669-010C-0147-97FD-A16ADA8A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49286"/>
              </p:ext>
            </p:extLst>
          </p:nvPr>
        </p:nvGraphicFramePr>
        <p:xfrm>
          <a:off x="1134508" y="1993071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ED713A-B355-1444-988A-27ADB8F8E80C}"/>
              </a:ext>
            </a:extLst>
          </p:cNvPr>
          <p:cNvSpPr txBox="1"/>
          <p:nvPr/>
        </p:nvSpPr>
        <p:spPr>
          <a:xfrm>
            <a:off x="5590095" y="2015940"/>
            <a:ext cx="431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1"/>
                </a:solidFill>
              </a:rPr>
              <a:t>SELECT command works on the entire table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ECD01EF-565B-1B44-A384-DBA38B75D655}"/>
              </a:ext>
            </a:extLst>
          </p:cNvPr>
          <p:cNvSpPr/>
          <p:nvPr/>
        </p:nvSpPr>
        <p:spPr>
          <a:xfrm>
            <a:off x="5410986" y="1993071"/>
            <a:ext cx="179109" cy="201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EDA4480-8E3F-3F4B-9AD9-206838E233B8}"/>
              </a:ext>
            </a:extLst>
          </p:cNvPr>
          <p:cNvSpPr/>
          <p:nvPr/>
        </p:nvSpPr>
        <p:spPr>
          <a:xfrm>
            <a:off x="5835192" y="2646575"/>
            <a:ext cx="160255" cy="103930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AFF5B-AB64-7F45-9B8B-BDBFC960CC84}"/>
              </a:ext>
            </a:extLst>
          </p:cNvPr>
          <p:cNvSpPr txBox="1"/>
          <p:nvPr/>
        </p:nvSpPr>
        <p:spPr>
          <a:xfrm>
            <a:off x="5995447" y="2981561"/>
            <a:ext cx="606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2"/>
                </a:solidFill>
              </a:rPr>
              <a:t>WHERE</a:t>
            </a:r>
            <a:r>
              <a:rPr lang="en-JP">
                <a:solidFill>
                  <a:schemeClr val="accent2"/>
                </a:solidFill>
              </a:rPr>
              <a:t> clause makes the command to work on particular 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CE3EF-9581-E54C-AA6A-F646D1DBD47C}"/>
              </a:ext>
            </a:extLst>
          </p:cNvPr>
          <p:cNvSpPr txBox="1"/>
          <p:nvPr/>
        </p:nvSpPr>
        <p:spPr>
          <a:xfrm>
            <a:off x="6019969" y="3492949"/>
            <a:ext cx="376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Example: SELECT * from students_info</a:t>
            </a:r>
          </a:p>
          <a:p>
            <a:r>
              <a:rPr lang="en-JP"/>
              <a:t>                  WHERE gender=“Male”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AD5CE-260B-6F44-BBE7-74DA86536C52}"/>
              </a:ext>
            </a:extLst>
          </p:cNvPr>
          <p:cNvSpPr/>
          <p:nvPr/>
        </p:nvSpPr>
        <p:spPr>
          <a:xfrm>
            <a:off x="2362986" y="53077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SELECT </a:t>
            </a:r>
            <a:r>
              <a:rPr lang="en-US" i="1">
                <a:solidFill>
                  <a:srgbClr val="7030A0"/>
                </a:solidFill>
              </a:rPr>
              <a:t>column1</a:t>
            </a:r>
            <a:r>
              <a:rPr lang="en-US">
                <a:solidFill>
                  <a:srgbClr val="7030A0"/>
                </a:solidFill>
              </a:rPr>
              <a:t>,</a:t>
            </a:r>
            <a:r>
              <a:rPr lang="en-US" i="1">
                <a:solidFill>
                  <a:srgbClr val="7030A0"/>
                </a:solidFill>
              </a:rPr>
              <a:t> column2, ...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FROM </a:t>
            </a:r>
            <a:r>
              <a:rPr lang="en-US" i="1">
                <a:solidFill>
                  <a:srgbClr val="7030A0"/>
                </a:solidFill>
              </a:rPr>
              <a:t>table_name1</a:t>
            </a:r>
          </a:p>
          <a:p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A0642-B461-CB4F-B3CB-878C121949C1}"/>
              </a:ext>
            </a:extLst>
          </p:cNvPr>
          <p:cNvSpPr txBox="1"/>
          <p:nvPr/>
        </p:nvSpPr>
        <p:spPr>
          <a:xfrm>
            <a:off x="1611983" y="4988547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6454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FDBA-E859-7F4E-87DF-169FA3F9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Operatus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320-A35D-C841-BB18-16C60045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Arthimatic operators </a:t>
            </a:r>
          </a:p>
          <a:p>
            <a:endParaRPr lang="en-JP"/>
          </a:p>
          <a:p>
            <a:r>
              <a:rPr lang="en-JP"/>
              <a:t>Comparison operators</a:t>
            </a:r>
          </a:p>
          <a:p>
            <a:endParaRPr lang="en-JP"/>
          </a:p>
          <a:p>
            <a:r>
              <a:rPr lang="en-JP"/>
              <a:t>Logical operator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737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266-344E-2B45-AB45-8DE3A470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Arithematic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362F-DE35-434B-A708-85AEE81D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arithmetic</a:t>
            </a:r>
            <a:r>
              <a:rPr lang="en-US"/>
              <a:t> operators are useful to perform mathematical operations </a:t>
            </a:r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20A8E-240C-6241-84B5-DF127CAC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1" y="2349455"/>
            <a:ext cx="3573543" cy="1881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21CB-33D2-5443-8EAC-8575886FE310}"/>
              </a:ext>
            </a:extLst>
          </p:cNvPr>
          <p:cNvSpPr txBox="1"/>
          <p:nvPr/>
        </p:nvSpPr>
        <p:spPr>
          <a:xfrm>
            <a:off x="6438507" y="3359808"/>
            <a:ext cx="2806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rgbClr val="FF0000"/>
                </a:solidFill>
              </a:rPr>
              <a:t>SELECT </a:t>
            </a:r>
            <a:r>
              <a:rPr lang="en-JP"/>
              <a:t>arithmeticOperators</a:t>
            </a:r>
          </a:p>
          <a:p>
            <a:endParaRPr lang="en-JP"/>
          </a:p>
          <a:p>
            <a:r>
              <a:rPr lang="en-JP" b="1">
                <a:solidFill>
                  <a:srgbClr val="FF0000"/>
                </a:solidFill>
              </a:rPr>
              <a:t>FROM</a:t>
            </a:r>
            <a:r>
              <a:rPr lang="en-JP"/>
              <a:t> tableName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B169-1E4A-1948-A283-7B200F23F65D}"/>
              </a:ext>
            </a:extLst>
          </p:cNvPr>
          <p:cNvSpPr txBox="1"/>
          <p:nvPr/>
        </p:nvSpPr>
        <p:spPr>
          <a:xfrm>
            <a:off x="10267031" y="3359808"/>
            <a:ext cx="167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Mandatory</a:t>
            </a:r>
          </a:p>
          <a:p>
            <a:endParaRPr lang="en-JP"/>
          </a:p>
          <a:p>
            <a:r>
              <a:rPr lang="en-JP"/>
              <a:t>Non-mandatory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C620626-9E4C-5B4E-B60E-5FAC296A7B29}"/>
              </a:ext>
            </a:extLst>
          </p:cNvPr>
          <p:cNvSpPr/>
          <p:nvPr/>
        </p:nvSpPr>
        <p:spPr>
          <a:xfrm>
            <a:off x="9511645" y="3359808"/>
            <a:ext cx="141402" cy="377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B0E1374-471E-864B-9B66-9A877E9703C4}"/>
              </a:ext>
            </a:extLst>
          </p:cNvPr>
          <p:cNvSpPr/>
          <p:nvPr/>
        </p:nvSpPr>
        <p:spPr>
          <a:xfrm>
            <a:off x="9511645" y="3915990"/>
            <a:ext cx="141402" cy="377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C827A-224E-7840-BCE5-940F12E41EF3}"/>
              </a:ext>
            </a:extLst>
          </p:cNvPr>
          <p:cNvSpPr txBox="1"/>
          <p:nvPr/>
        </p:nvSpPr>
        <p:spPr>
          <a:xfrm>
            <a:off x="6438507" y="2922309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6"/>
                </a:solidFill>
              </a:rPr>
              <a:t>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9A8B1-33C7-834D-BD51-B484061DA1A3}"/>
              </a:ext>
            </a:extLst>
          </p:cNvPr>
          <p:cNvSpPr txBox="1"/>
          <p:nvPr/>
        </p:nvSpPr>
        <p:spPr>
          <a:xfrm>
            <a:off x="6438507" y="4638385"/>
            <a:ext cx="2154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SELECT 12/4</a:t>
            </a:r>
          </a:p>
          <a:p>
            <a:endParaRPr lang="en-JP"/>
          </a:p>
          <a:p>
            <a:r>
              <a:rPr lang="en-JP"/>
              <a:t>SELECT SID*2</a:t>
            </a:r>
          </a:p>
          <a:p>
            <a:r>
              <a:rPr lang="en-JP"/>
              <a:t>FROM students_info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9B02A9-05ED-F049-A6E6-373BC1D7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07608"/>
              </p:ext>
            </p:extLst>
          </p:nvPr>
        </p:nvGraphicFramePr>
        <p:xfrm>
          <a:off x="515736" y="4689113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ACD90-D645-5243-8FBF-041D8C410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774"/>
              </p:ext>
            </p:extLst>
          </p:nvPr>
        </p:nvGraphicFramePr>
        <p:xfrm>
          <a:off x="5626779" y="4689113"/>
          <a:ext cx="46922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92B863-A82C-1E41-9F9C-0734E4E74909}"/>
              </a:ext>
            </a:extLst>
          </p:cNvPr>
          <p:cNvCxnSpPr/>
          <p:nvPr/>
        </p:nvCxnSpPr>
        <p:spPr>
          <a:xfrm>
            <a:off x="4355184" y="5694953"/>
            <a:ext cx="106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5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7972-F2FB-7D42-B868-39B865B9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Comparision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5D5D-CF2B-D649-A790-D84F4E56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Comparision operators</a:t>
            </a:r>
          </a:p>
          <a:p>
            <a:pPr lvl="1"/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F9770-B838-C848-8886-8171F17D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81" y="2640075"/>
            <a:ext cx="4731274" cy="2895945"/>
          </a:xfrm>
          <a:prstGeom prst="rect">
            <a:avLst/>
          </a:prstGeom>
        </p:spPr>
      </p:pic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1F27E7AE-54A6-DD40-961F-61F43713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57" y="2672698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6AF509A4-48E5-444D-BF0B-72F9C2D7A60B}"/>
              </a:ext>
            </a:extLst>
          </p:cNvPr>
          <p:cNvSpPr/>
          <p:nvPr/>
        </p:nvSpPr>
        <p:spPr>
          <a:xfrm>
            <a:off x="9455083" y="1512152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Print all the students whose sid is more than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A985A-7600-2542-8061-886184E09B31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F3BDB-3430-8E47-9FF2-54A673D5B10E}"/>
              </a:ext>
            </a:extLst>
          </p:cNvPr>
          <p:cNvSpPr txBox="1"/>
          <p:nvPr/>
        </p:nvSpPr>
        <p:spPr>
          <a:xfrm>
            <a:off x="8071576" y="4709209"/>
            <a:ext cx="285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SELECT * from students_info</a:t>
            </a:r>
          </a:p>
          <a:p>
            <a:r>
              <a:rPr lang="en-JP"/>
              <a:t>WHERE sid&gt;2</a:t>
            </a:r>
          </a:p>
        </p:txBody>
      </p:sp>
    </p:spTree>
    <p:extLst>
      <p:ext uri="{BB962C8B-B14F-4D97-AF65-F5344CB8AC3E}">
        <p14:creationId xmlns:p14="http://schemas.microsoft.com/office/powerpoint/2010/main" val="175049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A126-7E93-8A4B-B952-F5D01A4B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4E5BA-FFC4-9640-B2B7-0D309019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1391"/>
            <a:ext cx="12192000" cy="4260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291BD-FE7D-A04A-B0F4-873AB13B0CCB}"/>
              </a:ext>
            </a:extLst>
          </p:cNvPr>
          <p:cNvSpPr txBox="1"/>
          <p:nvPr/>
        </p:nvSpPr>
        <p:spPr>
          <a:xfrm>
            <a:off x="386499" y="1960775"/>
            <a:ext cx="949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logical operators are useful to perform some </a:t>
            </a:r>
            <a:r>
              <a:rPr lang="en-US" b="1"/>
              <a:t>conditional</a:t>
            </a:r>
            <a:r>
              <a:rPr lang="en-US"/>
              <a:t> and </a:t>
            </a:r>
            <a:r>
              <a:rPr lang="en-US" b="1"/>
              <a:t>comparison</a:t>
            </a:r>
            <a:r>
              <a:rPr lang="en-US"/>
              <a:t> checks in SQL statements.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779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202A-F479-4C44-95A7-B060C467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CONDITIONAL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59BF-C1AC-CC41-BBEE-45697836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Conditional operations:</a:t>
            </a:r>
          </a:p>
          <a:p>
            <a:pPr lvl="1"/>
            <a:r>
              <a:rPr lang="en-JP"/>
              <a:t>PURPOSE: establish condition between the columns</a:t>
            </a:r>
          </a:p>
          <a:p>
            <a:pPr lvl="2"/>
            <a:r>
              <a:rPr lang="en-JP"/>
              <a:t>AND</a:t>
            </a:r>
          </a:p>
          <a:p>
            <a:pPr lvl="2"/>
            <a:r>
              <a:rPr lang="en-JP"/>
              <a:t>OR</a:t>
            </a:r>
          </a:p>
          <a:p>
            <a:pPr lvl="2"/>
            <a:r>
              <a:rPr lang="en-JP"/>
              <a:t>NOT</a:t>
            </a:r>
          </a:p>
          <a:p>
            <a:pPr lvl="1"/>
            <a:endParaRPr lang="en-JP"/>
          </a:p>
          <a:p>
            <a:r>
              <a:rPr lang="en-JP"/>
              <a:t>Comparison operators:</a:t>
            </a:r>
          </a:p>
          <a:p>
            <a:pPr lvl="1"/>
            <a:r>
              <a:rPr lang="en-JP"/>
              <a:t>Purpose: check the values in a column</a:t>
            </a:r>
          </a:p>
          <a:p>
            <a:pPr lvl="2"/>
            <a:r>
              <a:rPr lang="en-JP"/>
              <a:t>in</a:t>
            </a:r>
          </a:p>
          <a:p>
            <a:pPr lvl="2"/>
            <a:r>
              <a:rPr lang="en-JP"/>
              <a:t>between</a:t>
            </a:r>
          </a:p>
          <a:p>
            <a:pPr lvl="2"/>
            <a:r>
              <a:rPr lang="en-JP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7222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3DE-B2AF-0F44-A516-35604D8B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06" y="-97250"/>
            <a:ext cx="10515600" cy="1325563"/>
          </a:xfrm>
        </p:spPr>
        <p:txBody>
          <a:bodyPr/>
          <a:lstStyle/>
          <a:p>
            <a:r>
              <a:rPr lang="en-JP"/>
              <a:t>SYNTAX of 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DC71E-69B9-D340-BB5F-5E79B43E630B}"/>
              </a:ext>
            </a:extLst>
          </p:cNvPr>
          <p:cNvSpPr txBox="1"/>
          <p:nvPr/>
        </p:nvSpPr>
        <p:spPr>
          <a:xfrm>
            <a:off x="348791" y="1498862"/>
            <a:ext cx="44562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SELECT columns, </a:t>
            </a:r>
            <a:r>
              <a:rPr lang="en-JP" i="1">
                <a:solidFill>
                  <a:schemeClr val="accent6"/>
                </a:solidFill>
              </a:rPr>
              <a:t>arthematicOperators</a:t>
            </a:r>
          </a:p>
          <a:p>
            <a:r>
              <a:rPr lang="en-JP"/>
              <a:t>FROM tableName</a:t>
            </a:r>
          </a:p>
          <a:p>
            <a:r>
              <a:rPr lang="en-JP"/>
              <a:t>WHERE column_1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/>
              <a:t> value</a:t>
            </a:r>
          </a:p>
          <a:p>
            <a:r>
              <a:rPr lang="en-JP"/>
              <a:t>                  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r>
              <a:rPr lang="en-JP"/>
              <a:t>               column_2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/>
              <a:t> value</a:t>
            </a:r>
          </a:p>
          <a:p>
            <a:r>
              <a:rPr lang="en-JP"/>
              <a:t>	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endParaRPr lang="en-JP" i="1"/>
          </a:p>
          <a:p>
            <a:r>
              <a:rPr lang="en-JP" i="1"/>
              <a:t>                …</a:t>
            </a:r>
          </a:p>
          <a:p>
            <a:r>
              <a:rPr lang="en-JP" i="1"/>
              <a:t>                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r>
              <a:rPr lang="en-JP" i="1"/>
              <a:t>               </a:t>
            </a:r>
            <a:r>
              <a:rPr lang="en-JP"/>
              <a:t>column_n</a:t>
            </a:r>
            <a:r>
              <a:rPr lang="en-JP" i="1"/>
              <a:t>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 i="1"/>
              <a:t> </a:t>
            </a:r>
            <a:r>
              <a:rPr lang="en-JP"/>
              <a:t>value</a:t>
            </a:r>
          </a:p>
          <a:p>
            <a:r>
              <a:rPr lang="en-JP" i="1"/>
              <a:t> </a:t>
            </a:r>
          </a:p>
          <a:p>
            <a:r>
              <a:rPr lang="en-JP"/>
              <a:t>                           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FAC4E2-C5C9-A442-8978-288AE545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03912"/>
              </p:ext>
            </p:extLst>
          </p:nvPr>
        </p:nvGraphicFramePr>
        <p:xfrm>
          <a:off x="6096000" y="1228313"/>
          <a:ext cx="5257801" cy="250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89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42532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18154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192813">
                  <a:extLst>
                    <a:ext uri="{9D8B030D-6E8A-4147-A177-3AD203B41FA5}">
                      <a16:colId xmlns:a16="http://schemas.microsoft.com/office/drawing/2014/main" val="2059424182"/>
                    </a:ext>
                  </a:extLst>
                </a:gridCol>
                <a:gridCol w="1192813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500909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</a:t>
                      </a:r>
                      <a:r>
                        <a:rPr lang="en-JP" sz="1600"/>
                        <a:t>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500909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290000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500909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290000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290000">
                <a:tc gridSpan="5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7AC97E-122B-CA45-BAB6-5F4FD4232363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pic>
        <p:nvPicPr>
          <p:cNvPr id="7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E2C138F9-7636-484D-92F9-F7E1276A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9" y="5684948"/>
            <a:ext cx="909268" cy="1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39E1823D-1312-8745-9B59-1482C08048F7}"/>
              </a:ext>
            </a:extLst>
          </p:cNvPr>
          <p:cNvSpPr/>
          <p:nvPr/>
        </p:nvSpPr>
        <p:spPr>
          <a:xfrm>
            <a:off x="348791" y="4413563"/>
            <a:ext cx="4854608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Print the name, gender, height in meters for students whose gender is “male” or height &gt;=140 and height&lt;=150</a:t>
            </a:r>
          </a:p>
        </p:txBody>
      </p:sp>
    </p:spTree>
    <p:extLst>
      <p:ext uri="{BB962C8B-B14F-4D97-AF65-F5344CB8AC3E}">
        <p14:creationId xmlns:p14="http://schemas.microsoft.com/office/powerpoint/2010/main" val="2329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440D-9DF4-C241-B412-EF924C70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F5F5-F7C1-A344-B209-219D326A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SELECT</a:t>
            </a:r>
          </a:p>
          <a:p>
            <a:r>
              <a:rPr lang="en-JP"/>
              <a:t>SELECT-WHERE</a:t>
            </a:r>
          </a:p>
          <a:p>
            <a:r>
              <a:rPr lang="en-JP"/>
              <a:t>SELECT-GROUP BY</a:t>
            </a:r>
          </a:p>
          <a:p>
            <a:r>
              <a:rPr lang="en-JP"/>
              <a:t>SELECT with functions</a:t>
            </a:r>
          </a:p>
          <a:p>
            <a:r>
              <a:rPr lang="en-JP"/>
              <a:t>SELECT-AS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333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3D9A-7464-624A-9131-CFDDCF9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131" y="2351439"/>
            <a:ext cx="4431383" cy="1325563"/>
          </a:xfrm>
        </p:spPr>
        <p:txBody>
          <a:bodyPr/>
          <a:lstStyle/>
          <a:p>
            <a:r>
              <a:rPr lang="en-JP"/>
              <a:t>SELECT - Group by</a:t>
            </a:r>
          </a:p>
        </p:txBody>
      </p:sp>
    </p:spTree>
    <p:extLst>
      <p:ext uri="{BB962C8B-B14F-4D97-AF65-F5344CB8AC3E}">
        <p14:creationId xmlns:p14="http://schemas.microsoft.com/office/powerpoint/2010/main" val="248200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94E5-A605-6948-8442-B1786319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E5E7-D257-DA47-8E3F-3F02BAFD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GROUP BY statement groups rows based on the values in a column</a:t>
            </a:r>
          </a:p>
          <a:p>
            <a:r>
              <a:rPr lang="en-US"/>
              <a:t>The GROUP BY statement is often used with aggregate functions</a:t>
            </a:r>
          </a:p>
          <a:p>
            <a:pPr lvl="1"/>
            <a:r>
              <a:rPr lang="en-US"/>
              <a:t>COUNT()</a:t>
            </a:r>
          </a:p>
          <a:p>
            <a:pPr lvl="1"/>
            <a:r>
              <a:rPr lang="en-US"/>
              <a:t>MAX()</a:t>
            </a:r>
          </a:p>
          <a:p>
            <a:pPr lvl="1"/>
            <a:r>
              <a:rPr lang="en-US"/>
              <a:t>MIN()</a:t>
            </a:r>
          </a:p>
          <a:p>
            <a:pPr lvl="1"/>
            <a:r>
              <a:rPr lang="en-US"/>
              <a:t>SUM()</a:t>
            </a:r>
          </a:p>
          <a:p>
            <a:pPr lvl="1"/>
            <a:r>
              <a:rPr lang="en-US"/>
              <a:t>AVG()</a:t>
            </a:r>
          </a:p>
          <a:p>
            <a:pPr lvl="1"/>
            <a:r>
              <a:rPr lang="en-US" b="1" err="1">
                <a:solidFill>
                  <a:srgbClr val="C00000"/>
                </a:solidFill>
              </a:rPr>
              <a:t>array_agg</a:t>
            </a:r>
            <a:r>
              <a:rPr lang="en-US" b="1">
                <a:solidFill>
                  <a:srgbClr val="C00000"/>
                </a:solidFill>
              </a:rPr>
              <a:t>()</a:t>
            </a:r>
            <a:endParaRPr lang="en-JP" b="1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8B64D07-016B-744F-AB4E-9EBD8AB27C29}"/>
              </a:ext>
            </a:extLst>
          </p:cNvPr>
          <p:cNvSpPr/>
          <p:nvPr/>
        </p:nvSpPr>
        <p:spPr>
          <a:xfrm>
            <a:off x="5024487" y="3242821"/>
            <a:ext cx="113121" cy="18476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40385-FEC2-9747-8074-9D203BFEB98C}"/>
              </a:ext>
            </a:extLst>
          </p:cNvPr>
          <p:cNvSpPr txBox="1"/>
          <p:nvPr/>
        </p:nvSpPr>
        <p:spPr>
          <a:xfrm>
            <a:off x="5806911" y="3996965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Numerical columns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50D697-6D0D-194D-BE63-0671D2EC0304}"/>
              </a:ext>
            </a:extLst>
          </p:cNvPr>
          <p:cNvSpPr/>
          <p:nvPr/>
        </p:nvSpPr>
        <p:spPr>
          <a:xfrm>
            <a:off x="5137608" y="5090474"/>
            <a:ext cx="149258" cy="489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6E204-44C4-FE48-837D-6C11F8803501}"/>
              </a:ext>
            </a:extLst>
          </p:cNvPr>
          <p:cNvSpPr txBox="1"/>
          <p:nvPr/>
        </p:nvSpPr>
        <p:spPr>
          <a:xfrm>
            <a:off x="5795364" y="515048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String (supported may be by PostGres)</a:t>
            </a:r>
          </a:p>
        </p:txBody>
      </p:sp>
      <p:pic>
        <p:nvPicPr>
          <p:cNvPr id="8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467A9375-0646-4D43-955A-9BEF735D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35" y="5998771"/>
            <a:ext cx="617037" cy="7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40CFF0D-D54D-6B40-9AD1-2E8A3B9FB993}"/>
              </a:ext>
            </a:extLst>
          </p:cNvPr>
          <p:cNvSpPr/>
          <p:nvPr/>
        </p:nvSpPr>
        <p:spPr>
          <a:xfrm>
            <a:off x="3657600" y="5880227"/>
            <a:ext cx="2438400" cy="612648"/>
          </a:xfrm>
          <a:prstGeom prst="wedgeRectCallout">
            <a:avLst>
              <a:gd name="adj1" fmla="val -57431"/>
              <a:gd name="adj2" fmla="val -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/>
              <a:t>This command is ur Bread and Butter. Used to create datasets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4C337-5E12-E146-A776-2EBD5830A6CD}"/>
              </a:ext>
            </a:extLst>
          </p:cNvPr>
          <p:cNvCxnSpPr/>
          <p:nvPr/>
        </p:nvCxnSpPr>
        <p:spPr>
          <a:xfrm flipH="1" flipV="1">
            <a:off x="2083324" y="5519819"/>
            <a:ext cx="848411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31E6-7D30-694F-9AE1-4B2A4B88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SELECT-GROUP BY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DD115-1B83-3647-8876-5B2DF8DEB5A4}"/>
              </a:ext>
            </a:extLst>
          </p:cNvPr>
          <p:cNvSpPr/>
          <p:nvPr/>
        </p:nvSpPr>
        <p:spPr>
          <a:xfrm>
            <a:off x="1520858" y="2747616"/>
            <a:ext cx="8239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sz="3200"/>
              <a:t>SELECT columnName, </a:t>
            </a:r>
            <a:r>
              <a:rPr lang="en-JP" sz="3200" i="1">
                <a:solidFill>
                  <a:schemeClr val="accent6"/>
                </a:solidFill>
              </a:rPr>
              <a:t>arthematicOperators</a:t>
            </a:r>
          </a:p>
          <a:p>
            <a:r>
              <a:rPr lang="en-JP" sz="3200"/>
              <a:t>FROM tableName</a:t>
            </a:r>
          </a:p>
          <a:p>
            <a:r>
              <a:rPr lang="en-JP" sz="3200"/>
              <a:t>group by columnName</a:t>
            </a:r>
          </a:p>
        </p:txBody>
      </p:sp>
    </p:spTree>
    <p:extLst>
      <p:ext uri="{BB962C8B-B14F-4D97-AF65-F5344CB8AC3E}">
        <p14:creationId xmlns:p14="http://schemas.microsoft.com/office/powerpoint/2010/main" val="260350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EE90-496F-DD40-8B2F-2AD25567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15C556-54A7-5D43-AA73-9ECDABC0C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21558"/>
              </p:ext>
            </p:extLst>
          </p:nvPr>
        </p:nvGraphicFramePr>
        <p:xfrm>
          <a:off x="166540" y="1594499"/>
          <a:ext cx="5257801" cy="250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89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42532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18154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192813">
                  <a:extLst>
                    <a:ext uri="{9D8B030D-6E8A-4147-A177-3AD203B41FA5}">
                      <a16:colId xmlns:a16="http://schemas.microsoft.com/office/drawing/2014/main" val="2059424182"/>
                    </a:ext>
                  </a:extLst>
                </a:gridCol>
                <a:gridCol w="1192813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500909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</a:t>
                      </a:r>
                      <a:r>
                        <a:rPr lang="en-JP" sz="1600"/>
                        <a:t>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500909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290000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500909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290000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290000">
                <a:tc gridSpan="5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CE20BB-BB93-9E4D-AA93-32EC50C9F100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20AF5749-9370-0741-91E4-A11067FA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80" y="1390653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21F4EE39-6090-9246-A8EA-BD623F326387}"/>
              </a:ext>
            </a:extLst>
          </p:cNvPr>
          <p:cNvSpPr/>
          <p:nvPr/>
        </p:nvSpPr>
        <p:spPr>
          <a:xfrm>
            <a:off x="8267305" y="230107"/>
            <a:ext cx="3346517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Find the average height of students with respect to gender</a:t>
            </a:r>
          </a:p>
        </p:txBody>
      </p:sp>
    </p:spTree>
    <p:extLst>
      <p:ext uri="{BB962C8B-B14F-4D97-AF65-F5344CB8AC3E}">
        <p14:creationId xmlns:p14="http://schemas.microsoft.com/office/powerpoint/2010/main" val="419755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3D9A-7464-624A-9131-CFDDCF9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131" y="2351439"/>
            <a:ext cx="4431383" cy="1325563"/>
          </a:xfrm>
        </p:spPr>
        <p:txBody>
          <a:bodyPr/>
          <a:lstStyle/>
          <a:p>
            <a:r>
              <a:rPr lang="en-JP"/>
              <a:t>SELECT command</a:t>
            </a:r>
          </a:p>
        </p:txBody>
      </p:sp>
    </p:spTree>
    <p:extLst>
      <p:ext uri="{BB962C8B-B14F-4D97-AF65-F5344CB8AC3E}">
        <p14:creationId xmlns:p14="http://schemas.microsoft.com/office/powerpoint/2010/main" val="80477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A17-DCC6-0743-B6D6-B07C621B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Generic SELECT command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9D536-0151-2443-95C3-9F8E6668888A}"/>
              </a:ext>
            </a:extLst>
          </p:cNvPr>
          <p:cNvSpPr/>
          <p:nvPr/>
        </p:nvSpPr>
        <p:spPr>
          <a:xfrm>
            <a:off x="606458" y="191880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JP"/>
              <a:t>SELECT columns, </a:t>
            </a:r>
            <a:r>
              <a:rPr lang="en-JP" i="1">
                <a:solidFill>
                  <a:schemeClr val="accent6"/>
                </a:solidFill>
              </a:rPr>
              <a:t>arthematicOperators</a:t>
            </a:r>
          </a:p>
          <a:p>
            <a:r>
              <a:rPr lang="en-JP"/>
              <a:t>FROM tableName</a:t>
            </a:r>
          </a:p>
          <a:p>
            <a:r>
              <a:rPr lang="en-JP"/>
              <a:t>WHERE column_1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/>
              <a:t> value</a:t>
            </a:r>
          </a:p>
          <a:p>
            <a:r>
              <a:rPr lang="en-JP"/>
              <a:t>                  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r>
              <a:rPr lang="en-JP"/>
              <a:t>               column_2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/>
              <a:t> value</a:t>
            </a:r>
          </a:p>
          <a:p>
            <a:r>
              <a:rPr lang="en-JP"/>
              <a:t>	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endParaRPr lang="en-JP" i="1"/>
          </a:p>
          <a:p>
            <a:r>
              <a:rPr lang="en-JP" i="1"/>
              <a:t>                …</a:t>
            </a:r>
          </a:p>
          <a:p>
            <a:r>
              <a:rPr lang="en-JP" i="1"/>
              <a:t>                           </a:t>
            </a:r>
            <a:r>
              <a:rPr lang="en-JP" i="1">
                <a:solidFill>
                  <a:srgbClr val="C00000"/>
                </a:solidFill>
              </a:rPr>
              <a:t>conditionalOperator</a:t>
            </a:r>
          </a:p>
          <a:p>
            <a:r>
              <a:rPr lang="en-JP" i="1"/>
              <a:t>               </a:t>
            </a:r>
            <a:r>
              <a:rPr lang="en-JP"/>
              <a:t>column_n</a:t>
            </a:r>
            <a:r>
              <a:rPr lang="en-JP" i="1"/>
              <a:t> </a:t>
            </a:r>
            <a:r>
              <a:rPr lang="en-JP" i="1">
                <a:solidFill>
                  <a:schemeClr val="accent1">
                    <a:lumMod val="75000"/>
                  </a:schemeClr>
                </a:solidFill>
              </a:rPr>
              <a:t>comparisonOperator</a:t>
            </a:r>
            <a:r>
              <a:rPr lang="en-JP" i="1"/>
              <a:t> </a:t>
            </a:r>
            <a:r>
              <a:rPr lang="en-JP"/>
              <a:t>value</a:t>
            </a:r>
          </a:p>
          <a:p>
            <a:endParaRPr lang="en-JP"/>
          </a:p>
          <a:p>
            <a:r>
              <a:rPr lang="en-JP"/>
              <a:t>GROUP BY column(s)</a:t>
            </a:r>
          </a:p>
          <a:p>
            <a:r>
              <a:rPr lang="en-JP" i="1"/>
              <a:t> </a:t>
            </a:r>
          </a:p>
          <a:p>
            <a:r>
              <a:rPr lang="en-JP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7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C728-340F-764D-8387-8D190D25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Good URLs to learn/practise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F324-E996-4145-9C79-55FD115C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https://www.w3schools.com/</a:t>
            </a:r>
            <a:r>
              <a:rPr lang="en-US" err="1"/>
              <a:t>sql</a:t>
            </a:r>
            <a:r>
              <a:rPr lang="en-US"/>
              <a:t>/</a:t>
            </a:r>
            <a:r>
              <a:rPr lang="en-US" err="1"/>
              <a:t>default.asp</a:t>
            </a:r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www.tutlane.com</a:t>
            </a:r>
            <a:r>
              <a:rPr lang="en-US"/>
              <a:t>/tutorial/</a:t>
            </a:r>
            <a:r>
              <a:rPr lang="en-US" err="1"/>
              <a:t>sql</a:t>
            </a:r>
            <a:r>
              <a:rPr lang="en-US"/>
              <a:t>-server/</a:t>
            </a:r>
            <a:r>
              <a:rPr lang="en-US" err="1"/>
              <a:t>sql</a:t>
            </a:r>
            <a:r>
              <a:rPr lang="en-US"/>
              <a:t>-logical-operators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3979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E8A1-4FC8-5344-AA97-86FF450F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896" y="2457875"/>
            <a:ext cx="1556208" cy="1325563"/>
          </a:xfrm>
        </p:spPr>
        <p:txBody>
          <a:bodyPr>
            <a:normAutofit fontScale="90000"/>
          </a:bodyPr>
          <a:lstStyle/>
          <a:p>
            <a:r>
              <a:rPr lang="en-JP" sz="6600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272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F3B-61E2-A841-8D4C-A8068B5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454E-5CCD-E541-91A7-0434B1AE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The </a:t>
            </a:r>
            <a:r>
              <a:rPr lang="en-US">
                <a:solidFill>
                  <a:srgbClr val="C00000"/>
                </a:solidFill>
              </a:rPr>
              <a:t>SELECT </a:t>
            </a:r>
            <a:r>
              <a:rPr lang="en-US"/>
              <a:t>statement is used to select data from a database.</a:t>
            </a:r>
          </a:p>
          <a:p>
            <a:r>
              <a:rPr lang="en-US"/>
              <a:t>The data returned is stored in a result table, called the result set.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Syntax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7030A0"/>
                </a:solidFill>
              </a:rPr>
              <a:t>SELECT </a:t>
            </a:r>
            <a:r>
              <a:rPr lang="en-US" i="1">
                <a:solidFill>
                  <a:srgbClr val="7030A0"/>
                </a:solidFill>
              </a:rPr>
              <a:t>column1</a:t>
            </a:r>
            <a:r>
              <a:rPr lang="en-US">
                <a:solidFill>
                  <a:srgbClr val="7030A0"/>
                </a:solidFill>
              </a:rPr>
              <a:t>,</a:t>
            </a:r>
            <a:r>
              <a:rPr lang="en-US" i="1">
                <a:solidFill>
                  <a:srgbClr val="7030A0"/>
                </a:solidFill>
              </a:rPr>
              <a:t> column2, ...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		FROM </a:t>
            </a:r>
            <a:r>
              <a:rPr lang="en-US" i="1" err="1">
                <a:solidFill>
                  <a:srgbClr val="7030A0"/>
                </a:solidFill>
              </a:rPr>
              <a:t>table_name</a:t>
            </a:r>
            <a:endParaRPr lang="en-US" i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WHERE </a:t>
            </a:r>
          </a:p>
          <a:p>
            <a:pPr marL="0" indent="0">
              <a:buNone/>
            </a:pP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		GROUP BY</a:t>
            </a:r>
            <a:endParaRPr lang="en-JP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7D7D8D-C2CD-B948-8CE1-3D0E906EEA2E}"/>
              </a:ext>
            </a:extLst>
          </p:cNvPr>
          <p:cNvSpPr/>
          <p:nvPr/>
        </p:nvSpPr>
        <p:spPr>
          <a:xfrm>
            <a:off x="3149600" y="3620654"/>
            <a:ext cx="1505527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89904-588D-8E42-97B3-4F433AA67F2F}"/>
              </a:ext>
            </a:extLst>
          </p:cNvPr>
          <p:cNvCxnSpPr>
            <a:cxnSpLocks/>
          </p:cNvCxnSpPr>
          <p:nvPr/>
        </p:nvCxnSpPr>
        <p:spPr>
          <a:xfrm>
            <a:off x="3902363" y="3161145"/>
            <a:ext cx="1" cy="535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3E6123-CF1E-4549-AA39-72F99FD1253B}"/>
              </a:ext>
            </a:extLst>
          </p:cNvPr>
          <p:cNvSpPr txBox="1"/>
          <p:nvPr/>
        </p:nvSpPr>
        <p:spPr>
          <a:xfrm>
            <a:off x="3527901" y="27918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Select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709A58-E472-B94C-BF07-401D4BC6131F}"/>
              </a:ext>
            </a:extLst>
          </p:cNvPr>
          <p:cNvCxnSpPr/>
          <p:nvPr/>
        </p:nvCxnSpPr>
        <p:spPr>
          <a:xfrm>
            <a:off x="4821382" y="4119417"/>
            <a:ext cx="7112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A3D1975A-47E5-1A46-9C4F-D44CC24828B2}"/>
              </a:ext>
            </a:extLst>
          </p:cNvPr>
          <p:cNvSpPr/>
          <p:nvPr/>
        </p:nvSpPr>
        <p:spPr>
          <a:xfrm>
            <a:off x="5698837" y="3810973"/>
            <a:ext cx="2198254" cy="61688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Result set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797344B-40F8-D242-9316-4E2EAFFE11F3}"/>
              </a:ext>
            </a:extLst>
          </p:cNvPr>
          <p:cNvSpPr/>
          <p:nvPr/>
        </p:nvSpPr>
        <p:spPr>
          <a:xfrm flipH="1">
            <a:off x="8164945" y="6003637"/>
            <a:ext cx="230910" cy="646546"/>
          </a:xfrm>
          <a:prstGeom prst="leftBrace">
            <a:avLst>
              <a:gd name="adj1" fmla="val 8333"/>
              <a:gd name="adj2" fmla="val 5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07C0C49-1C3D-9F4E-B2DE-DBADD7F6EA94}"/>
              </a:ext>
            </a:extLst>
          </p:cNvPr>
          <p:cNvSpPr/>
          <p:nvPr/>
        </p:nvSpPr>
        <p:spPr>
          <a:xfrm flipH="1">
            <a:off x="8164945" y="5144655"/>
            <a:ext cx="230910" cy="791514"/>
          </a:xfrm>
          <a:prstGeom prst="leftBrace">
            <a:avLst>
              <a:gd name="adj1" fmla="val 8333"/>
              <a:gd name="adj2" fmla="val 5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highlight>
                <a:srgbClr val="00008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C9569-3778-A244-9AA0-FAADBAA9D453}"/>
              </a:ext>
            </a:extLst>
          </p:cNvPr>
          <p:cNvSpPr txBox="1"/>
          <p:nvPr/>
        </p:nvSpPr>
        <p:spPr>
          <a:xfrm>
            <a:off x="8405090" y="535709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Mandatory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B8F6D-F296-7D42-8D93-A6D68BA881FE}"/>
              </a:ext>
            </a:extLst>
          </p:cNvPr>
          <p:cNvSpPr txBox="1"/>
          <p:nvPr/>
        </p:nvSpPr>
        <p:spPr>
          <a:xfrm>
            <a:off x="8405090" y="612354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Not mandatory</a:t>
            </a:r>
          </a:p>
        </p:txBody>
      </p:sp>
    </p:spTree>
    <p:extLst>
      <p:ext uri="{BB962C8B-B14F-4D97-AF65-F5344CB8AC3E}">
        <p14:creationId xmlns:p14="http://schemas.microsoft.com/office/powerpoint/2010/main" val="40077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F3B-61E2-A841-8D4C-A8068B5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454E-5CCD-E541-91A7-0434B1AE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 </a:t>
            </a:r>
            <a:r>
              <a:rPr lang="en-US">
                <a:solidFill>
                  <a:srgbClr val="C00000"/>
                </a:solidFill>
              </a:rPr>
              <a:t>SELECT </a:t>
            </a:r>
            <a:r>
              <a:rPr lang="en-US"/>
              <a:t>statement is used to select data from a database.</a:t>
            </a:r>
          </a:p>
          <a:p>
            <a:r>
              <a:rPr lang="en-US"/>
              <a:t>The data returned is stored in a result table, called the result set.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Syntax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7030A0"/>
                </a:solidFill>
              </a:rPr>
              <a:t>SELECT </a:t>
            </a:r>
            <a:r>
              <a:rPr lang="en-US" i="1">
                <a:solidFill>
                  <a:srgbClr val="7030A0"/>
                </a:solidFill>
              </a:rPr>
              <a:t>column1</a:t>
            </a:r>
            <a:r>
              <a:rPr lang="en-US">
                <a:solidFill>
                  <a:srgbClr val="7030A0"/>
                </a:solidFill>
              </a:rPr>
              <a:t>,</a:t>
            </a:r>
            <a:r>
              <a:rPr lang="en-US" i="1">
                <a:solidFill>
                  <a:srgbClr val="7030A0"/>
                </a:solidFill>
              </a:rPr>
              <a:t> column2, ...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		FROM </a:t>
            </a:r>
            <a:r>
              <a:rPr lang="en-US" i="1">
                <a:solidFill>
                  <a:srgbClr val="7030A0"/>
                </a:solidFill>
              </a:rPr>
              <a:t>table_name1, table_name2,…</a:t>
            </a:r>
          </a:p>
          <a:p>
            <a:pPr marL="0" indent="0">
              <a:buNone/>
            </a:pPr>
            <a:r>
              <a:rPr lang="en-US" i="1"/>
              <a:t>		</a:t>
            </a:r>
            <a:endParaRPr lang="en-JP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7D7D8D-C2CD-B948-8CE1-3D0E906EEA2E}"/>
              </a:ext>
            </a:extLst>
          </p:cNvPr>
          <p:cNvSpPr/>
          <p:nvPr/>
        </p:nvSpPr>
        <p:spPr>
          <a:xfrm>
            <a:off x="3149600" y="3620654"/>
            <a:ext cx="1505527" cy="99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89904-588D-8E42-97B3-4F433AA67F2F}"/>
              </a:ext>
            </a:extLst>
          </p:cNvPr>
          <p:cNvCxnSpPr>
            <a:cxnSpLocks/>
          </p:cNvCxnSpPr>
          <p:nvPr/>
        </p:nvCxnSpPr>
        <p:spPr>
          <a:xfrm>
            <a:off x="3902363" y="3161145"/>
            <a:ext cx="1" cy="535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3E6123-CF1E-4549-AA39-72F99FD1253B}"/>
              </a:ext>
            </a:extLst>
          </p:cNvPr>
          <p:cNvSpPr txBox="1"/>
          <p:nvPr/>
        </p:nvSpPr>
        <p:spPr>
          <a:xfrm>
            <a:off x="3527901" y="27918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Select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709A58-E472-B94C-BF07-401D4BC6131F}"/>
              </a:ext>
            </a:extLst>
          </p:cNvPr>
          <p:cNvCxnSpPr/>
          <p:nvPr/>
        </p:nvCxnSpPr>
        <p:spPr>
          <a:xfrm>
            <a:off x="4821382" y="4119417"/>
            <a:ext cx="7112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A3D1975A-47E5-1A46-9C4F-D44CC24828B2}"/>
              </a:ext>
            </a:extLst>
          </p:cNvPr>
          <p:cNvSpPr/>
          <p:nvPr/>
        </p:nvSpPr>
        <p:spPr>
          <a:xfrm>
            <a:off x="5698837" y="3810973"/>
            <a:ext cx="2198254" cy="61688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Result 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183EB1-0187-4BE4-98D5-D92920160242}"/>
                  </a:ext>
                </a:extLst>
              </p14:cNvPr>
              <p14:cNvContentPartPr/>
              <p14:nvPr/>
            </p14:nvContentPartPr>
            <p14:xfrm>
              <a:off x="3365640" y="5649480"/>
              <a:ext cx="4025520" cy="47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183EB1-0187-4BE4-98D5-D929201602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6280" y="5640120"/>
                <a:ext cx="404424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1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42B781-F589-C242-8686-D57267917762}"/>
              </a:ext>
            </a:extLst>
          </p:cNvPr>
          <p:cNvSpPr txBox="1">
            <a:spLocks/>
          </p:cNvSpPr>
          <p:nvPr/>
        </p:nvSpPr>
        <p:spPr>
          <a:xfrm>
            <a:off x="810491" y="7542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Controlling Redundancy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000"/>
              <a:t>(class-1 slide)</a:t>
            </a:r>
            <a:endParaRPr lang="en-JP" sz="20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502135-C943-D44A-8508-AFD63D838691}"/>
              </a:ext>
            </a:extLst>
          </p:cNvPr>
          <p:cNvGraphicFramePr>
            <a:graphicFrameLocks noGrp="1"/>
          </p:cNvGraphicFramePr>
          <p:nvPr/>
        </p:nvGraphicFramePr>
        <p:xfrm>
          <a:off x="334050" y="2480723"/>
          <a:ext cx="43857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48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556353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86930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334383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pic>
        <p:nvPicPr>
          <p:cNvPr id="10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022DECCB-BC7B-BC4A-BB31-1BA80668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81" y="1327759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xter's Laboratory Photo: DeeDee | Dexter cartoon, 90s cartoon, Cartoon  network characters">
            <a:extLst>
              <a:ext uri="{FF2B5EF4-FFF2-40B4-BE49-F238E27FC236}">
                <a16:creationId xmlns:a16="http://schemas.microsoft.com/office/drawing/2014/main" id="{88F043C9-1CB9-6140-B843-CA29C2F3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87" y="4112131"/>
            <a:ext cx="127635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FBE93B4C-723A-A349-B580-35EBEFFE6348}"/>
              </a:ext>
            </a:extLst>
          </p:cNvPr>
          <p:cNvSpPr/>
          <p:nvPr/>
        </p:nvSpPr>
        <p:spPr>
          <a:xfrm>
            <a:off x="9674707" y="167213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Need students names and gender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F19515CA-7570-2E44-A1A5-C445AC6A1A2D}"/>
              </a:ext>
            </a:extLst>
          </p:cNvPr>
          <p:cNvSpPr/>
          <p:nvPr/>
        </p:nvSpPr>
        <p:spPr>
          <a:xfrm>
            <a:off x="9835573" y="2948975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Need students names and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A5F56-6726-6C4D-9343-AC8E2DAE3432}"/>
              </a:ext>
            </a:extLst>
          </p:cNvPr>
          <p:cNvCxnSpPr>
            <a:cxnSpLocks/>
          </p:cNvCxnSpPr>
          <p:nvPr/>
        </p:nvCxnSpPr>
        <p:spPr>
          <a:xfrm flipV="1">
            <a:off x="4719781" y="1772877"/>
            <a:ext cx="1246569" cy="165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500C2D-3C73-D34D-B381-81F993B0C8F8}"/>
              </a:ext>
            </a:extLst>
          </p:cNvPr>
          <p:cNvCxnSpPr>
            <a:cxnSpLocks/>
          </p:cNvCxnSpPr>
          <p:nvPr/>
        </p:nvCxnSpPr>
        <p:spPr>
          <a:xfrm>
            <a:off x="4719780" y="3428990"/>
            <a:ext cx="1556378" cy="1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346E7C-E26E-1549-A828-6AF4A92D973E}"/>
              </a:ext>
            </a:extLst>
          </p:cNvPr>
          <p:cNvSpPr txBox="1"/>
          <p:nvPr/>
        </p:nvSpPr>
        <p:spPr>
          <a:xfrm>
            <a:off x="5014963" y="2912022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generate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C30D9-5C0D-E94A-955A-233CEDC00DF7}"/>
              </a:ext>
            </a:extLst>
          </p:cNvPr>
          <p:cNvCxnSpPr/>
          <p:nvPr/>
        </p:nvCxnSpPr>
        <p:spPr>
          <a:xfrm>
            <a:off x="8155092" y="1866750"/>
            <a:ext cx="885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7D6AC4-48EB-8148-B303-0A2DEDA57FCF}"/>
              </a:ext>
            </a:extLst>
          </p:cNvPr>
          <p:cNvSpPr txBox="1"/>
          <p:nvPr/>
        </p:nvSpPr>
        <p:spPr>
          <a:xfrm>
            <a:off x="8161865" y="1586393"/>
            <a:ext cx="8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provide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05A53-A515-9848-B4B8-AB9EC6B81042}"/>
              </a:ext>
            </a:extLst>
          </p:cNvPr>
          <p:cNvCxnSpPr/>
          <p:nvPr/>
        </p:nvCxnSpPr>
        <p:spPr>
          <a:xfrm>
            <a:off x="8215671" y="4963036"/>
            <a:ext cx="885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4C1F03-F1E7-3241-8570-89360F59417A}"/>
              </a:ext>
            </a:extLst>
          </p:cNvPr>
          <p:cNvSpPr txBox="1"/>
          <p:nvPr/>
        </p:nvSpPr>
        <p:spPr>
          <a:xfrm>
            <a:off x="8222444" y="4682679"/>
            <a:ext cx="8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provide</a:t>
            </a:r>
          </a:p>
        </p:txBody>
      </p:sp>
      <p:sp>
        <p:nvSpPr>
          <p:cNvPr id="21" name="Extract 20">
            <a:extLst>
              <a:ext uri="{FF2B5EF4-FFF2-40B4-BE49-F238E27FC236}">
                <a16:creationId xmlns:a16="http://schemas.microsoft.com/office/drawing/2014/main" id="{A1A40507-A9A1-BA47-928B-9325C0FEABCC}"/>
              </a:ext>
            </a:extLst>
          </p:cNvPr>
          <p:cNvSpPr/>
          <p:nvPr/>
        </p:nvSpPr>
        <p:spPr>
          <a:xfrm>
            <a:off x="5927759" y="454505"/>
            <a:ext cx="1757665" cy="15360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name and gender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4C029-C697-1047-B244-68A414C5E0F8}"/>
              </a:ext>
            </a:extLst>
          </p:cNvPr>
          <p:cNvSpPr txBox="1"/>
          <p:nvPr/>
        </p:nvSpPr>
        <p:spPr>
          <a:xfrm>
            <a:off x="5950174" y="1955725"/>
            <a:ext cx="13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Extract/filter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C6EDF-10E4-B344-9047-ABB71A415515}"/>
              </a:ext>
            </a:extLst>
          </p:cNvPr>
          <p:cNvSpPr txBox="1"/>
          <p:nvPr/>
        </p:nvSpPr>
        <p:spPr>
          <a:xfrm>
            <a:off x="5966350" y="5379251"/>
            <a:ext cx="13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Extract/filter</a:t>
            </a:r>
          </a:p>
        </p:txBody>
      </p:sp>
      <p:sp>
        <p:nvSpPr>
          <p:cNvPr id="24" name="Extract 23">
            <a:extLst>
              <a:ext uri="{FF2B5EF4-FFF2-40B4-BE49-F238E27FC236}">
                <a16:creationId xmlns:a16="http://schemas.microsoft.com/office/drawing/2014/main" id="{3F53DCB0-0ADF-FD48-A726-B94718A7122E}"/>
              </a:ext>
            </a:extLst>
          </p:cNvPr>
          <p:cNvSpPr/>
          <p:nvPr/>
        </p:nvSpPr>
        <p:spPr>
          <a:xfrm>
            <a:off x="5935640" y="3831773"/>
            <a:ext cx="1834451" cy="15360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name and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55A3C-B9E4-8741-9176-0BB5714ACC29}"/>
              </a:ext>
            </a:extLst>
          </p:cNvPr>
          <p:cNvSpPr txBox="1"/>
          <p:nvPr/>
        </p:nvSpPr>
        <p:spPr>
          <a:xfrm>
            <a:off x="434066" y="5858129"/>
            <a:ext cx="4247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/>
              <a:t>SELECT name,gender FROM students_info</a:t>
            </a:r>
          </a:p>
          <a:p>
            <a:endParaRPr lang="en-JP" b="1"/>
          </a:p>
          <a:p>
            <a:r>
              <a:rPr lang="en-JP" b="1"/>
              <a:t>SELECT name,address FROM students_info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370F62-2B74-C540-9AB5-351533DD7150}"/>
              </a:ext>
            </a:extLst>
          </p:cNvPr>
          <p:cNvSpPr txBox="1"/>
          <p:nvPr/>
        </p:nvSpPr>
        <p:spPr>
          <a:xfrm>
            <a:off x="1332664" y="215635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</p:spTree>
    <p:extLst>
      <p:ext uri="{BB962C8B-B14F-4D97-AF65-F5344CB8AC3E}">
        <p14:creationId xmlns:p14="http://schemas.microsoft.com/office/powerpoint/2010/main" val="228432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192C-1014-1A4C-95FD-DBD11BAC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Different Types of SELECT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7B0D-C6E6-094C-B677-597CE6B4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/>
              <a:t>SELECT </a:t>
            </a:r>
            <a:r>
              <a:rPr lang="en-JP" b="1">
                <a:solidFill>
                  <a:srgbClr val="C00000"/>
                </a:solidFill>
              </a:rPr>
              <a:t>*</a:t>
            </a:r>
            <a:r>
              <a:rPr lang="en-JP"/>
              <a:t> from tableName</a:t>
            </a:r>
          </a:p>
          <a:p>
            <a:pPr lvl="1"/>
            <a:r>
              <a:rPr lang="en-JP"/>
              <a:t>prints the entire data in a table</a:t>
            </a:r>
          </a:p>
          <a:p>
            <a:pPr lvl="1"/>
            <a:endParaRPr lang="en-JP"/>
          </a:p>
          <a:p>
            <a:r>
              <a:rPr lang="en-JP"/>
              <a:t>SELECT </a:t>
            </a:r>
            <a:r>
              <a:rPr lang="en-JP" b="1">
                <a:solidFill>
                  <a:srgbClr val="C00000"/>
                </a:solidFill>
              </a:rPr>
              <a:t>DISTINCT</a:t>
            </a:r>
            <a:r>
              <a:rPr lang="en-JP"/>
              <a:t> columnNames from tableName</a:t>
            </a:r>
          </a:p>
          <a:p>
            <a:pPr lvl="1"/>
            <a:r>
              <a:rPr lang="en-JP"/>
              <a:t>Output unique rows in a table</a:t>
            </a:r>
          </a:p>
          <a:p>
            <a:pPr lvl="1"/>
            <a:endParaRPr lang="en-JP"/>
          </a:p>
          <a:p>
            <a:r>
              <a:rPr lang="en-JP"/>
              <a:t>SELECT * from tableName </a:t>
            </a:r>
            <a:r>
              <a:rPr lang="en-JP" b="1">
                <a:solidFill>
                  <a:srgbClr val="C00000"/>
                </a:solidFill>
              </a:rPr>
              <a:t>ORDER BY </a:t>
            </a:r>
            <a:r>
              <a:rPr lang="en-JP"/>
              <a:t>columnName </a:t>
            </a:r>
            <a:r>
              <a:rPr lang="en-JP" b="1">
                <a:solidFill>
                  <a:srgbClr val="C00000"/>
                </a:solidFill>
              </a:rPr>
              <a:t>asc/desc </a:t>
            </a:r>
          </a:p>
          <a:p>
            <a:pPr lvl="1"/>
            <a:r>
              <a:rPr lang="en-JP"/>
              <a:t>Output the rows in ascending/descending order of columns</a:t>
            </a:r>
          </a:p>
          <a:p>
            <a:pPr lvl="1"/>
            <a:endParaRPr lang="en-JP" b="1"/>
          </a:p>
          <a:p>
            <a:r>
              <a:rPr lang="en-JP"/>
              <a:t>SELECT * from tableName </a:t>
            </a:r>
            <a:r>
              <a:rPr lang="en-JP" b="1">
                <a:solidFill>
                  <a:srgbClr val="C00000"/>
                </a:solidFill>
              </a:rPr>
              <a:t>LIMIT </a:t>
            </a:r>
            <a:r>
              <a:rPr lang="en-JP" b="1" i="1">
                <a:solidFill>
                  <a:srgbClr val="C00000"/>
                </a:solidFill>
              </a:rPr>
              <a:t>k</a:t>
            </a:r>
          </a:p>
          <a:p>
            <a:pPr lvl="1"/>
            <a:r>
              <a:rPr lang="en-JP"/>
              <a:t>Outputs only first k rows in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243997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7A3-FC0F-6141-B90F-F862BAA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F98DD-888E-BE4B-A48F-1CD29AB4F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39905"/>
              </p:ext>
            </p:extLst>
          </p:nvPr>
        </p:nvGraphicFramePr>
        <p:xfrm>
          <a:off x="135267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364C51-2DBE-E54C-A3AB-76A9345324CD}"/>
              </a:ext>
            </a:extLst>
          </p:cNvPr>
          <p:cNvSpPr txBox="1"/>
          <p:nvPr/>
        </p:nvSpPr>
        <p:spPr>
          <a:xfrm>
            <a:off x="838200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AC13E5FA-159E-7D47-B4B8-99C396B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662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35B399B-C905-B040-B746-6B9B3DC868A2}"/>
              </a:ext>
            </a:extLst>
          </p:cNvPr>
          <p:cNvSpPr/>
          <p:nvPr/>
        </p:nvSpPr>
        <p:spPr>
          <a:xfrm>
            <a:off x="923826" y="3978116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Need students names and gender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72B18-BA99-F24C-BD39-3352DEFDC7B3}"/>
              </a:ext>
            </a:extLst>
          </p:cNvPr>
          <p:cNvCxnSpPr/>
          <p:nvPr/>
        </p:nvCxnSpPr>
        <p:spPr>
          <a:xfrm>
            <a:off x="3864333" y="3657600"/>
            <a:ext cx="417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AE59B5-7491-FF49-BA36-BB0757511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9660"/>
              </p:ext>
            </p:extLst>
          </p:nvPr>
        </p:nvGraphicFramePr>
        <p:xfrm>
          <a:off x="8718975" y="1892242"/>
          <a:ext cx="26348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BAAD3E3-B76D-F241-9475-A34B7B44AA78}"/>
              </a:ext>
            </a:extLst>
          </p:cNvPr>
          <p:cNvSpPr txBox="1"/>
          <p:nvPr/>
        </p:nvSpPr>
        <p:spPr>
          <a:xfrm>
            <a:off x="8886245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6B1BA-D275-AA47-BFA1-1ED95668EB0A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</p:spTree>
    <p:extLst>
      <p:ext uri="{BB962C8B-B14F-4D97-AF65-F5344CB8AC3E}">
        <p14:creationId xmlns:p14="http://schemas.microsoft.com/office/powerpoint/2010/main" val="192197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7A3-FC0F-6141-B90F-F862BAA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F98DD-888E-BE4B-A48F-1CD29AB4F71B}"/>
              </a:ext>
            </a:extLst>
          </p:cNvPr>
          <p:cNvGraphicFramePr>
            <a:graphicFrameLocks noGrp="1"/>
          </p:cNvGraphicFramePr>
          <p:nvPr/>
        </p:nvGraphicFramePr>
        <p:xfrm>
          <a:off x="135267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364C51-2DBE-E54C-A3AB-76A9345324CD}"/>
              </a:ext>
            </a:extLst>
          </p:cNvPr>
          <p:cNvSpPr txBox="1"/>
          <p:nvPr/>
        </p:nvSpPr>
        <p:spPr>
          <a:xfrm>
            <a:off x="838200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AC13E5FA-159E-7D47-B4B8-99C396B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662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35B399B-C905-B040-B746-6B9B3DC868A2}"/>
              </a:ext>
            </a:extLst>
          </p:cNvPr>
          <p:cNvSpPr/>
          <p:nvPr/>
        </p:nvSpPr>
        <p:spPr>
          <a:xfrm>
            <a:off x="923826" y="3978116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Need the entire data in the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72B18-BA99-F24C-BD39-3352DEFDC7B3}"/>
              </a:ext>
            </a:extLst>
          </p:cNvPr>
          <p:cNvCxnSpPr/>
          <p:nvPr/>
        </p:nvCxnSpPr>
        <p:spPr>
          <a:xfrm>
            <a:off x="3864333" y="3657600"/>
            <a:ext cx="417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AD3E3-B76D-F241-9475-A34B7B44AA78}"/>
              </a:ext>
            </a:extLst>
          </p:cNvPr>
          <p:cNvSpPr txBox="1"/>
          <p:nvPr/>
        </p:nvSpPr>
        <p:spPr>
          <a:xfrm>
            <a:off x="8886245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DAAFC-2737-DC42-B53F-FAB20CB52DF8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1C078-DA3A-EB48-91E6-43C917B7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46294"/>
              </p:ext>
            </p:extLst>
          </p:nvPr>
        </p:nvGraphicFramePr>
        <p:xfrm>
          <a:off x="8327669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93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7A3-FC0F-6141-B90F-F862BAA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F98DD-888E-BE4B-A48F-1CD29AB4F71B}"/>
              </a:ext>
            </a:extLst>
          </p:cNvPr>
          <p:cNvGraphicFramePr>
            <a:graphicFrameLocks noGrp="1"/>
          </p:cNvGraphicFramePr>
          <p:nvPr/>
        </p:nvGraphicFramePr>
        <p:xfrm>
          <a:off x="135267" y="1908229"/>
          <a:ext cx="37290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2332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US" sz="1600"/>
                        <a:t>SID</a:t>
                      </a:r>
                      <a:endParaRPr lang="en-JP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1600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 sz="160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364C51-2DBE-E54C-A3AB-76A9345324CD}"/>
              </a:ext>
            </a:extLst>
          </p:cNvPr>
          <p:cNvSpPr txBox="1"/>
          <p:nvPr/>
        </p:nvSpPr>
        <p:spPr>
          <a:xfrm>
            <a:off x="838200" y="1538897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pic>
        <p:nvPicPr>
          <p:cNvPr id="6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AC13E5FA-159E-7D47-B4B8-99C396B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662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35B399B-C905-B040-B746-6B9B3DC868A2}"/>
              </a:ext>
            </a:extLst>
          </p:cNvPr>
          <p:cNvSpPr/>
          <p:nvPr/>
        </p:nvSpPr>
        <p:spPr>
          <a:xfrm>
            <a:off x="923826" y="3978116"/>
            <a:ext cx="2208260" cy="11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Print the distinct genders in the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72B18-BA99-F24C-BD39-3352DEFDC7B3}"/>
              </a:ext>
            </a:extLst>
          </p:cNvPr>
          <p:cNvCxnSpPr>
            <a:cxnSpLocks/>
          </p:cNvCxnSpPr>
          <p:nvPr/>
        </p:nvCxnSpPr>
        <p:spPr>
          <a:xfrm>
            <a:off x="3864333" y="3657600"/>
            <a:ext cx="564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AD3E3-B76D-F241-9475-A34B7B44AA78}"/>
              </a:ext>
            </a:extLst>
          </p:cNvPr>
          <p:cNvSpPr txBox="1"/>
          <p:nvPr/>
        </p:nvSpPr>
        <p:spPr>
          <a:xfrm>
            <a:off x="9055927" y="2576288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Table: students_info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DAAFC-2737-DC42-B53F-FAB20CB52DF8}"/>
              </a:ext>
            </a:extLst>
          </p:cNvPr>
          <p:cNvSpPr txBox="1"/>
          <p:nvPr/>
        </p:nvSpPr>
        <p:spPr>
          <a:xfrm>
            <a:off x="9671053" y="6492875"/>
            <a:ext cx="252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in the slide note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1C078-DA3A-EB48-91E6-43C917B7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16561"/>
              </p:ext>
            </p:extLst>
          </p:nvPr>
        </p:nvGraphicFramePr>
        <p:xfrm>
          <a:off x="9505582" y="2977171"/>
          <a:ext cx="8422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8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</a:tblGrid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29993">
                <a:tc>
                  <a:txBody>
                    <a:bodyPr/>
                    <a:lstStyle/>
                    <a:p>
                      <a:r>
                        <a:rPr lang="en-JP" sz="160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1170</Words>
  <Application>Microsoft Macintosh PowerPoint</Application>
  <PresentationFormat>Widescreen</PresentationFormat>
  <Paragraphs>518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SELECT COMMAND</vt:lpstr>
      <vt:lpstr>Outline</vt:lpstr>
      <vt:lpstr>SELECT</vt:lpstr>
      <vt:lpstr>SELECT</vt:lpstr>
      <vt:lpstr>PowerPoint Presentation</vt:lpstr>
      <vt:lpstr>Different Types of SELECT Commands</vt:lpstr>
      <vt:lpstr>Examples</vt:lpstr>
      <vt:lpstr>Examples</vt:lpstr>
      <vt:lpstr>Examples</vt:lpstr>
      <vt:lpstr>Examples</vt:lpstr>
      <vt:lpstr>Examples</vt:lpstr>
      <vt:lpstr>SELECT - WHERE</vt:lpstr>
      <vt:lpstr>SELECT - WHERE</vt:lpstr>
      <vt:lpstr>Operatus in SQL</vt:lpstr>
      <vt:lpstr>Arithematic Operators</vt:lpstr>
      <vt:lpstr>Comparision operators</vt:lpstr>
      <vt:lpstr>Logical Operators</vt:lpstr>
      <vt:lpstr>CONDITIONAL AND COMPARISON</vt:lpstr>
      <vt:lpstr>SYNTAX of SELECT</vt:lpstr>
      <vt:lpstr>SELECT - Group by</vt:lpstr>
      <vt:lpstr>Group by</vt:lpstr>
      <vt:lpstr>SELECT-GROUP BY syntax</vt:lpstr>
      <vt:lpstr>Examples</vt:lpstr>
      <vt:lpstr>SELECT command</vt:lpstr>
      <vt:lpstr>Generic SELECT command</vt:lpstr>
      <vt:lpstr>Good URLs to learn/practise SQL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3</cp:revision>
  <dcterms:created xsi:type="dcterms:W3CDTF">2021-06-14T01:56:43Z</dcterms:created>
  <dcterms:modified xsi:type="dcterms:W3CDTF">2023-05-15T05:34:19Z</dcterms:modified>
</cp:coreProperties>
</file>