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1" r:id="rId3"/>
    <p:sldId id="257" r:id="rId4"/>
    <p:sldId id="279" r:id="rId5"/>
    <p:sldId id="280" r:id="rId6"/>
    <p:sldId id="281" r:id="rId7"/>
    <p:sldId id="282" r:id="rId8"/>
    <p:sldId id="283" r:id="rId9"/>
    <p:sldId id="284" r:id="rId10"/>
    <p:sldId id="285" r:id="rId11"/>
    <p:sldId id="286" r:id="rId12"/>
    <p:sldId id="287" r:id="rId13"/>
    <p:sldId id="288" r:id="rId14"/>
    <p:sldId id="289" r:id="rId15"/>
    <p:sldId id="290" r:id="rId16"/>
    <p:sldId id="292" r:id="rId17"/>
    <p:sldId id="293" r:id="rId18"/>
    <p:sldId id="296" r:id="rId19"/>
    <p:sldId id="295" r:id="rId20"/>
  </p:sldIdLst>
  <p:sldSz cx="9144000" cy="6858000" type="screen4x3"/>
  <p:notesSz cx="6858000" cy="9144000"/>
  <p:defaultTextStyle>
    <a:defPPr>
      <a:defRPr lang="en-IN"/>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4CC"/>
    <a:srgbClr val="03136A"/>
    <a:srgbClr val="35759D"/>
    <a:srgbClr val="35B19D"/>
    <a:srgbClr val="000000"/>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0" autoAdjust="0"/>
    <p:restoredTop sz="95596" autoAdjust="0"/>
  </p:normalViewPr>
  <p:slideViewPr>
    <p:cSldViewPr>
      <p:cViewPr varScale="1">
        <p:scale>
          <a:sx n="99" d="100"/>
          <a:sy n="99" d="100"/>
        </p:scale>
        <p:origin x="2118" y="84"/>
      </p:cViewPr>
      <p:guideLst>
        <p:guide orient="horz" pos="2160"/>
        <p:guide pos="2880"/>
      </p:guideLst>
    </p:cSldViewPr>
  </p:slideViewPr>
  <p:notesTextViewPr>
    <p:cViewPr>
      <p:scale>
        <a:sx n="100" d="100"/>
        <a:sy n="100" d="100"/>
      </p:scale>
      <p:origin x="0" y="0"/>
    </p:cViewPr>
  </p:notesTextViewPr>
  <p:sorterViewPr>
    <p:cViewPr>
      <p:scale>
        <a:sx n="1" d="2"/>
        <a:sy n="1" d="2"/>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95D26BB-E17B-4BCF-8180-42D5183EFF6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IN" altLang="en-US"/>
          </a:p>
        </p:txBody>
      </p:sp>
      <p:sp>
        <p:nvSpPr>
          <p:cNvPr id="81923" name="Rectangle 3">
            <a:extLst>
              <a:ext uri="{FF2B5EF4-FFF2-40B4-BE49-F238E27FC236}">
                <a16:creationId xmlns:a16="http://schemas.microsoft.com/office/drawing/2014/main" id="{C490941D-6A3D-4BE3-88B3-3FE9FFB0DD2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IN" altLang="en-US"/>
          </a:p>
        </p:txBody>
      </p:sp>
      <p:sp>
        <p:nvSpPr>
          <p:cNvPr id="81924" name="Rectangle 4">
            <a:extLst>
              <a:ext uri="{FF2B5EF4-FFF2-40B4-BE49-F238E27FC236}">
                <a16:creationId xmlns:a16="http://schemas.microsoft.com/office/drawing/2014/main" id="{14CBA67D-C6CE-4711-8887-0E16D4BE2D9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ABEDD899-EB45-4FDC-9753-37A423D0E38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81926" name="Rectangle 6">
            <a:extLst>
              <a:ext uri="{FF2B5EF4-FFF2-40B4-BE49-F238E27FC236}">
                <a16:creationId xmlns:a16="http://schemas.microsoft.com/office/drawing/2014/main" id="{C18D082E-23C2-4606-B3C7-557F45AA976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IN" altLang="en-US"/>
          </a:p>
        </p:txBody>
      </p:sp>
      <p:sp>
        <p:nvSpPr>
          <p:cNvPr id="81927" name="Rectangle 7">
            <a:extLst>
              <a:ext uri="{FF2B5EF4-FFF2-40B4-BE49-F238E27FC236}">
                <a16:creationId xmlns:a16="http://schemas.microsoft.com/office/drawing/2014/main" id="{727A512B-0D47-406A-B237-25072D5FF73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A69168C-C407-46CE-A346-CD267602C041}"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0E9B5A-271F-4438-B628-2224408DE010}"/>
              </a:ext>
            </a:extLst>
          </p:cNvPr>
          <p:cNvSpPr>
            <a:spLocks noGrp="1" noChangeArrowheads="1"/>
          </p:cNvSpPr>
          <p:nvPr>
            <p:ph type="sldNum" sz="quarter" idx="5"/>
          </p:nvPr>
        </p:nvSpPr>
        <p:spPr>
          <a:ln/>
        </p:spPr>
        <p:txBody>
          <a:bodyPr/>
          <a:lstStyle/>
          <a:p>
            <a:fld id="{42B7DCC8-7548-4C6A-82B6-87EFB19C2BA9}" type="slidenum">
              <a:rPr lang="en-IN" altLang="en-US"/>
              <a:pPr/>
              <a:t>1</a:t>
            </a:fld>
            <a:endParaRPr lang="en-IN" altLang="en-US"/>
          </a:p>
        </p:txBody>
      </p:sp>
      <p:sp>
        <p:nvSpPr>
          <p:cNvPr id="107522" name="Rectangle 2">
            <a:extLst>
              <a:ext uri="{FF2B5EF4-FFF2-40B4-BE49-F238E27FC236}">
                <a16:creationId xmlns:a16="http://schemas.microsoft.com/office/drawing/2014/main" id="{43BCD8B1-6640-49BA-A3B7-AEADD8DA2822}"/>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EE3D0234-6E14-4BE4-A4A6-F6D694805F96}"/>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B62667-01A8-4AC3-BF39-54A71EBA003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9C9534-68FE-4C06-977A-C46DB3804F3A}"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0594" name="Rectangle 2">
            <a:extLst>
              <a:ext uri="{FF2B5EF4-FFF2-40B4-BE49-F238E27FC236}">
                <a16:creationId xmlns:a16="http://schemas.microsoft.com/office/drawing/2014/main" id="{372A3964-D0B0-4698-A2CA-DAEB97262C8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6B9642E3-5E37-49C3-9065-23A3921628D3}"/>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08167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FF3BA9-92C6-420D-966F-4BA5F22AB147}"/>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743A1A-A70B-4CD4-B8E3-61055C0CA7DE}"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42" name="Rectangle 2">
            <a:extLst>
              <a:ext uri="{FF2B5EF4-FFF2-40B4-BE49-F238E27FC236}">
                <a16:creationId xmlns:a16="http://schemas.microsoft.com/office/drawing/2014/main" id="{8F4E7874-5BB9-4B0D-A51F-BA019F7C598C}"/>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72092ED9-E615-4AFC-97F0-AE7FB7802B71}"/>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83699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B62667-01A8-4AC3-BF39-54A71EBA003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9C9534-68FE-4C06-977A-C46DB3804F3A}"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0594" name="Rectangle 2">
            <a:extLst>
              <a:ext uri="{FF2B5EF4-FFF2-40B4-BE49-F238E27FC236}">
                <a16:creationId xmlns:a16="http://schemas.microsoft.com/office/drawing/2014/main" id="{372A3964-D0B0-4698-A2CA-DAEB97262C8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6B9642E3-5E37-49C3-9065-23A3921628D3}"/>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091084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FF3BA9-92C6-420D-966F-4BA5F22AB147}"/>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743A1A-A70B-4CD4-B8E3-61055C0CA7DE}"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42" name="Rectangle 2">
            <a:extLst>
              <a:ext uri="{FF2B5EF4-FFF2-40B4-BE49-F238E27FC236}">
                <a16:creationId xmlns:a16="http://schemas.microsoft.com/office/drawing/2014/main" id="{8F4E7874-5BB9-4B0D-A51F-BA019F7C598C}"/>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72092ED9-E615-4AFC-97F0-AE7FB7802B71}"/>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215861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B62667-01A8-4AC3-BF39-54A71EBA003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9C9534-68FE-4C06-977A-C46DB3804F3A}"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0594" name="Rectangle 2">
            <a:extLst>
              <a:ext uri="{FF2B5EF4-FFF2-40B4-BE49-F238E27FC236}">
                <a16:creationId xmlns:a16="http://schemas.microsoft.com/office/drawing/2014/main" id="{372A3964-D0B0-4698-A2CA-DAEB97262C8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6B9642E3-5E37-49C3-9065-23A3921628D3}"/>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787304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FF3BA9-92C6-420D-966F-4BA5F22AB147}"/>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743A1A-A70B-4CD4-B8E3-61055C0CA7DE}"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42" name="Rectangle 2">
            <a:extLst>
              <a:ext uri="{FF2B5EF4-FFF2-40B4-BE49-F238E27FC236}">
                <a16:creationId xmlns:a16="http://schemas.microsoft.com/office/drawing/2014/main" id="{8F4E7874-5BB9-4B0D-A51F-BA019F7C598C}"/>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72092ED9-E615-4AFC-97F0-AE7FB7802B71}"/>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202824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B62667-01A8-4AC3-BF39-54A71EBA003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9C9534-68FE-4C06-977A-C46DB3804F3A}"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0594" name="Rectangle 2">
            <a:extLst>
              <a:ext uri="{FF2B5EF4-FFF2-40B4-BE49-F238E27FC236}">
                <a16:creationId xmlns:a16="http://schemas.microsoft.com/office/drawing/2014/main" id="{372A3964-D0B0-4698-A2CA-DAEB97262C8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6B9642E3-5E37-49C3-9065-23A3921628D3}"/>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619117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FF3BA9-92C6-420D-966F-4BA5F22AB147}"/>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743A1A-A70B-4CD4-B8E3-61055C0CA7DE}"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42" name="Rectangle 2">
            <a:extLst>
              <a:ext uri="{FF2B5EF4-FFF2-40B4-BE49-F238E27FC236}">
                <a16:creationId xmlns:a16="http://schemas.microsoft.com/office/drawing/2014/main" id="{8F4E7874-5BB9-4B0D-A51F-BA019F7C598C}"/>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72092ED9-E615-4AFC-97F0-AE7FB7802B71}"/>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015425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B62667-01A8-4AC3-BF39-54A71EBA003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9C9534-68FE-4C06-977A-C46DB3804F3A}"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0594" name="Rectangle 2">
            <a:extLst>
              <a:ext uri="{FF2B5EF4-FFF2-40B4-BE49-F238E27FC236}">
                <a16:creationId xmlns:a16="http://schemas.microsoft.com/office/drawing/2014/main" id="{372A3964-D0B0-4698-A2CA-DAEB97262C8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6B9642E3-5E37-49C3-9065-23A3921628D3}"/>
              </a:ext>
            </a:extLst>
          </p:cNvPr>
          <p:cNvSpPr>
            <a:spLocks noGrp="1" noChangeArrowheads="1"/>
          </p:cNvSpPr>
          <p:nvPr>
            <p:ph type="body" idx="1"/>
          </p:nvPr>
        </p:nvSpPr>
        <p:spPr/>
        <p:txBody>
          <a:bodyPr/>
          <a:lstStyle/>
          <a:p>
            <a:endParaRPr lang="ru-RU" altLang="en-US" dirty="0"/>
          </a:p>
        </p:txBody>
      </p:sp>
    </p:spTree>
    <p:extLst>
      <p:ext uri="{BB962C8B-B14F-4D97-AF65-F5344CB8AC3E}">
        <p14:creationId xmlns:p14="http://schemas.microsoft.com/office/powerpoint/2010/main" val="3555164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B62667-01A8-4AC3-BF39-54A71EBA003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9C9534-68FE-4C06-977A-C46DB3804F3A}"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0594" name="Rectangle 2">
            <a:extLst>
              <a:ext uri="{FF2B5EF4-FFF2-40B4-BE49-F238E27FC236}">
                <a16:creationId xmlns:a16="http://schemas.microsoft.com/office/drawing/2014/main" id="{372A3964-D0B0-4698-A2CA-DAEB97262C8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6B9642E3-5E37-49C3-9065-23A3921628D3}"/>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64789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B62667-01A8-4AC3-BF39-54A71EBA003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9C9534-68FE-4C06-977A-C46DB3804F3A}"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0594" name="Rectangle 2">
            <a:extLst>
              <a:ext uri="{FF2B5EF4-FFF2-40B4-BE49-F238E27FC236}">
                <a16:creationId xmlns:a16="http://schemas.microsoft.com/office/drawing/2014/main" id="{372A3964-D0B0-4698-A2CA-DAEB97262C8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6B9642E3-5E37-49C3-9065-23A3921628D3}"/>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691000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FF3BA9-92C6-420D-966F-4BA5F22AB147}"/>
              </a:ext>
            </a:extLst>
          </p:cNvPr>
          <p:cNvSpPr>
            <a:spLocks noGrp="1" noChangeArrowheads="1"/>
          </p:cNvSpPr>
          <p:nvPr>
            <p:ph type="sldNum" sz="quarter" idx="5"/>
          </p:nvPr>
        </p:nvSpPr>
        <p:spPr>
          <a:ln/>
        </p:spPr>
        <p:txBody>
          <a:bodyPr/>
          <a:lstStyle/>
          <a:p>
            <a:fld id="{2C743A1A-A70B-4CD4-B8E3-61055C0CA7DE}" type="slidenum">
              <a:rPr lang="en-IN" altLang="en-US"/>
              <a:pPr/>
              <a:t>3</a:t>
            </a:fld>
            <a:endParaRPr lang="en-IN" altLang="en-US"/>
          </a:p>
        </p:txBody>
      </p:sp>
      <p:sp>
        <p:nvSpPr>
          <p:cNvPr id="112642" name="Rectangle 2">
            <a:extLst>
              <a:ext uri="{FF2B5EF4-FFF2-40B4-BE49-F238E27FC236}">
                <a16:creationId xmlns:a16="http://schemas.microsoft.com/office/drawing/2014/main" id="{8F4E7874-5BB9-4B0D-A51F-BA019F7C598C}"/>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72092ED9-E615-4AFC-97F0-AE7FB7802B71}"/>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B62667-01A8-4AC3-BF39-54A71EBA0031}"/>
              </a:ext>
            </a:extLst>
          </p:cNvPr>
          <p:cNvSpPr>
            <a:spLocks noGrp="1" noChangeArrowheads="1"/>
          </p:cNvSpPr>
          <p:nvPr>
            <p:ph type="sldNum" sz="quarter" idx="5"/>
          </p:nvPr>
        </p:nvSpPr>
        <p:spPr>
          <a:ln/>
        </p:spPr>
        <p:txBody>
          <a:bodyPr/>
          <a:lstStyle/>
          <a:p>
            <a:fld id="{549C9534-68FE-4C06-977A-C46DB3804F3A}" type="slidenum">
              <a:rPr lang="en-IN" altLang="en-US"/>
              <a:pPr/>
              <a:t>4</a:t>
            </a:fld>
            <a:endParaRPr lang="en-IN" altLang="en-US"/>
          </a:p>
        </p:txBody>
      </p:sp>
      <p:sp>
        <p:nvSpPr>
          <p:cNvPr id="110594" name="Rectangle 2">
            <a:extLst>
              <a:ext uri="{FF2B5EF4-FFF2-40B4-BE49-F238E27FC236}">
                <a16:creationId xmlns:a16="http://schemas.microsoft.com/office/drawing/2014/main" id="{372A3964-D0B0-4698-A2CA-DAEB97262C8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6B9642E3-5E37-49C3-9065-23A3921628D3}"/>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FF3BA9-92C6-420D-966F-4BA5F22AB147}"/>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743A1A-A70B-4CD4-B8E3-61055C0CA7DE}"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42" name="Rectangle 2">
            <a:extLst>
              <a:ext uri="{FF2B5EF4-FFF2-40B4-BE49-F238E27FC236}">
                <a16:creationId xmlns:a16="http://schemas.microsoft.com/office/drawing/2014/main" id="{8F4E7874-5BB9-4B0D-A51F-BA019F7C598C}"/>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72092ED9-E615-4AFC-97F0-AE7FB7802B71}"/>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5129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B62667-01A8-4AC3-BF39-54A71EBA003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9C9534-68FE-4C06-977A-C46DB3804F3A}"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0594" name="Rectangle 2">
            <a:extLst>
              <a:ext uri="{FF2B5EF4-FFF2-40B4-BE49-F238E27FC236}">
                <a16:creationId xmlns:a16="http://schemas.microsoft.com/office/drawing/2014/main" id="{372A3964-D0B0-4698-A2CA-DAEB97262C8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6B9642E3-5E37-49C3-9065-23A3921628D3}"/>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96415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FF3BA9-92C6-420D-966F-4BA5F22AB147}"/>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743A1A-A70B-4CD4-B8E3-61055C0CA7DE}"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42" name="Rectangle 2">
            <a:extLst>
              <a:ext uri="{FF2B5EF4-FFF2-40B4-BE49-F238E27FC236}">
                <a16:creationId xmlns:a16="http://schemas.microsoft.com/office/drawing/2014/main" id="{8F4E7874-5BB9-4B0D-A51F-BA019F7C598C}"/>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72092ED9-E615-4AFC-97F0-AE7FB7802B71}"/>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02267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B62667-01A8-4AC3-BF39-54A71EBA003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9C9534-68FE-4C06-977A-C46DB3804F3A}"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0594" name="Rectangle 2">
            <a:extLst>
              <a:ext uri="{FF2B5EF4-FFF2-40B4-BE49-F238E27FC236}">
                <a16:creationId xmlns:a16="http://schemas.microsoft.com/office/drawing/2014/main" id="{372A3964-D0B0-4698-A2CA-DAEB97262C82}"/>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6B9642E3-5E37-49C3-9065-23A3921628D3}"/>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882695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FF3BA9-92C6-420D-966F-4BA5F22AB147}"/>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743A1A-A70B-4CD4-B8E3-61055C0CA7DE}" type="slidenum">
              <a:rPr kumimoji="0" lang="en-IN"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IN"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642" name="Rectangle 2">
            <a:extLst>
              <a:ext uri="{FF2B5EF4-FFF2-40B4-BE49-F238E27FC236}">
                <a16:creationId xmlns:a16="http://schemas.microsoft.com/office/drawing/2014/main" id="{8F4E7874-5BB9-4B0D-A51F-BA019F7C598C}"/>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72092ED9-E615-4AFC-97F0-AE7FB7802B71}"/>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632165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80" name="Rectangle 8">
            <a:extLst>
              <a:ext uri="{FF2B5EF4-FFF2-40B4-BE49-F238E27FC236}">
                <a16:creationId xmlns:a16="http://schemas.microsoft.com/office/drawing/2014/main" id="{6EDF0B21-DF0B-42F9-A081-5A21E15FBE2F}"/>
              </a:ext>
            </a:extLst>
          </p:cNvPr>
          <p:cNvSpPr>
            <a:spLocks noChangeArrowheads="1"/>
          </p:cNvSpPr>
          <p:nvPr userDrawn="1"/>
        </p:nvSpPr>
        <p:spPr bwMode="auto">
          <a:xfrm>
            <a:off x="0" y="685800"/>
            <a:ext cx="5105400" cy="1447800"/>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4" name="Rectangle 2">
            <a:extLst>
              <a:ext uri="{FF2B5EF4-FFF2-40B4-BE49-F238E27FC236}">
                <a16:creationId xmlns:a16="http://schemas.microsoft.com/office/drawing/2014/main" id="{D6F93853-0F8E-4951-8999-4857F28C4DBD}"/>
              </a:ext>
            </a:extLst>
          </p:cNvPr>
          <p:cNvSpPr>
            <a:spLocks noGrp="1" noChangeArrowheads="1"/>
          </p:cNvSpPr>
          <p:nvPr>
            <p:ph type="ctrTitle"/>
          </p:nvPr>
        </p:nvSpPr>
        <p:spPr>
          <a:xfrm>
            <a:off x="304800" y="819150"/>
            <a:ext cx="77724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sz="3600">
                <a:solidFill>
                  <a:schemeClr val="bg1"/>
                </a:solidFill>
              </a:defRPr>
            </a:lvl1pPr>
          </a:lstStyle>
          <a:p>
            <a:pPr lvl="0"/>
            <a:r>
              <a:rPr lang="en-US" altLang="en-US" noProof="0"/>
              <a:t>Click to edit Master title style</a:t>
            </a:r>
            <a:endParaRPr lang="en-IN" altLang="en-US" noProof="0"/>
          </a:p>
        </p:txBody>
      </p:sp>
      <p:sp>
        <p:nvSpPr>
          <p:cNvPr id="3075" name="Rectangle 3">
            <a:extLst>
              <a:ext uri="{FF2B5EF4-FFF2-40B4-BE49-F238E27FC236}">
                <a16:creationId xmlns:a16="http://schemas.microsoft.com/office/drawing/2014/main" id="{0E2EAC40-BF70-4E49-BD25-7970EC65B545}"/>
              </a:ext>
            </a:extLst>
          </p:cNvPr>
          <p:cNvSpPr>
            <a:spLocks noGrp="1" noChangeArrowheads="1"/>
          </p:cNvSpPr>
          <p:nvPr>
            <p:ph type="subTitle" idx="1"/>
          </p:nvPr>
        </p:nvSpPr>
        <p:spPr>
          <a:xfrm>
            <a:off x="304800" y="1438275"/>
            <a:ext cx="7772400" cy="466725"/>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sz="2400">
                <a:solidFill>
                  <a:schemeClr val="bg1"/>
                </a:solidFill>
              </a:defRPr>
            </a:lvl1pPr>
          </a:lstStyle>
          <a:p>
            <a:pPr lvl="0"/>
            <a:r>
              <a:rPr lang="en-US" altLang="en-US" noProof="0"/>
              <a:t>Click to edit Master subtitle style</a:t>
            </a:r>
            <a:endParaRPr lang="en-IN"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E3A8-722F-4AD1-AD83-A18049595B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71D4DE-7543-4685-BD21-8AC6AB3043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3790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FF8408-D061-4C86-BA13-06694DC91807}"/>
              </a:ext>
            </a:extLst>
          </p:cNvPr>
          <p:cNvSpPr>
            <a:spLocks noGrp="1"/>
          </p:cNvSpPr>
          <p:nvPr>
            <p:ph type="title" orient="vert"/>
          </p:nvPr>
        </p:nvSpPr>
        <p:spPr>
          <a:xfrm>
            <a:off x="6477000" y="1371600"/>
            <a:ext cx="1828800" cy="51657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3AE518-FB02-4E82-90D5-CB8D97CB0F74}"/>
              </a:ext>
            </a:extLst>
          </p:cNvPr>
          <p:cNvSpPr>
            <a:spLocks noGrp="1"/>
          </p:cNvSpPr>
          <p:nvPr>
            <p:ph type="body" orient="vert" idx="1"/>
          </p:nvPr>
        </p:nvSpPr>
        <p:spPr>
          <a:xfrm>
            <a:off x="990600" y="1371600"/>
            <a:ext cx="5334000" cy="51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7373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C2AE-D4D8-44B6-9BC6-8CF9DC4D84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362F23-8ADC-480C-ABCC-B79091F034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5974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F2CD-00C6-48B8-BF6F-79F06D91F53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664060-3D16-4188-A627-438A800613B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77148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99EF-3B1C-4B10-9700-83515D726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F111E8-210B-48E5-8638-93424AC693B4}"/>
              </a:ext>
            </a:extLst>
          </p:cNvPr>
          <p:cNvSpPr>
            <a:spLocks noGrp="1"/>
          </p:cNvSpPr>
          <p:nvPr>
            <p:ph sz="half" idx="1"/>
          </p:nvPr>
        </p:nvSpPr>
        <p:spPr>
          <a:xfrm>
            <a:off x="990600" y="2362200"/>
            <a:ext cx="3581400" cy="417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182FE4-62B4-4752-8617-B293E03CC6FF}"/>
              </a:ext>
            </a:extLst>
          </p:cNvPr>
          <p:cNvSpPr>
            <a:spLocks noGrp="1"/>
          </p:cNvSpPr>
          <p:nvPr>
            <p:ph sz="half" idx="2"/>
          </p:nvPr>
        </p:nvSpPr>
        <p:spPr>
          <a:xfrm>
            <a:off x="4724400" y="2362200"/>
            <a:ext cx="3581400" cy="417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228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E302-DA3A-4403-91EC-3666157D22CD}"/>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B542F0-04D0-45E8-9599-51AD1308FDB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5E82D-2903-4617-B1CA-EAE65C41BD3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ED9853-0CE5-4C24-81C5-DDCFC04A292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50479C-322A-4554-9F2B-7899EAE2B42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9296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2539-B8BC-46F5-A427-8DE310A3E77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00659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60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E375-D555-41F3-8AD9-1612B3EA271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846757-38BF-42EF-93E4-F25E197DFFD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4FE7EB-A346-4E51-BC0E-D5BDF370442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62415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776B-1D89-416D-97DB-A4427437321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E91050-BBFD-4AE4-A5A1-6B1A584DED6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F4594F54-61F2-4FEB-900E-87072173C2E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4659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6B91A7B-2AD1-4070-BD1E-FC7C87954625}"/>
              </a:ext>
            </a:extLst>
          </p:cNvPr>
          <p:cNvSpPr>
            <a:spLocks noGrp="1" noChangeArrowheads="1"/>
          </p:cNvSpPr>
          <p:nvPr>
            <p:ph type="title"/>
          </p:nvPr>
        </p:nvSpPr>
        <p:spPr bwMode="auto">
          <a:xfrm>
            <a:off x="990600" y="13716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Rectangle 3">
            <a:extLst>
              <a:ext uri="{FF2B5EF4-FFF2-40B4-BE49-F238E27FC236}">
                <a16:creationId xmlns:a16="http://schemas.microsoft.com/office/drawing/2014/main" id="{47F963CA-3DD8-42E3-9832-A9938CB93CF9}"/>
              </a:ext>
            </a:extLst>
          </p:cNvPr>
          <p:cNvSpPr>
            <a:spLocks noGrp="1" noChangeArrowheads="1"/>
          </p:cNvSpPr>
          <p:nvPr>
            <p:ph type="body" idx="1"/>
          </p:nvPr>
        </p:nvSpPr>
        <p:spPr bwMode="auto">
          <a:xfrm>
            <a:off x="990600" y="2362200"/>
            <a:ext cx="7315200"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anose="020B0604020202020204" pitchFamily="34" charset="0"/>
        </a:defRPr>
      </a:lvl2pPr>
      <a:lvl3pPr algn="l" rtl="0" eaLnBrk="1" fontAlgn="base" hangingPunct="1">
        <a:spcBef>
          <a:spcPct val="0"/>
        </a:spcBef>
        <a:spcAft>
          <a:spcPct val="0"/>
        </a:spcAft>
        <a:defRPr sz="4400">
          <a:solidFill>
            <a:schemeClr val="tx1"/>
          </a:solidFill>
          <a:latin typeface="Microsoft Sans Serif" panose="020B0604020202020204" pitchFamily="34" charset="0"/>
        </a:defRPr>
      </a:lvl3pPr>
      <a:lvl4pPr algn="l" rtl="0" eaLnBrk="1" fontAlgn="base" hangingPunct="1">
        <a:spcBef>
          <a:spcPct val="0"/>
        </a:spcBef>
        <a:spcAft>
          <a:spcPct val="0"/>
        </a:spcAft>
        <a:defRPr sz="4400">
          <a:solidFill>
            <a:schemeClr val="tx1"/>
          </a:solidFill>
          <a:latin typeface="Microsoft Sans Serif" panose="020B0604020202020204" pitchFamily="34" charset="0"/>
        </a:defRPr>
      </a:lvl4pPr>
      <a:lvl5pPr algn="l" rtl="0" eaLnBrk="1" fontAlgn="base" hangingPunct="1">
        <a:spcBef>
          <a:spcPct val="0"/>
        </a:spcBef>
        <a:spcAft>
          <a:spcPct val="0"/>
        </a:spcAft>
        <a:defRPr sz="4400">
          <a:solidFill>
            <a:schemeClr val="tx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tx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tx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tx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tx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2994BC9F-329C-453D-85CA-BEF35D337731}"/>
              </a:ext>
            </a:extLst>
          </p:cNvPr>
          <p:cNvSpPr>
            <a:spLocks noGrp="1" noChangeArrowheads="1"/>
          </p:cNvSpPr>
          <p:nvPr>
            <p:ph type="ctrTitle"/>
          </p:nvPr>
        </p:nvSpPr>
        <p:spPr>
          <a:xfrm>
            <a:off x="0" y="980728"/>
            <a:ext cx="5220072" cy="619125"/>
          </a:xfrm>
        </p:spPr>
        <p:txBody>
          <a:bodyPr/>
          <a:lstStyle/>
          <a:p>
            <a:r>
              <a:rPr lang="en-US" altLang="en-US" sz="2800" dirty="0"/>
              <a:t>Soft and Hard Hybrid Modelling for Insurance Cost Prediction</a:t>
            </a:r>
            <a:endParaRPr lang="ru-RU" altLang="en-US" sz="2800" dirty="0"/>
          </a:p>
        </p:txBody>
      </p:sp>
      <p:sp>
        <p:nvSpPr>
          <p:cNvPr id="2053" name="Rectangle 5">
            <a:extLst>
              <a:ext uri="{FF2B5EF4-FFF2-40B4-BE49-F238E27FC236}">
                <a16:creationId xmlns:a16="http://schemas.microsoft.com/office/drawing/2014/main" id="{D81E3DD4-C73E-4CC9-92D2-465E7568E8A0}"/>
              </a:ext>
            </a:extLst>
          </p:cNvPr>
          <p:cNvSpPr>
            <a:spLocks noGrp="1" noChangeArrowheads="1"/>
          </p:cNvSpPr>
          <p:nvPr>
            <p:ph type="subTitle" idx="1"/>
          </p:nvPr>
        </p:nvSpPr>
        <p:spPr>
          <a:xfrm>
            <a:off x="5684168" y="2276872"/>
            <a:ext cx="3456384" cy="466725"/>
          </a:xfrm>
        </p:spPr>
        <p:txBody>
          <a:bodyPr/>
          <a:lstStyle/>
          <a:p>
            <a:r>
              <a:rPr lang="en-IN" altLang="en-US" dirty="0"/>
              <a:t>Student name</a:t>
            </a:r>
          </a:p>
          <a:p>
            <a:r>
              <a:rPr lang="en-IN" altLang="en-US" dirty="0"/>
              <a:t>Palla Ramya</a:t>
            </a:r>
          </a:p>
          <a:p>
            <a:endParaRPr lang="ru-R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230EC09-919C-4323-96E8-A5EB80744BD9}"/>
              </a:ext>
            </a:extLst>
          </p:cNvPr>
          <p:cNvSpPr>
            <a:spLocks noGrp="1" noChangeArrowheads="1"/>
          </p:cNvSpPr>
          <p:nvPr>
            <p:ph type="title"/>
          </p:nvPr>
        </p:nvSpPr>
        <p:spPr>
          <a:xfrm>
            <a:off x="2057400" y="655638"/>
            <a:ext cx="6934200" cy="715962"/>
          </a:xfrm>
        </p:spPr>
        <p:txBody>
          <a:bodyPr/>
          <a:lstStyle/>
          <a:p>
            <a:r>
              <a:rPr lang="en-IN" altLang="en-US" sz="4000" dirty="0">
                <a:solidFill>
                  <a:schemeClr val="tx2"/>
                </a:solidFill>
              </a:rPr>
              <a:t>Data Management Plan</a:t>
            </a:r>
          </a:p>
        </p:txBody>
      </p:sp>
      <p:sp>
        <p:nvSpPr>
          <p:cNvPr id="60419" name="Rectangle 3">
            <a:extLst>
              <a:ext uri="{FF2B5EF4-FFF2-40B4-BE49-F238E27FC236}">
                <a16:creationId xmlns:a16="http://schemas.microsoft.com/office/drawing/2014/main" id="{46F38D10-1157-4437-B420-1FEA4A57CC11}"/>
              </a:ext>
            </a:extLst>
          </p:cNvPr>
          <p:cNvSpPr>
            <a:spLocks noGrp="1" noChangeArrowheads="1"/>
          </p:cNvSpPr>
          <p:nvPr>
            <p:ph type="body" idx="1"/>
          </p:nvPr>
        </p:nvSpPr>
        <p:spPr>
          <a:xfrm>
            <a:off x="2057400" y="1556792"/>
            <a:ext cx="6934200" cy="4844008"/>
          </a:xfrm>
        </p:spPr>
        <p:txBody>
          <a:bodyPr/>
          <a:lstStyle/>
          <a:p>
            <a:pPr algn="just">
              <a:lnSpc>
                <a:spcPct val="150000"/>
              </a:lnSpc>
              <a:buBlip>
                <a:blip r:embed="rId4">
                  <a:extLst>
                    <a:ext uri="{96DAC541-7B7A-43D3-8B79-37D633B846F1}">
                      <asvg:svgBlip xmlns:asvg="http://schemas.microsoft.com/office/drawing/2016/SVG/main" r:embed="rId5"/>
                    </a:ext>
                  </a:extLst>
                </a:blip>
              </a:buBlip>
            </a:pPr>
            <a:r>
              <a:rPr lang="en-US" altLang="ko-KR" sz="2000" b="1" dirty="0">
                <a:latin typeface="Verdana" panose="020B0604030504040204" pitchFamily="34" charset="0"/>
                <a:ea typeface="굴림" panose="020B0600000101010101" pitchFamily="34" charset="-127"/>
              </a:rPr>
              <a:t>Public dataset with features: </a:t>
            </a:r>
            <a:r>
              <a:rPr lang="en-US" altLang="ko-KR" sz="2000" dirty="0">
                <a:latin typeface="Verdana" panose="020B0604030504040204" pitchFamily="34" charset="0"/>
                <a:ea typeface="굴림" panose="020B0600000101010101" pitchFamily="34" charset="-127"/>
              </a:rPr>
              <a:t>age, sex, BMI, children, smoker, region, charges</a:t>
            </a:r>
          </a:p>
          <a:p>
            <a:pPr algn="just">
              <a:lnSpc>
                <a:spcPct val="150000"/>
              </a:lnSpc>
              <a:buBlip>
                <a:blip r:embed="rId4">
                  <a:extLst>
                    <a:ext uri="{96DAC541-7B7A-43D3-8B79-37D633B846F1}">
                      <asvg:svgBlip xmlns:asvg="http://schemas.microsoft.com/office/drawing/2016/SVG/main" r:embed="rId5"/>
                    </a:ext>
                  </a:extLst>
                </a:blip>
              </a:buBlip>
            </a:pPr>
            <a:r>
              <a:rPr lang="en-US" altLang="ko-KR" sz="2000" dirty="0">
                <a:latin typeface="Verdana" panose="020B0604030504040204" pitchFamily="34" charset="0"/>
                <a:ea typeface="굴림" panose="020B0600000101010101" pitchFamily="34" charset="-127"/>
              </a:rPr>
              <a:t>No personally identifying information</a:t>
            </a:r>
          </a:p>
          <a:p>
            <a:pPr algn="just">
              <a:lnSpc>
                <a:spcPct val="150000"/>
              </a:lnSpc>
              <a:buBlip>
                <a:blip r:embed="rId4">
                  <a:extLst>
                    <a:ext uri="{96DAC541-7B7A-43D3-8B79-37D633B846F1}">
                      <asvg:svgBlip xmlns:asvg="http://schemas.microsoft.com/office/drawing/2016/SVG/main" r:embed="rId5"/>
                    </a:ext>
                  </a:extLst>
                </a:blip>
              </a:buBlip>
            </a:pPr>
            <a:r>
              <a:rPr lang="en-US" altLang="ko-KR" sz="2000" dirty="0">
                <a:latin typeface="Verdana" panose="020B0604030504040204" pitchFamily="34" charset="0"/>
                <a:ea typeface="굴림" panose="020B0600000101010101" pitchFamily="34" charset="-127"/>
              </a:rPr>
              <a:t>Stored in secure university cloud with daily backups</a:t>
            </a:r>
          </a:p>
          <a:p>
            <a:pPr algn="just">
              <a:lnSpc>
                <a:spcPct val="150000"/>
              </a:lnSpc>
              <a:buBlip>
                <a:blip r:embed="rId4">
                  <a:extLst>
                    <a:ext uri="{96DAC541-7B7A-43D3-8B79-37D633B846F1}">
                      <asvg:svgBlip xmlns:asvg="http://schemas.microsoft.com/office/drawing/2016/SVG/main" r:embed="rId5"/>
                    </a:ext>
                  </a:extLst>
                </a:blip>
              </a:buBlip>
            </a:pPr>
            <a:r>
              <a:rPr lang="en-US" altLang="ko-KR" sz="2000" dirty="0">
                <a:latin typeface="Verdana" panose="020B0604030504040204" pitchFamily="34" charset="0"/>
                <a:ea typeface="굴림" panose="020B0600000101010101" pitchFamily="34" charset="-127"/>
              </a:rPr>
              <a:t>Code and version control via GitHub</a:t>
            </a:r>
          </a:p>
          <a:p>
            <a:pPr algn="just">
              <a:lnSpc>
                <a:spcPct val="150000"/>
              </a:lnSpc>
              <a:buBlip>
                <a:blip r:embed="rId4">
                  <a:extLst>
                    <a:ext uri="{96DAC541-7B7A-43D3-8B79-37D633B846F1}">
                      <asvg:svgBlip xmlns:asvg="http://schemas.microsoft.com/office/drawing/2016/SVG/main" r:embed="rId5"/>
                    </a:ext>
                  </a:extLst>
                </a:blip>
              </a:buBlip>
            </a:pPr>
            <a:r>
              <a:rPr lang="en-US" altLang="ko-KR" sz="2000" dirty="0">
                <a:latin typeface="Verdana" panose="020B0604030504040204" pitchFamily="34" charset="0"/>
                <a:ea typeface="굴림" panose="020B0600000101010101" pitchFamily="34" charset="-127"/>
              </a:rPr>
              <a:t>Complies with ethical use of open data</a:t>
            </a:r>
          </a:p>
          <a:p>
            <a:pPr algn="just">
              <a:lnSpc>
                <a:spcPct val="150000"/>
              </a:lnSpc>
              <a:buBlip>
                <a:blip r:embed="rId4">
                  <a:extLst>
                    <a:ext uri="{96DAC541-7B7A-43D3-8B79-37D633B846F1}">
                      <asvg:svgBlip xmlns:asvg="http://schemas.microsoft.com/office/drawing/2016/SVG/main" r:embed="rId5"/>
                    </a:ext>
                  </a:extLst>
                </a:blip>
              </a:buBlip>
            </a:pPr>
            <a:r>
              <a:rPr lang="en-US" altLang="ko-KR" sz="2000" b="1" dirty="0">
                <a:latin typeface="Verdana" panose="020B0604030504040204" pitchFamily="34" charset="0"/>
                <a:ea typeface="굴림" panose="020B0600000101010101" pitchFamily="34" charset="-127"/>
              </a:rPr>
              <a:t>Citation: </a:t>
            </a:r>
            <a:r>
              <a:rPr lang="en-US" altLang="ko-KR" sz="2000" dirty="0">
                <a:latin typeface="Verdana" panose="020B0604030504040204" pitchFamily="34" charset="0"/>
                <a:ea typeface="굴림" panose="020B0600000101010101" pitchFamily="34" charset="-127"/>
              </a:rPr>
              <a:t>B. Lantz, Machine Learning with R, </a:t>
            </a:r>
            <a:r>
              <a:rPr lang="en-US" altLang="ko-KR" sz="2000" dirty="0" err="1">
                <a:latin typeface="Verdana" panose="020B0604030504040204" pitchFamily="34" charset="0"/>
                <a:ea typeface="굴림" panose="020B0600000101010101" pitchFamily="34" charset="-127"/>
              </a:rPr>
              <a:t>Packt</a:t>
            </a:r>
            <a:r>
              <a:rPr lang="en-US" altLang="ko-KR" sz="2000" dirty="0">
                <a:latin typeface="Verdana" panose="020B0604030504040204" pitchFamily="34" charset="0"/>
                <a:ea typeface="굴림" panose="020B0600000101010101" pitchFamily="34" charset="-127"/>
              </a:rPr>
              <a:t> Publishing, 2013</a:t>
            </a:r>
          </a:p>
          <a:p>
            <a:pPr>
              <a:lnSpc>
                <a:spcPct val="80000"/>
              </a:lnSpc>
            </a:pPr>
            <a:endParaRPr lang="en-IN" altLang="en-US" sz="2000" dirty="0"/>
          </a:p>
        </p:txBody>
      </p:sp>
    </p:spTree>
    <p:extLst>
      <p:ext uri="{BB962C8B-B14F-4D97-AF65-F5344CB8AC3E}">
        <p14:creationId xmlns:p14="http://schemas.microsoft.com/office/powerpoint/2010/main" val="123371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3A78A76A-2F0A-45BD-9FFE-BEE2774881E2}"/>
              </a:ext>
            </a:extLst>
          </p:cNvPr>
          <p:cNvSpPr>
            <a:spLocks noGrp="1" noChangeArrowheads="1"/>
          </p:cNvSpPr>
          <p:nvPr>
            <p:ph type="title"/>
          </p:nvPr>
        </p:nvSpPr>
        <p:spPr/>
        <p:txBody>
          <a:bodyPr/>
          <a:lstStyle/>
          <a:p>
            <a:r>
              <a:rPr lang="en-IN" altLang="en-US" sz="4000" dirty="0"/>
              <a:t>Task List</a:t>
            </a:r>
            <a:endParaRPr lang="ru-RU" altLang="en-US" sz="4000" dirty="0"/>
          </a:p>
        </p:txBody>
      </p:sp>
      <p:pic>
        <p:nvPicPr>
          <p:cNvPr id="5" name="Picture 4">
            <a:extLst>
              <a:ext uri="{FF2B5EF4-FFF2-40B4-BE49-F238E27FC236}">
                <a16:creationId xmlns:a16="http://schemas.microsoft.com/office/drawing/2014/main" id="{9DC04DC7-8142-4A23-B527-604E54A863C3}"/>
              </a:ext>
            </a:extLst>
          </p:cNvPr>
          <p:cNvPicPr>
            <a:picLocks noChangeAspect="1"/>
          </p:cNvPicPr>
          <p:nvPr/>
        </p:nvPicPr>
        <p:blipFill rotWithShape="1">
          <a:blip r:embed="rId3"/>
          <a:srcRect t="980"/>
          <a:stretch/>
        </p:blipFill>
        <p:spPr>
          <a:xfrm>
            <a:off x="611560" y="2132856"/>
            <a:ext cx="8136904" cy="4578192"/>
          </a:xfrm>
          <a:prstGeom prst="rect">
            <a:avLst/>
          </a:prstGeom>
        </p:spPr>
      </p:pic>
    </p:spTree>
    <p:extLst>
      <p:ext uri="{BB962C8B-B14F-4D97-AF65-F5344CB8AC3E}">
        <p14:creationId xmlns:p14="http://schemas.microsoft.com/office/powerpoint/2010/main" val="345318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230EC09-919C-4323-96E8-A5EB80744BD9}"/>
              </a:ext>
            </a:extLst>
          </p:cNvPr>
          <p:cNvSpPr>
            <a:spLocks noGrp="1" noChangeArrowheads="1"/>
          </p:cNvSpPr>
          <p:nvPr>
            <p:ph type="title"/>
          </p:nvPr>
        </p:nvSpPr>
        <p:spPr>
          <a:xfrm>
            <a:off x="2057400" y="655638"/>
            <a:ext cx="6934200" cy="715962"/>
          </a:xfrm>
        </p:spPr>
        <p:txBody>
          <a:bodyPr/>
          <a:lstStyle/>
          <a:p>
            <a:r>
              <a:rPr lang="en-IN" altLang="en-US" sz="4000" dirty="0">
                <a:solidFill>
                  <a:schemeClr val="tx2"/>
                </a:solidFill>
              </a:rPr>
              <a:t>Timeline</a:t>
            </a:r>
          </a:p>
        </p:txBody>
      </p:sp>
      <p:sp>
        <p:nvSpPr>
          <p:cNvPr id="60419" name="Rectangle 3">
            <a:extLst>
              <a:ext uri="{FF2B5EF4-FFF2-40B4-BE49-F238E27FC236}">
                <a16:creationId xmlns:a16="http://schemas.microsoft.com/office/drawing/2014/main" id="{46F38D10-1157-4437-B420-1FEA4A57CC11}"/>
              </a:ext>
            </a:extLst>
          </p:cNvPr>
          <p:cNvSpPr>
            <a:spLocks noGrp="1" noChangeArrowheads="1"/>
          </p:cNvSpPr>
          <p:nvPr>
            <p:ph type="body" idx="1"/>
          </p:nvPr>
        </p:nvSpPr>
        <p:spPr>
          <a:xfrm>
            <a:off x="2057400" y="2133600"/>
            <a:ext cx="6934200" cy="4267200"/>
          </a:xfrm>
        </p:spPr>
        <p:txBody>
          <a:bodyPr/>
          <a:lstStyle/>
          <a:p>
            <a:pPr>
              <a:lnSpc>
                <a:spcPct val="80000"/>
              </a:lnSpc>
            </a:pPr>
            <a:endParaRPr lang="en-IN" altLang="en-US" sz="2000" dirty="0"/>
          </a:p>
        </p:txBody>
      </p:sp>
      <p:pic>
        <p:nvPicPr>
          <p:cNvPr id="4" name="Picture 3">
            <a:extLst>
              <a:ext uri="{FF2B5EF4-FFF2-40B4-BE49-F238E27FC236}">
                <a16:creationId xmlns:a16="http://schemas.microsoft.com/office/drawing/2014/main" id="{4FDE8834-C91A-42B0-8770-2B5F898A4115}"/>
              </a:ext>
            </a:extLst>
          </p:cNvPr>
          <p:cNvPicPr/>
          <p:nvPr/>
        </p:nvPicPr>
        <p:blipFill rotWithShape="1">
          <a:blip r:embed="rId4">
            <a:extLst>
              <a:ext uri="{28A0092B-C50C-407E-A947-70E740481C1C}">
                <a14:useLocalDpi xmlns:a14="http://schemas.microsoft.com/office/drawing/2010/main" val="0"/>
              </a:ext>
            </a:extLst>
          </a:blip>
          <a:srcRect r="9579"/>
          <a:stretch/>
        </p:blipFill>
        <p:spPr bwMode="auto">
          <a:xfrm>
            <a:off x="2071042" y="1484784"/>
            <a:ext cx="6920558" cy="491601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305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3A78A76A-2F0A-45BD-9FFE-BEE2774881E2}"/>
              </a:ext>
            </a:extLst>
          </p:cNvPr>
          <p:cNvSpPr>
            <a:spLocks noGrp="1" noChangeArrowheads="1"/>
          </p:cNvSpPr>
          <p:nvPr>
            <p:ph type="title"/>
          </p:nvPr>
        </p:nvSpPr>
        <p:spPr/>
        <p:txBody>
          <a:bodyPr/>
          <a:lstStyle/>
          <a:p>
            <a:pPr>
              <a:lnSpc>
                <a:spcPct val="80000"/>
              </a:lnSpc>
            </a:pPr>
            <a:r>
              <a:rPr lang="en-US" altLang="ko-KR" sz="4000" dirty="0">
                <a:latin typeface="Verdana" panose="020B0604030504040204" pitchFamily="34" charset="0"/>
                <a:ea typeface="굴림" panose="020B0600000101010101" pitchFamily="34" charset="-127"/>
              </a:rPr>
              <a:t>Models Selected</a:t>
            </a:r>
          </a:p>
        </p:txBody>
      </p:sp>
      <p:sp>
        <p:nvSpPr>
          <p:cNvPr id="17413" name="Rectangle 5">
            <a:extLst>
              <a:ext uri="{FF2B5EF4-FFF2-40B4-BE49-F238E27FC236}">
                <a16:creationId xmlns:a16="http://schemas.microsoft.com/office/drawing/2014/main" id="{3DF4A1B1-EC3F-4C20-9BAC-79F918E501F0}"/>
              </a:ext>
            </a:extLst>
          </p:cNvPr>
          <p:cNvSpPr>
            <a:spLocks noGrp="1" noChangeArrowheads="1"/>
          </p:cNvSpPr>
          <p:nvPr>
            <p:ph type="body" idx="1"/>
          </p:nvPr>
        </p:nvSpPr>
        <p:spPr>
          <a:xfrm>
            <a:off x="0" y="1916832"/>
            <a:ext cx="9036496" cy="4824536"/>
          </a:xfrm>
        </p:spPr>
        <p:txBody>
          <a:bodyPr/>
          <a:lstStyle/>
          <a:p>
            <a:pPr marL="0" indent="0">
              <a:lnSpc>
                <a:spcPct val="80000"/>
              </a:lnSpc>
              <a:buNone/>
            </a:pPr>
            <a:r>
              <a:rPr lang="en-US" altLang="ko-KR" sz="2000" b="1" i="1" dirty="0">
                <a:effectLst>
                  <a:outerShdw blurRad="38100" dist="38100" dir="2700000" algn="tl">
                    <a:srgbClr val="000000">
                      <a:alpha val="43137"/>
                    </a:srgbClr>
                  </a:outerShdw>
                </a:effectLst>
                <a:latin typeface="Verdana" panose="020B0604030504040204" pitchFamily="34" charset="0"/>
                <a:ea typeface="굴림" panose="020B0600000101010101" pitchFamily="34" charset="-127"/>
              </a:rPr>
              <a:t>Base Models:</a:t>
            </a:r>
          </a:p>
          <a:p>
            <a:pPr>
              <a:lnSpc>
                <a:spcPct val="80000"/>
              </a:lnSpc>
            </a:pPr>
            <a:r>
              <a:rPr lang="en-US" altLang="ko-KR" sz="2000" dirty="0">
                <a:latin typeface="Verdana" panose="020B0604030504040204" pitchFamily="34" charset="0"/>
                <a:ea typeface="굴림" panose="020B0600000101010101" pitchFamily="34" charset="-127"/>
              </a:rPr>
              <a:t>o	Decision Tree Regressor – interpretable baseline</a:t>
            </a:r>
          </a:p>
          <a:p>
            <a:pPr>
              <a:lnSpc>
                <a:spcPct val="80000"/>
              </a:lnSpc>
            </a:pPr>
            <a:r>
              <a:rPr lang="en-US" altLang="ko-KR" sz="2000" dirty="0">
                <a:latin typeface="Verdana" panose="020B0604030504040204" pitchFamily="34" charset="0"/>
                <a:ea typeface="굴림" panose="020B0600000101010101" pitchFamily="34" charset="-127"/>
              </a:rPr>
              <a:t>o	Random Forest Regressor – reduces overfitting via bagging</a:t>
            </a:r>
          </a:p>
          <a:p>
            <a:pPr>
              <a:lnSpc>
                <a:spcPct val="80000"/>
              </a:lnSpc>
            </a:pPr>
            <a:r>
              <a:rPr lang="en-US" altLang="ko-KR" sz="2000" dirty="0">
                <a:latin typeface="Verdana" panose="020B0604030504040204" pitchFamily="34" charset="0"/>
                <a:ea typeface="굴림" panose="020B0600000101010101" pitchFamily="34" charset="-127"/>
              </a:rPr>
              <a:t>o	Gradient Boosting Regressor – captures complex patterns through boosting</a:t>
            </a:r>
          </a:p>
          <a:p>
            <a:pPr marL="0" indent="0">
              <a:lnSpc>
                <a:spcPct val="80000"/>
              </a:lnSpc>
              <a:buNone/>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i="1" dirty="0">
                <a:effectLst>
                  <a:outerShdw blurRad="38100" dist="38100" dir="2700000" algn="tl">
                    <a:srgbClr val="000000">
                      <a:alpha val="43137"/>
                    </a:srgbClr>
                  </a:outerShdw>
                </a:effectLst>
                <a:latin typeface="Verdana" panose="020B0604030504040204" pitchFamily="34" charset="0"/>
                <a:ea typeface="굴림" panose="020B0600000101010101" pitchFamily="34" charset="-127"/>
              </a:rPr>
              <a:t>Hybrid Models:</a:t>
            </a:r>
          </a:p>
          <a:p>
            <a:pPr>
              <a:lnSpc>
                <a:spcPct val="80000"/>
              </a:lnSpc>
            </a:pPr>
            <a:r>
              <a:rPr lang="en-US" altLang="ko-KR" sz="2000" dirty="0">
                <a:latin typeface="Verdana" panose="020B0604030504040204" pitchFamily="34" charset="0"/>
                <a:ea typeface="굴림" panose="020B0600000101010101" pitchFamily="34" charset="-127"/>
              </a:rPr>
              <a:t>o	Soft Voting Regressor – uses weighted average of base predictions</a:t>
            </a:r>
          </a:p>
          <a:p>
            <a:pPr>
              <a:lnSpc>
                <a:spcPct val="80000"/>
              </a:lnSpc>
            </a:pPr>
            <a:r>
              <a:rPr lang="en-US" altLang="ko-KR" sz="2000" dirty="0">
                <a:latin typeface="Verdana" panose="020B0604030504040204" pitchFamily="34" charset="0"/>
                <a:ea typeface="굴림" panose="020B0600000101010101" pitchFamily="34" charset="-127"/>
              </a:rPr>
              <a:t>o	Hard Voting Regressor – uses majority voting after converting outputs into bins</a:t>
            </a:r>
          </a:p>
          <a:p>
            <a:pPr marL="0" indent="0">
              <a:lnSpc>
                <a:spcPct val="80000"/>
              </a:lnSpc>
              <a:buNone/>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i="1" dirty="0">
                <a:effectLst>
                  <a:outerShdw blurRad="38100" dist="38100" dir="2700000" algn="tl">
                    <a:srgbClr val="000000">
                      <a:alpha val="43137"/>
                    </a:srgbClr>
                  </a:outerShdw>
                </a:effectLst>
                <a:latin typeface="Verdana" panose="020B0604030504040204" pitchFamily="34" charset="0"/>
                <a:ea typeface="굴림" panose="020B0600000101010101" pitchFamily="34" charset="-127"/>
              </a:rPr>
              <a:t>Why These Models?</a:t>
            </a:r>
          </a:p>
          <a:p>
            <a:pPr>
              <a:lnSpc>
                <a:spcPct val="80000"/>
              </a:lnSpc>
            </a:pPr>
            <a:r>
              <a:rPr lang="en-US" altLang="ko-KR" sz="2000" dirty="0">
                <a:latin typeface="Verdana" panose="020B0604030504040204" pitchFamily="34" charset="0"/>
                <a:ea typeface="굴림" panose="020B0600000101010101" pitchFamily="34" charset="-127"/>
              </a:rPr>
              <a:t>o	Strong balance between performance and interpretability</a:t>
            </a:r>
          </a:p>
          <a:p>
            <a:pPr>
              <a:lnSpc>
                <a:spcPct val="80000"/>
              </a:lnSpc>
            </a:pPr>
            <a:r>
              <a:rPr lang="en-US" altLang="ko-KR" sz="2000" dirty="0">
                <a:latin typeface="Verdana" panose="020B0604030504040204" pitchFamily="34" charset="0"/>
                <a:ea typeface="굴림" panose="020B0600000101010101" pitchFamily="34" charset="-127"/>
              </a:rPr>
              <a:t>o	Proven effectiveness on structured/tabular data</a:t>
            </a:r>
          </a:p>
          <a:p>
            <a:pPr>
              <a:lnSpc>
                <a:spcPct val="80000"/>
              </a:lnSpc>
            </a:pPr>
            <a:r>
              <a:rPr lang="en-US" altLang="ko-KR" sz="2000" dirty="0">
                <a:latin typeface="Verdana" panose="020B0604030504040204" pitchFamily="34" charset="0"/>
                <a:ea typeface="굴림" panose="020B0600000101010101" pitchFamily="34" charset="-127"/>
              </a:rPr>
              <a:t>o	Well-suited for ensemble and hybrid learning experiments</a:t>
            </a:r>
          </a:p>
          <a:p>
            <a:pPr>
              <a:lnSpc>
                <a:spcPct val="80000"/>
              </a:lnSpc>
            </a:pPr>
            <a:endParaRPr lang="ru-RU" altLang="en-US" sz="2000" dirty="0"/>
          </a:p>
        </p:txBody>
      </p:sp>
    </p:spTree>
    <p:extLst>
      <p:ext uri="{BB962C8B-B14F-4D97-AF65-F5344CB8AC3E}">
        <p14:creationId xmlns:p14="http://schemas.microsoft.com/office/powerpoint/2010/main" val="353342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230EC09-919C-4323-96E8-A5EB80744BD9}"/>
              </a:ext>
            </a:extLst>
          </p:cNvPr>
          <p:cNvSpPr>
            <a:spLocks noGrp="1" noChangeArrowheads="1"/>
          </p:cNvSpPr>
          <p:nvPr>
            <p:ph type="title"/>
          </p:nvPr>
        </p:nvSpPr>
        <p:spPr>
          <a:xfrm>
            <a:off x="2057400" y="655638"/>
            <a:ext cx="6934200" cy="715962"/>
          </a:xfrm>
        </p:spPr>
        <p:txBody>
          <a:bodyPr/>
          <a:lstStyle/>
          <a:p>
            <a:r>
              <a:rPr lang="en-US" altLang="en-US" sz="4000" dirty="0">
                <a:solidFill>
                  <a:schemeClr val="tx2"/>
                </a:solidFill>
              </a:rPr>
              <a:t>Steps Included in the Project</a:t>
            </a:r>
          </a:p>
        </p:txBody>
      </p:sp>
      <p:sp>
        <p:nvSpPr>
          <p:cNvPr id="60419" name="Rectangle 3">
            <a:extLst>
              <a:ext uri="{FF2B5EF4-FFF2-40B4-BE49-F238E27FC236}">
                <a16:creationId xmlns:a16="http://schemas.microsoft.com/office/drawing/2014/main" id="{46F38D10-1157-4437-B420-1FEA4A57CC11}"/>
              </a:ext>
            </a:extLst>
          </p:cNvPr>
          <p:cNvSpPr>
            <a:spLocks noGrp="1" noChangeArrowheads="1"/>
          </p:cNvSpPr>
          <p:nvPr>
            <p:ph type="body" idx="1"/>
          </p:nvPr>
        </p:nvSpPr>
        <p:spPr>
          <a:xfrm>
            <a:off x="2057400" y="2133600"/>
            <a:ext cx="6934200" cy="4267200"/>
          </a:xfrm>
        </p:spPr>
        <p:txBody>
          <a:bodyPr/>
          <a:lstStyle/>
          <a:p>
            <a:pPr>
              <a:lnSpc>
                <a:spcPct val="150000"/>
              </a:lnSpc>
              <a:buBlip>
                <a:blip r:embed="rId4">
                  <a:extLst>
                    <a:ext uri="{96DAC541-7B7A-43D3-8B79-37D633B846F1}">
                      <asvg:svgBlip xmlns:asvg="http://schemas.microsoft.com/office/drawing/2016/SVG/main" r:embed="rId5"/>
                    </a:ext>
                  </a:extLst>
                </a:blip>
              </a:buBlip>
            </a:pPr>
            <a:r>
              <a:rPr lang="en-US" altLang="ko-KR" sz="2000" b="1" dirty="0">
                <a:latin typeface="Verdana" panose="020B0604030504040204" pitchFamily="34" charset="0"/>
                <a:ea typeface="굴림" panose="020B0600000101010101" pitchFamily="34" charset="-127"/>
              </a:rPr>
              <a:t>Dataset loading and cleaning</a:t>
            </a:r>
          </a:p>
          <a:p>
            <a:pPr>
              <a:lnSpc>
                <a:spcPct val="150000"/>
              </a:lnSpc>
              <a:buBlip>
                <a:blip r:embed="rId4">
                  <a:extLst>
                    <a:ext uri="{96DAC541-7B7A-43D3-8B79-37D633B846F1}">
                      <asvg:svgBlip xmlns:asvg="http://schemas.microsoft.com/office/drawing/2016/SVG/main" r:embed="rId5"/>
                    </a:ext>
                  </a:extLst>
                </a:blip>
              </a:buBlip>
            </a:pPr>
            <a:r>
              <a:rPr lang="en-US" altLang="ko-KR" sz="2000" b="1" dirty="0">
                <a:latin typeface="Verdana" panose="020B0604030504040204" pitchFamily="34" charset="0"/>
                <a:ea typeface="굴림" panose="020B0600000101010101" pitchFamily="34" charset="-127"/>
              </a:rPr>
              <a:t>Exploratory Data Analysis (EDA)</a:t>
            </a:r>
          </a:p>
          <a:p>
            <a:pPr>
              <a:lnSpc>
                <a:spcPct val="150000"/>
              </a:lnSpc>
              <a:buBlip>
                <a:blip r:embed="rId4">
                  <a:extLst>
                    <a:ext uri="{96DAC541-7B7A-43D3-8B79-37D633B846F1}">
                      <asvg:svgBlip xmlns:asvg="http://schemas.microsoft.com/office/drawing/2016/SVG/main" r:embed="rId5"/>
                    </a:ext>
                  </a:extLst>
                </a:blip>
              </a:buBlip>
            </a:pPr>
            <a:r>
              <a:rPr lang="en-US" altLang="ko-KR" sz="2000" b="1" dirty="0">
                <a:latin typeface="Verdana" panose="020B0604030504040204" pitchFamily="34" charset="0"/>
                <a:ea typeface="굴림" panose="020B0600000101010101" pitchFamily="34" charset="-127"/>
              </a:rPr>
              <a:t>Base model implementation</a:t>
            </a:r>
          </a:p>
          <a:p>
            <a:pPr>
              <a:lnSpc>
                <a:spcPct val="150000"/>
              </a:lnSpc>
              <a:buBlip>
                <a:blip r:embed="rId4">
                  <a:extLst>
                    <a:ext uri="{96DAC541-7B7A-43D3-8B79-37D633B846F1}">
                      <asvg:svgBlip xmlns:asvg="http://schemas.microsoft.com/office/drawing/2016/SVG/main" r:embed="rId5"/>
                    </a:ext>
                  </a:extLst>
                </a:blip>
              </a:buBlip>
            </a:pPr>
            <a:r>
              <a:rPr lang="en-US" altLang="ko-KR" sz="2000" b="1" dirty="0">
                <a:latin typeface="Verdana" panose="020B0604030504040204" pitchFamily="34" charset="0"/>
                <a:ea typeface="굴림" panose="020B0600000101010101" pitchFamily="34" charset="-127"/>
              </a:rPr>
              <a:t>Soft and hard hybrid model development</a:t>
            </a:r>
          </a:p>
          <a:p>
            <a:pPr>
              <a:lnSpc>
                <a:spcPct val="150000"/>
              </a:lnSpc>
              <a:buBlip>
                <a:blip r:embed="rId4">
                  <a:extLst>
                    <a:ext uri="{96DAC541-7B7A-43D3-8B79-37D633B846F1}">
                      <asvg:svgBlip xmlns:asvg="http://schemas.microsoft.com/office/drawing/2016/SVG/main" r:embed="rId5"/>
                    </a:ext>
                  </a:extLst>
                </a:blip>
              </a:buBlip>
            </a:pPr>
            <a:r>
              <a:rPr lang="en-US" altLang="ko-KR" sz="2000" b="1" dirty="0">
                <a:latin typeface="Verdana" panose="020B0604030504040204" pitchFamily="34" charset="0"/>
                <a:ea typeface="굴림" panose="020B0600000101010101" pitchFamily="34" charset="-127"/>
              </a:rPr>
              <a:t>Model evaluation and comparison</a:t>
            </a:r>
          </a:p>
          <a:p>
            <a:pPr>
              <a:lnSpc>
                <a:spcPct val="150000"/>
              </a:lnSpc>
              <a:buBlip>
                <a:blip r:embed="rId4">
                  <a:extLst>
                    <a:ext uri="{96DAC541-7B7A-43D3-8B79-37D633B846F1}">
                      <asvg:svgBlip xmlns:asvg="http://schemas.microsoft.com/office/drawing/2016/SVG/main" r:embed="rId5"/>
                    </a:ext>
                  </a:extLst>
                </a:blip>
              </a:buBlip>
            </a:pPr>
            <a:r>
              <a:rPr lang="en-US" altLang="ko-KR" sz="2000" b="1" dirty="0">
                <a:latin typeface="Verdana" panose="020B0604030504040204" pitchFamily="34" charset="0"/>
                <a:ea typeface="굴림" panose="020B0600000101010101" pitchFamily="34" charset="-127"/>
              </a:rPr>
              <a:t>Interpretation and result visualization</a:t>
            </a:r>
          </a:p>
          <a:p>
            <a:pPr>
              <a:lnSpc>
                <a:spcPct val="80000"/>
              </a:lnSpc>
            </a:pPr>
            <a:endParaRPr lang="en-IN" altLang="en-US" sz="2000" dirty="0"/>
          </a:p>
        </p:txBody>
      </p:sp>
    </p:spTree>
    <p:extLst>
      <p:ext uri="{BB962C8B-B14F-4D97-AF65-F5344CB8AC3E}">
        <p14:creationId xmlns:p14="http://schemas.microsoft.com/office/powerpoint/2010/main" val="289954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3A78A76A-2F0A-45BD-9FFE-BEE2774881E2}"/>
              </a:ext>
            </a:extLst>
          </p:cNvPr>
          <p:cNvSpPr>
            <a:spLocks noGrp="1" noChangeArrowheads="1"/>
          </p:cNvSpPr>
          <p:nvPr>
            <p:ph type="title"/>
          </p:nvPr>
        </p:nvSpPr>
        <p:spPr/>
        <p:txBody>
          <a:bodyPr/>
          <a:lstStyle/>
          <a:p>
            <a:pPr>
              <a:lnSpc>
                <a:spcPct val="107000"/>
              </a:lnSpc>
              <a:spcAft>
                <a:spcPts val="800"/>
              </a:spcAft>
            </a:pP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Work Completed So Far</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413" name="Rectangle 5">
            <a:extLst>
              <a:ext uri="{FF2B5EF4-FFF2-40B4-BE49-F238E27FC236}">
                <a16:creationId xmlns:a16="http://schemas.microsoft.com/office/drawing/2014/main" id="{3DF4A1B1-EC3F-4C20-9BAC-79F918E501F0}"/>
              </a:ext>
            </a:extLst>
          </p:cNvPr>
          <p:cNvSpPr>
            <a:spLocks noGrp="1" noChangeArrowheads="1"/>
          </p:cNvSpPr>
          <p:nvPr>
            <p:ph type="body" idx="1"/>
          </p:nvPr>
        </p:nvSpPr>
        <p:spPr/>
        <p:txBody>
          <a:bodyPr/>
          <a:lstStyle/>
          <a:p>
            <a:pPr>
              <a:lnSpc>
                <a:spcPct val="150000"/>
              </a:lnSpc>
              <a:buBlip>
                <a:blip r:embed="rId3">
                  <a:extLst>
                    <a:ext uri="{96DAC541-7B7A-43D3-8B79-37D633B846F1}">
                      <asvg:svgBlip xmlns:asvg="http://schemas.microsoft.com/office/drawing/2016/SVG/main" r:embed="rId4"/>
                    </a:ext>
                  </a:extLst>
                </a:blip>
              </a:buBlip>
            </a:pPr>
            <a:r>
              <a:rPr lang="en-US" altLang="en-US" sz="2000" b="1" dirty="0"/>
              <a:t>Completed data preprocessing and encoding</a:t>
            </a:r>
          </a:p>
          <a:p>
            <a:pPr>
              <a:lnSpc>
                <a:spcPct val="150000"/>
              </a:lnSpc>
              <a:buBlip>
                <a:blip r:embed="rId3">
                  <a:extLst>
                    <a:ext uri="{96DAC541-7B7A-43D3-8B79-37D633B846F1}">
                      <asvg:svgBlip xmlns:asvg="http://schemas.microsoft.com/office/drawing/2016/SVG/main" r:embed="rId4"/>
                    </a:ext>
                  </a:extLst>
                </a:blip>
              </a:buBlip>
            </a:pPr>
            <a:r>
              <a:rPr lang="en-US" altLang="en-US" sz="2000" b="1" dirty="0"/>
              <a:t>Performed EDA on age, charges, BMI, smoker status</a:t>
            </a:r>
          </a:p>
          <a:p>
            <a:pPr>
              <a:lnSpc>
                <a:spcPct val="150000"/>
              </a:lnSpc>
              <a:buBlip>
                <a:blip r:embed="rId3">
                  <a:extLst>
                    <a:ext uri="{96DAC541-7B7A-43D3-8B79-37D633B846F1}">
                      <asvg:svgBlip xmlns:asvg="http://schemas.microsoft.com/office/drawing/2016/SVG/main" r:embed="rId4"/>
                    </a:ext>
                  </a:extLst>
                </a:blip>
              </a:buBlip>
            </a:pPr>
            <a:r>
              <a:rPr lang="en-US" altLang="en-US" sz="2000" b="1" dirty="0"/>
              <a:t>Implemented Decision Tree and Random Forest regressors</a:t>
            </a:r>
          </a:p>
          <a:p>
            <a:pPr>
              <a:lnSpc>
                <a:spcPct val="150000"/>
              </a:lnSpc>
              <a:buBlip>
                <a:blip r:embed="rId3">
                  <a:extLst>
                    <a:ext uri="{96DAC541-7B7A-43D3-8B79-37D633B846F1}">
                      <asvg:svgBlip xmlns:asvg="http://schemas.microsoft.com/office/drawing/2016/SVG/main" r:embed="rId4"/>
                    </a:ext>
                  </a:extLst>
                </a:blip>
              </a:buBlip>
            </a:pPr>
            <a:r>
              <a:rPr lang="en-US" altLang="en-US" sz="2000" b="1" dirty="0"/>
              <a:t>Visualized initial performance metrics</a:t>
            </a:r>
          </a:p>
          <a:p>
            <a:pPr>
              <a:lnSpc>
                <a:spcPct val="80000"/>
              </a:lnSpc>
            </a:pPr>
            <a:endParaRPr lang="ru-RU" altLang="en-US" sz="2000" dirty="0"/>
          </a:p>
        </p:txBody>
      </p:sp>
    </p:spTree>
    <p:extLst>
      <p:ext uri="{BB962C8B-B14F-4D97-AF65-F5344CB8AC3E}">
        <p14:creationId xmlns:p14="http://schemas.microsoft.com/office/powerpoint/2010/main" val="174686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230EC09-919C-4323-96E8-A5EB80744BD9}"/>
              </a:ext>
            </a:extLst>
          </p:cNvPr>
          <p:cNvSpPr>
            <a:spLocks noGrp="1" noChangeArrowheads="1"/>
          </p:cNvSpPr>
          <p:nvPr>
            <p:ph type="title"/>
          </p:nvPr>
        </p:nvSpPr>
        <p:spPr>
          <a:xfrm>
            <a:off x="2057400" y="655638"/>
            <a:ext cx="6934200" cy="715962"/>
          </a:xfrm>
        </p:spPr>
        <p:txBody>
          <a:bodyPr/>
          <a:lstStyle/>
          <a:p>
            <a:pPr>
              <a:lnSpc>
                <a:spcPct val="107000"/>
              </a:lnSpc>
              <a:spcAft>
                <a:spcPts val="800"/>
              </a:spcAft>
            </a:pP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Work Remaining</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0419" name="Rectangle 3">
            <a:extLst>
              <a:ext uri="{FF2B5EF4-FFF2-40B4-BE49-F238E27FC236}">
                <a16:creationId xmlns:a16="http://schemas.microsoft.com/office/drawing/2014/main" id="{46F38D10-1157-4437-B420-1FEA4A57CC11}"/>
              </a:ext>
            </a:extLst>
          </p:cNvPr>
          <p:cNvSpPr>
            <a:spLocks noGrp="1" noChangeArrowheads="1"/>
          </p:cNvSpPr>
          <p:nvPr>
            <p:ph type="body" idx="1"/>
          </p:nvPr>
        </p:nvSpPr>
        <p:spPr>
          <a:xfrm>
            <a:off x="2057400" y="2133600"/>
            <a:ext cx="6934200" cy="4267200"/>
          </a:xfrm>
        </p:spPr>
        <p:txBody>
          <a:bodyPr/>
          <a:lstStyle/>
          <a:p>
            <a:pPr algn="just">
              <a:lnSpc>
                <a:spcPct val="150000"/>
              </a:lnSpc>
              <a:buBlip>
                <a:blip r:embed="rId4">
                  <a:extLst>
                    <a:ext uri="{96DAC541-7B7A-43D3-8B79-37D633B846F1}">
                      <asvg:svgBlip xmlns:asvg="http://schemas.microsoft.com/office/drawing/2016/SVG/main" r:embed="rId5"/>
                    </a:ext>
                  </a:extLst>
                </a:blip>
              </a:buBlip>
            </a:pPr>
            <a:r>
              <a:rPr lang="en-IN" altLang="en-US" sz="2000" b="1" dirty="0"/>
              <a:t>Build and tune Gradient Boosting Regressor</a:t>
            </a:r>
          </a:p>
          <a:p>
            <a:pPr algn="just">
              <a:lnSpc>
                <a:spcPct val="150000"/>
              </a:lnSpc>
              <a:buBlip>
                <a:blip r:embed="rId4">
                  <a:extLst>
                    <a:ext uri="{96DAC541-7B7A-43D3-8B79-37D633B846F1}">
                      <asvg:svgBlip xmlns:asvg="http://schemas.microsoft.com/office/drawing/2016/SVG/main" r:embed="rId5"/>
                    </a:ext>
                  </a:extLst>
                </a:blip>
              </a:buBlip>
            </a:pPr>
            <a:r>
              <a:rPr lang="en-IN" altLang="en-US" sz="2000" b="1" dirty="0"/>
              <a:t>Develop soft voting hybrid model</a:t>
            </a:r>
          </a:p>
          <a:p>
            <a:pPr algn="just">
              <a:lnSpc>
                <a:spcPct val="150000"/>
              </a:lnSpc>
              <a:buBlip>
                <a:blip r:embed="rId4">
                  <a:extLst>
                    <a:ext uri="{96DAC541-7B7A-43D3-8B79-37D633B846F1}">
                      <asvg:svgBlip xmlns:asvg="http://schemas.microsoft.com/office/drawing/2016/SVG/main" r:embed="rId5"/>
                    </a:ext>
                  </a:extLst>
                </a:blip>
              </a:buBlip>
            </a:pPr>
            <a:r>
              <a:rPr lang="en-IN" altLang="en-US" sz="2000" b="1" dirty="0"/>
              <a:t>Develop hard voting hybrid model</a:t>
            </a:r>
          </a:p>
          <a:p>
            <a:pPr algn="just">
              <a:lnSpc>
                <a:spcPct val="150000"/>
              </a:lnSpc>
              <a:buBlip>
                <a:blip r:embed="rId4">
                  <a:extLst>
                    <a:ext uri="{96DAC541-7B7A-43D3-8B79-37D633B846F1}">
                      <asvg:svgBlip xmlns:asvg="http://schemas.microsoft.com/office/drawing/2016/SVG/main" r:embed="rId5"/>
                    </a:ext>
                  </a:extLst>
                </a:blip>
              </a:buBlip>
            </a:pPr>
            <a:r>
              <a:rPr lang="en-IN" altLang="en-US" sz="2000" b="1" dirty="0"/>
              <a:t>Evaluate all models using R², MAE, RMSE</a:t>
            </a:r>
          </a:p>
          <a:p>
            <a:pPr algn="just">
              <a:lnSpc>
                <a:spcPct val="150000"/>
              </a:lnSpc>
              <a:buBlip>
                <a:blip r:embed="rId4">
                  <a:extLst>
                    <a:ext uri="{96DAC541-7B7A-43D3-8B79-37D633B846F1}">
                      <asvg:svgBlip xmlns:asvg="http://schemas.microsoft.com/office/drawing/2016/SVG/main" r:embed="rId5"/>
                    </a:ext>
                  </a:extLst>
                </a:blip>
              </a:buBlip>
            </a:pPr>
            <a:r>
              <a:rPr lang="en-IN" altLang="en-US" sz="2000" b="1" dirty="0"/>
              <a:t>Final comparative analysis and documentation</a:t>
            </a:r>
          </a:p>
          <a:p>
            <a:pPr>
              <a:lnSpc>
                <a:spcPct val="80000"/>
              </a:lnSpc>
            </a:pPr>
            <a:endParaRPr lang="en-IN" altLang="en-US" sz="2000" dirty="0"/>
          </a:p>
        </p:txBody>
      </p:sp>
    </p:spTree>
    <p:extLst>
      <p:ext uri="{BB962C8B-B14F-4D97-AF65-F5344CB8AC3E}">
        <p14:creationId xmlns:p14="http://schemas.microsoft.com/office/powerpoint/2010/main" val="76186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3A78A76A-2F0A-45BD-9FFE-BEE2774881E2}"/>
              </a:ext>
            </a:extLst>
          </p:cNvPr>
          <p:cNvSpPr>
            <a:spLocks noGrp="1" noChangeArrowheads="1"/>
          </p:cNvSpPr>
          <p:nvPr>
            <p:ph type="title"/>
          </p:nvPr>
        </p:nvSpPr>
        <p:spPr/>
        <p:txBody>
          <a:bodyPr/>
          <a:lstStyle/>
          <a:p>
            <a:pPr>
              <a:lnSpc>
                <a:spcPct val="107000"/>
              </a:lnSpc>
              <a:spcAft>
                <a:spcPts val="800"/>
              </a:spcAft>
            </a:pP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p:txBody>
      </p:sp>
      <p:sp>
        <p:nvSpPr>
          <p:cNvPr id="17413" name="Rectangle 5">
            <a:extLst>
              <a:ext uri="{FF2B5EF4-FFF2-40B4-BE49-F238E27FC236}">
                <a16:creationId xmlns:a16="http://schemas.microsoft.com/office/drawing/2014/main" id="{3DF4A1B1-EC3F-4C20-9BAC-79F918E501F0}"/>
              </a:ext>
            </a:extLst>
          </p:cNvPr>
          <p:cNvSpPr>
            <a:spLocks noGrp="1" noChangeArrowheads="1"/>
          </p:cNvSpPr>
          <p:nvPr>
            <p:ph type="body" idx="1"/>
          </p:nvPr>
        </p:nvSpPr>
        <p:spPr/>
        <p:txBody>
          <a:bodyPr/>
          <a:lstStyle/>
          <a:p>
            <a:pPr algn="just">
              <a:lnSpc>
                <a:spcPct val="150000"/>
              </a:lnSpc>
              <a:buBlip>
                <a:blip r:embed="rId3">
                  <a:extLst>
                    <a:ext uri="{96DAC541-7B7A-43D3-8B79-37D633B846F1}">
                      <asvg:svgBlip xmlns:asvg="http://schemas.microsoft.com/office/drawing/2016/SVG/main" r:embed="rId4"/>
                    </a:ext>
                  </a:extLst>
                </a:blip>
              </a:buBlip>
            </a:pPr>
            <a:r>
              <a:rPr lang="en-US" altLang="en-US" sz="2000" b="1" dirty="0"/>
              <a:t>Compared soft and hard hybrid strategies for predicting insurance costs</a:t>
            </a:r>
          </a:p>
          <a:p>
            <a:pPr algn="just">
              <a:lnSpc>
                <a:spcPct val="150000"/>
              </a:lnSpc>
              <a:buBlip>
                <a:blip r:embed="rId3">
                  <a:extLst>
                    <a:ext uri="{96DAC541-7B7A-43D3-8B79-37D633B846F1}">
                      <asvg:svgBlip xmlns:asvg="http://schemas.microsoft.com/office/drawing/2016/SVG/main" r:embed="rId4"/>
                    </a:ext>
                  </a:extLst>
                </a:blip>
              </a:buBlip>
            </a:pPr>
            <a:r>
              <a:rPr lang="en-US" altLang="en-US" sz="2000" b="1" dirty="0"/>
              <a:t>Targeted identifying the more effective ensemble technique</a:t>
            </a:r>
          </a:p>
          <a:p>
            <a:pPr algn="just">
              <a:lnSpc>
                <a:spcPct val="150000"/>
              </a:lnSpc>
              <a:buBlip>
                <a:blip r:embed="rId3">
                  <a:extLst>
                    <a:ext uri="{96DAC541-7B7A-43D3-8B79-37D633B846F1}">
                      <asvg:svgBlip xmlns:asvg="http://schemas.microsoft.com/office/drawing/2016/SVG/main" r:embed="rId4"/>
                    </a:ext>
                  </a:extLst>
                </a:blip>
              </a:buBlip>
            </a:pPr>
            <a:r>
              <a:rPr lang="en-US" altLang="en-US" sz="2000" b="1" dirty="0"/>
              <a:t>Built a reproducible framework using open data</a:t>
            </a:r>
          </a:p>
          <a:p>
            <a:pPr algn="just">
              <a:lnSpc>
                <a:spcPct val="150000"/>
              </a:lnSpc>
              <a:buBlip>
                <a:blip r:embed="rId3">
                  <a:extLst>
                    <a:ext uri="{96DAC541-7B7A-43D3-8B79-37D633B846F1}">
                      <asvg:svgBlip xmlns:asvg="http://schemas.microsoft.com/office/drawing/2016/SVG/main" r:embed="rId4"/>
                    </a:ext>
                  </a:extLst>
                </a:blip>
              </a:buBlip>
            </a:pPr>
            <a:r>
              <a:rPr lang="en-US" altLang="en-US" sz="2000" b="1" dirty="0"/>
              <a:t>Offers valuable insights for insurance analytics and ML model design</a:t>
            </a:r>
          </a:p>
          <a:p>
            <a:pPr marL="0" indent="0">
              <a:lnSpc>
                <a:spcPct val="80000"/>
              </a:lnSpc>
              <a:buNone/>
            </a:pPr>
            <a:endParaRPr lang="ru-RU" altLang="en-US" sz="2000" dirty="0"/>
          </a:p>
        </p:txBody>
      </p:sp>
    </p:spTree>
    <p:extLst>
      <p:ext uri="{BB962C8B-B14F-4D97-AF65-F5344CB8AC3E}">
        <p14:creationId xmlns:p14="http://schemas.microsoft.com/office/powerpoint/2010/main" val="1878255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230EC09-919C-4323-96E8-A5EB80744BD9}"/>
              </a:ext>
            </a:extLst>
          </p:cNvPr>
          <p:cNvSpPr>
            <a:spLocks noGrp="1" noChangeArrowheads="1"/>
          </p:cNvSpPr>
          <p:nvPr>
            <p:ph type="title"/>
          </p:nvPr>
        </p:nvSpPr>
        <p:spPr>
          <a:xfrm>
            <a:off x="16430" y="1268760"/>
            <a:ext cx="6934200" cy="715962"/>
          </a:xfrm>
        </p:spPr>
        <p:txBody>
          <a:bodyPr/>
          <a:lstStyle/>
          <a:p>
            <a:pPr>
              <a:lnSpc>
                <a:spcPct val="107000"/>
              </a:lnSpc>
              <a:spcAft>
                <a:spcPts val="800"/>
              </a:spcAft>
            </a:pP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0419" name="Rectangle 3">
            <a:extLst>
              <a:ext uri="{FF2B5EF4-FFF2-40B4-BE49-F238E27FC236}">
                <a16:creationId xmlns:a16="http://schemas.microsoft.com/office/drawing/2014/main" id="{46F38D10-1157-4437-B420-1FEA4A57CC11}"/>
              </a:ext>
            </a:extLst>
          </p:cNvPr>
          <p:cNvSpPr>
            <a:spLocks noGrp="1" noChangeArrowheads="1"/>
          </p:cNvSpPr>
          <p:nvPr>
            <p:ph type="body" idx="1"/>
          </p:nvPr>
        </p:nvSpPr>
        <p:spPr>
          <a:xfrm>
            <a:off x="179512" y="2133600"/>
            <a:ext cx="8812088" cy="4267200"/>
          </a:xfrm>
        </p:spPr>
        <p:txBody>
          <a:bodyPr/>
          <a:lstStyle/>
          <a:p>
            <a:pPr algn="just">
              <a:buBlip>
                <a:blip r:embed="rId3">
                  <a:extLst>
                    <a:ext uri="{96DAC541-7B7A-43D3-8B79-37D633B846F1}">
                      <asvg:svgBlip xmlns:asvg="http://schemas.microsoft.com/office/drawing/2016/SVG/main" r:embed="rId4"/>
                    </a:ext>
                  </a:extLst>
                </a:blip>
              </a:buBlip>
            </a:pPr>
            <a:r>
              <a:rPr lang="en-IN" sz="1200" b="1" i="0" u="none" strike="noStrike" dirty="0">
                <a:solidFill>
                  <a:srgbClr val="000000"/>
                </a:solidFill>
                <a:effectLst/>
              </a:rPr>
              <a:t>Panda, S., </a:t>
            </a:r>
            <a:r>
              <a:rPr lang="en-IN" sz="1200" b="1" i="0" u="none" strike="noStrike" dirty="0" err="1">
                <a:solidFill>
                  <a:srgbClr val="000000"/>
                </a:solidFill>
                <a:effectLst/>
              </a:rPr>
              <a:t>Purkayastha</a:t>
            </a:r>
            <a:r>
              <a:rPr lang="en-IN" sz="1200" b="1" i="0" u="none" strike="noStrike" dirty="0">
                <a:solidFill>
                  <a:srgbClr val="000000"/>
                </a:solidFill>
                <a:effectLst/>
              </a:rPr>
              <a:t>, B., Das, D., Chakraborty, M. and Biswas, S.K., 2022, May. Health insurance cost prediction using regression models. In </a:t>
            </a:r>
            <a:r>
              <a:rPr lang="en-IN" sz="1200" b="1" i="1" u="none" strike="noStrike" dirty="0">
                <a:solidFill>
                  <a:srgbClr val="000000"/>
                </a:solidFill>
                <a:effectLst/>
              </a:rPr>
              <a:t>2022 International conference on machine learning, big data, cloud and parallel computing (COM-IT-CON)</a:t>
            </a:r>
            <a:r>
              <a:rPr lang="en-IN" sz="1200" b="1" i="0" u="none" strike="noStrike" dirty="0">
                <a:solidFill>
                  <a:srgbClr val="000000"/>
                </a:solidFill>
                <a:effectLst/>
              </a:rPr>
              <a:t> (Vol. 1, pp. 168-173). IEEE.</a:t>
            </a:r>
          </a:p>
          <a:p>
            <a:pPr algn="just">
              <a:buBlip>
                <a:blip r:embed="rId3">
                  <a:extLst>
                    <a:ext uri="{96DAC541-7B7A-43D3-8B79-37D633B846F1}">
                      <asvg:svgBlip xmlns:asvg="http://schemas.microsoft.com/office/drawing/2016/SVG/main" r:embed="rId4"/>
                    </a:ext>
                  </a:extLst>
                </a:blip>
              </a:buBlip>
            </a:pPr>
            <a:r>
              <a:rPr lang="en-IN" sz="1200" b="1" i="0" u="none" strike="noStrike" dirty="0">
                <a:solidFill>
                  <a:srgbClr val="000000"/>
                </a:solidFill>
                <a:effectLst/>
              </a:rPr>
              <a:t>Patra, G.K., </a:t>
            </a:r>
            <a:r>
              <a:rPr lang="en-IN" sz="1200" b="1" i="0" u="none" strike="noStrike" dirty="0" err="1">
                <a:solidFill>
                  <a:srgbClr val="000000"/>
                </a:solidFill>
                <a:effectLst/>
              </a:rPr>
              <a:t>Kuraku</a:t>
            </a:r>
            <a:r>
              <a:rPr lang="en-IN" sz="1200" b="1" i="0" u="none" strike="noStrike" dirty="0">
                <a:solidFill>
                  <a:srgbClr val="000000"/>
                </a:solidFill>
                <a:effectLst/>
              </a:rPr>
              <a:t>, C., </a:t>
            </a:r>
            <a:r>
              <a:rPr lang="en-IN" sz="1200" b="1" i="0" u="none" strike="noStrike" dirty="0" err="1">
                <a:solidFill>
                  <a:srgbClr val="000000"/>
                </a:solidFill>
                <a:effectLst/>
              </a:rPr>
              <a:t>Konkimalla</a:t>
            </a:r>
            <a:r>
              <a:rPr lang="en-IN" sz="1200" b="1" i="0" u="none" strike="noStrike" dirty="0">
                <a:solidFill>
                  <a:srgbClr val="000000"/>
                </a:solidFill>
                <a:effectLst/>
              </a:rPr>
              <a:t>, S., </a:t>
            </a:r>
            <a:r>
              <a:rPr lang="en-IN" sz="1200" b="1" i="0" u="none" strike="noStrike" dirty="0" err="1">
                <a:solidFill>
                  <a:srgbClr val="000000"/>
                </a:solidFill>
                <a:effectLst/>
              </a:rPr>
              <a:t>Boddapati</a:t>
            </a:r>
            <a:r>
              <a:rPr lang="en-IN" sz="1200" b="1" i="0" u="none" strike="noStrike" dirty="0">
                <a:solidFill>
                  <a:srgbClr val="000000"/>
                </a:solidFill>
                <a:effectLst/>
              </a:rPr>
              <a:t>, V.N., </a:t>
            </a:r>
            <a:r>
              <a:rPr lang="en-IN" sz="1200" b="1" i="0" u="none" strike="noStrike" dirty="0" err="1">
                <a:solidFill>
                  <a:srgbClr val="000000"/>
                </a:solidFill>
                <a:effectLst/>
              </a:rPr>
              <a:t>Sarisa</a:t>
            </a:r>
            <a:r>
              <a:rPr lang="en-IN" sz="1200" b="1" i="0" u="none" strike="noStrike" dirty="0">
                <a:solidFill>
                  <a:srgbClr val="000000"/>
                </a:solidFill>
                <a:effectLst/>
              </a:rPr>
              <a:t>, M. and Reddy, M.S., 2024. An Analysis and Prediction of Health Insurance Costs Using Machine Learning-Based Regressor Techniques. </a:t>
            </a:r>
            <a:r>
              <a:rPr lang="en-IN" sz="1200" b="1" i="1" u="none" strike="noStrike" dirty="0">
                <a:solidFill>
                  <a:srgbClr val="000000"/>
                </a:solidFill>
                <a:effectLst/>
              </a:rPr>
              <a:t>Journal of Data Analysis and Information Processing</a:t>
            </a:r>
            <a:r>
              <a:rPr lang="en-IN" sz="1200" b="1" i="0" u="none" strike="noStrike" dirty="0">
                <a:solidFill>
                  <a:srgbClr val="000000"/>
                </a:solidFill>
                <a:effectLst/>
              </a:rPr>
              <a:t>, </a:t>
            </a:r>
            <a:r>
              <a:rPr lang="en-IN" sz="1200" b="1" i="1" u="none" strike="noStrike" dirty="0">
                <a:solidFill>
                  <a:srgbClr val="000000"/>
                </a:solidFill>
                <a:effectLst/>
              </a:rPr>
              <a:t>12</a:t>
            </a:r>
            <a:r>
              <a:rPr lang="en-IN" sz="1200" b="1" i="0" u="none" strike="noStrike" dirty="0">
                <a:solidFill>
                  <a:srgbClr val="000000"/>
                </a:solidFill>
                <a:effectLst/>
              </a:rPr>
              <a:t>(4), pp.581-596.</a:t>
            </a:r>
          </a:p>
          <a:p>
            <a:pPr algn="just">
              <a:buBlip>
                <a:blip r:embed="rId3">
                  <a:extLst>
                    <a:ext uri="{96DAC541-7B7A-43D3-8B79-37D633B846F1}">
                      <asvg:svgBlip xmlns:asvg="http://schemas.microsoft.com/office/drawing/2016/SVG/main" r:embed="rId4"/>
                    </a:ext>
                  </a:extLst>
                </a:blip>
              </a:buBlip>
            </a:pPr>
            <a:r>
              <a:rPr lang="en-IN" sz="1200" b="1" i="0" u="none" strike="noStrike" dirty="0" err="1">
                <a:solidFill>
                  <a:srgbClr val="000000"/>
                </a:solidFill>
                <a:effectLst/>
              </a:rPr>
              <a:t>AbdElminaam</a:t>
            </a:r>
            <a:r>
              <a:rPr lang="en-IN" sz="1200" b="1" i="0" u="none" strike="noStrike" dirty="0">
                <a:solidFill>
                  <a:srgbClr val="000000"/>
                </a:solidFill>
                <a:effectLst/>
              </a:rPr>
              <a:t>, D.S., Farouk, M., Shaker, N., </a:t>
            </a:r>
            <a:r>
              <a:rPr lang="en-IN" sz="1200" b="1" i="0" u="none" strike="noStrike" dirty="0" err="1">
                <a:solidFill>
                  <a:srgbClr val="000000"/>
                </a:solidFill>
                <a:effectLst/>
              </a:rPr>
              <a:t>Elrashidy</a:t>
            </a:r>
            <a:r>
              <a:rPr lang="en-IN" sz="1200" b="1" i="0" u="none" strike="noStrike" dirty="0">
                <a:solidFill>
                  <a:srgbClr val="000000"/>
                </a:solidFill>
                <a:effectLst/>
              </a:rPr>
              <a:t>, O. and </a:t>
            </a:r>
            <a:r>
              <a:rPr lang="en-IN" sz="1200" b="1" i="0" u="none" strike="noStrike" dirty="0" err="1">
                <a:solidFill>
                  <a:srgbClr val="000000"/>
                </a:solidFill>
                <a:effectLst/>
              </a:rPr>
              <a:t>Elazab</a:t>
            </a:r>
            <a:r>
              <a:rPr lang="en-IN" sz="1200" b="1" i="0" u="none" strike="noStrike" dirty="0">
                <a:solidFill>
                  <a:srgbClr val="000000"/>
                </a:solidFill>
                <a:effectLst/>
              </a:rPr>
              <a:t>, R., 2024. An Efficient Framework for Predict Medical Insurance Costs Using Machine Learning. </a:t>
            </a:r>
            <a:r>
              <a:rPr lang="en-IN" sz="1200" b="1" i="1" u="none" strike="noStrike" dirty="0">
                <a:solidFill>
                  <a:srgbClr val="000000"/>
                </a:solidFill>
                <a:effectLst/>
              </a:rPr>
              <a:t>Journal of Computing and Communication</a:t>
            </a:r>
            <a:r>
              <a:rPr lang="en-IN" sz="1200" b="1" i="0" u="none" strike="noStrike" dirty="0">
                <a:solidFill>
                  <a:srgbClr val="000000"/>
                </a:solidFill>
                <a:effectLst/>
              </a:rPr>
              <a:t>, </a:t>
            </a:r>
            <a:r>
              <a:rPr lang="en-IN" sz="1200" b="1" i="1" u="none" strike="noStrike" dirty="0">
                <a:solidFill>
                  <a:srgbClr val="000000"/>
                </a:solidFill>
                <a:effectLst/>
              </a:rPr>
              <a:t>3</a:t>
            </a:r>
            <a:r>
              <a:rPr lang="en-IN" sz="1200" b="1" i="0" u="none" strike="noStrike" dirty="0">
                <a:solidFill>
                  <a:srgbClr val="000000"/>
                </a:solidFill>
                <a:effectLst/>
              </a:rPr>
              <a:t>(2), pp.55-64.</a:t>
            </a:r>
          </a:p>
          <a:p>
            <a:pPr algn="just">
              <a:buBlip>
                <a:blip r:embed="rId3">
                  <a:extLst>
                    <a:ext uri="{96DAC541-7B7A-43D3-8B79-37D633B846F1}">
                      <asvg:svgBlip xmlns:asvg="http://schemas.microsoft.com/office/drawing/2016/SVG/main" r:embed="rId4"/>
                    </a:ext>
                  </a:extLst>
                </a:blip>
              </a:buBlip>
            </a:pPr>
            <a:r>
              <a:rPr lang="en-IN" sz="1200" b="1" i="0" u="none" strike="noStrike" dirty="0">
                <a:solidFill>
                  <a:srgbClr val="000000"/>
                </a:solidFill>
                <a:effectLst/>
              </a:rPr>
              <a:t>ul Hassan, C.A., Iqbal, J., Hussain, S., </a:t>
            </a:r>
            <a:r>
              <a:rPr lang="en-IN" sz="1200" b="1" i="0" u="none" strike="noStrike" dirty="0" err="1">
                <a:solidFill>
                  <a:srgbClr val="000000"/>
                </a:solidFill>
                <a:effectLst/>
              </a:rPr>
              <a:t>AlSalman</a:t>
            </a:r>
            <a:r>
              <a:rPr lang="en-IN" sz="1200" b="1" i="0" u="none" strike="noStrike" dirty="0">
                <a:solidFill>
                  <a:srgbClr val="000000"/>
                </a:solidFill>
                <a:effectLst/>
              </a:rPr>
              <a:t>, H., </a:t>
            </a:r>
            <a:r>
              <a:rPr lang="en-IN" sz="1200" b="1" i="0" u="none" strike="noStrike" dirty="0" err="1">
                <a:solidFill>
                  <a:srgbClr val="000000"/>
                </a:solidFill>
                <a:effectLst/>
              </a:rPr>
              <a:t>Mosleh</a:t>
            </a:r>
            <a:r>
              <a:rPr lang="en-IN" sz="1200" b="1" i="0" u="none" strike="noStrike" dirty="0">
                <a:solidFill>
                  <a:srgbClr val="000000"/>
                </a:solidFill>
                <a:effectLst/>
              </a:rPr>
              <a:t>, M.A. and Sajid Ullah, S., 2021. A computational intelligence approach for predicting medical insurance cost. </a:t>
            </a:r>
            <a:r>
              <a:rPr lang="en-IN" sz="1200" b="1" i="1" u="none" strike="noStrike" dirty="0">
                <a:solidFill>
                  <a:srgbClr val="000000"/>
                </a:solidFill>
                <a:effectLst/>
              </a:rPr>
              <a:t>Mathematical Problems in Engineering</a:t>
            </a:r>
            <a:r>
              <a:rPr lang="en-IN" sz="1200" b="1" i="0" u="none" strike="noStrike" dirty="0">
                <a:solidFill>
                  <a:srgbClr val="000000"/>
                </a:solidFill>
                <a:effectLst/>
              </a:rPr>
              <a:t>, </a:t>
            </a:r>
            <a:r>
              <a:rPr lang="en-IN" sz="1200" b="1" i="1" u="none" strike="noStrike" dirty="0">
                <a:solidFill>
                  <a:srgbClr val="000000"/>
                </a:solidFill>
                <a:effectLst/>
              </a:rPr>
              <a:t>2021</a:t>
            </a:r>
            <a:r>
              <a:rPr lang="en-IN" sz="1200" b="1" i="0" u="none" strike="noStrike" dirty="0">
                <a:solidFill>
                  <a:srgbClr val="000000"/>
                </a:solidFill>
                <a:effectLst/>
              </a:rPr>
              <a:t>(1), p.1162553.</a:t>
            </a:r>
          </a:p>
          <a:p>
            <a:pPr algn="just">
              <a:buBlip>
                <a:blip r:embed="rId3">
                  <a:extLst>
                    <a:ext uri="{96DAC541-7B7A-43D3-8B79-37D633B846F1}">
                      <asvg:svgBlip xmlns:asvg="http://schemas.microsoft.com/office/drawing/2016/SVG/main" r:embed="rId4"/>
                    </a:ext>
                  </a:extLst>
                </a:blip>
              </a:buBlip>
            </a:pPr>
            <a:r>
              <a:rPr lang="en-IN" sz="1200" b="1" i="0" u="none" strike="noStrike" dirty="0" err="1">
                <a:solidFill>
                  <a:srgbClr val="000000"/>
                </a:solidFill>
                <a:effectLst/>
              </a:rPr>
              <a:t>Albalawi</a:t>
            </a:r>
            <a:r>
              <a:rPr lang="en-IN" sz="1200" b="1" i="0" u="none" strike="noStrike" dirty="0">
                <a:solidFill>
                  <a:srgbClr val="000000"/>
                </a:solidFill>
                <a:effectLst/>
              </a:rPr>
              <a:t>, S., </a:t>
            </a:r>
            <a:r>
              <a:rPr lang="en-IN" sz="1200" b="1" i="0" u="none" strike="noStrike" dirty="0" err="1">
                <a:solidFill>
                  <a:srgbClr val="000000"/>
                </a:solidFill>
                <a:effectLst/>
              </a:rPr>
              <a:t>Alshahrani</a:t>
            </a:r>
            <a:r>
              <a:rPr lang="en-IN" sz="1200" b="1" i="0" u="none" strike="noStrike" dirty="0">
                <a:solidFill>
                  <a:srgbClr val="000000"/>
                </a:solidFill>
                <a:effectLst/>
              </a:rPr>
              <a:t>, L., </a:t>
            </a:r>
            <a:r>
              <a:rPr lang="en-IN" sz="1200" b="1" i="0" u="none" strike="noStrike" dirty="0" err="1">
                <a:solidFill>
                  <a:srgbClr val="000000"/>
                </a:solidFill>
                <a:effectLst/>
              </a:rPr>
              <a:t>Albalawi</a:t>
            </a:r>
            <a:r>
              <a:rPr lang="en-IN" sz="1200" b="1" i="0" u="none" strike="noStrike" dirty="0">
                <a:solidFill>
                  <a:srgbClr val="000000"/>
                </a:solidFill>
                <a:effectLst/>
              </a:rPr>
              <a:t>, N., Alharbi, R. and </a:t>
            </a:r>
            <a:r>
              <a:rPr lang="en-IN" sz="1200" b="1" i="0" u="none" strike="noStrike" dirty="0" err="1">
                <a:solidFill>
                  <a:srgbClr val="000000"/>
                </a:solidFill>
                <a:effectLst/>
              </a:rPr>
              <a:t>Alhakamy</a:t>
            </a:r>
            <a:r>
              <a:rPr lang="en-IN" sz="1200" b="1" i="0" u="none" strike="noStrike" dirty="0">
                <a:solidFill>
                  <a:srgbClr val="000000"/>
                </a:solidFill>
                <a:effectLst/>
              </a:rPr>
              <a:t>, A.A., 2023. Prediction of healthcare insurance costs. </a:t>
            </a:r>
            <a:r>
              <a:rPr lang="en-IN" sz="1200" b="1" i="1" u="none" strike="noStrike" dirty="0">
                <a:solidFill>
                  <a:srgbClr val="000000"/>
                </a:solidFill>
                <a:effectLst/>
              </a:rPr>
              <a:t>Computers and Informatics</a:t>
            </a:r>
            <a:r>
              <a:rPr lang="en-IN" sz="1200" b="1" i="0" u="none" strike="noStrike" dirty="0">
                <a:solidFill>
                  <a:srgbClr val="000000"/>
                </a:solidFill>
                <a:effectLst/>
              </a:rPr>
              <a:t>, </a:t>
            </a:r>
            <a:r>
              <a:rPr lang="en-IN" sz="1200" b="1" i="1" u="none" strike="noStrike" dirty="0">
                <a:solidFill>
                  <a:srgbClr val="000000"/>
                </a:solidFill>
                <a:effectLst/>
              </a:rPr>
              <a:t>3</a:t>
            </a:r>
            <a:r>
              <a:rPr lang="en-IN" sz="1200" b="1" i="0" u="none" strike="noStrike" dirty="0">
                <a:solidFill>
                  <a:srgbClr val="000000"/>
                </a:solidFill>
                <a:effectLst/>
              </a:rPr>
              <a:t>(1), pp.9-18.</a:t>
            </a:r>
          </a:p>
          <a:p>
            <a:pPr algn="just">
              <a:buBlip>
                <a:blip r:embed="rId3">
                  <a:extLst>
                    <a:ext uri="{96DAC541-7B7A-43D3-8B79-37D633B846F1}">
                      <asvg:svgBlip xmlns:asvg="http://schemas.microsoft.com/office/drawing/2016/SVG/main" r:embed="rId4"/>
                    </a:ext>
                  </a:extLst>
                </a:blip>
              </a:buBlip>
            </a:pPr>
            <a:r>
              <a:rPr lang="en-IN" sz="1200" b="1" i="0" u="none" strike="noStrike" dirty="0">
                <a:solidFill>
                  <a:srgbClr val="000000"/>
                </a:solidFill>
                <a:effectLst/>
              </a:rPr>
              <a:t>Wilson, A.A., Nehme, A., </a:t>
            </a:r>
            <a:r>
              <a:rPr lang="en-IN" sz="1200" b="1" i="0" u="none" strike="noStrike" dirty="0" err="1">
                <a:solidFill>
                  <a:srgbClr val="000000"/>
                </a:solidFill>
                <a:effectLst/>
              </a:rPr>
              <a:t>Dhyani</a:t>
            </a:r>
            <a:r>
              <a:rPr lang="en-IN" sz="1200" b="1" i="0" u="none" strike="noStrike" dirty="0">
                <a:solidFill>
                  <a:srgbClr val="000000"/>
                </a:solidFill>
                <a:effectLst/>
              </a:rPr>
              <a:t>, A. and Mahbub, K., 2024. A Comparison of Generalised Linear Modelling with Machine Learning Approaches for Predicting Loss Cost in Motor Insurance. </a:t>
            </a:r>
            <a:r>
              <a:rPr lang="en-IN" sz="1200" b="1" i="1" u="none" strike="noStrike" dirty="0">
                <a:solidFill>
                  <a:srgbClr val="000000"/>
                </a:solidFill>
                <a:effectLst/>
              </a:rPr>
              <a:t>Risks</a:t>
            </a:r>
            <a:r>
              <a:rPr lang="en-IN" sz="1200" b="1" i="0" u="none" strike="noStrike" dirty="0">
                <a:solidFill>
                  <a:srgbClr val="000000"/>
                </a:solidFill>
                <a:effectLst/>
              </a:rPr>
              <a:t>, </a:t>
            </a:r>
            <a:r>
              <a:rPr lang="en-IN" sz="1200" b="1" i="1" u="none" strike="noStrike" dirty="0">
                <a:solidFill>
                  <a:srgbClr val="000000"/>
                </a:solidFill>
                <a:effectLst/>
              </a:rPr>
              <a:t>12</a:t>
            </a:r>
            <a:r>
              <a:rPr lang="en-IN" sz="1200" b="1" i="0" u="none" strike="noStrike" dirty="0">
                <a:solidFill>
                  <a:srgbClr val="000000"/>
                </a:solidFill>
                <a:effectLst/>
              </a:rPr>
              <a:t>(4), p.62.</a:t>
            </a:r>
          </a:p>
          <a:p>
            <a:pPr algn="just">
              <a:buBlip>
                <a:blip r:embed="rId3">
                  <a:extLst>
                    <a:ext uri="{96DAC541-7B7A-43D3-8B79-37D633B846F1}">
                      <asvg:svgBlip xmlns:asvg="http://schemas.microsoft.com/office/drawing/2016/SVG/main" r:embed="rId4"/>
                    </a:ext>
                  </a:extLst>
                </a:blip>
              </a:buBlip>
            </a:pPr>
            <a:r>
              <a:rPr lang="en-IN" sz="1200" b="1" i="0" u="none" strike="noStrike" dirty="0">
                <a:solidFill>
                  <a:srgbClr val="000000"/>
                </a:solidFill>
                <a:effectLst/>
              </a:rPr>
              <a:t>Bhargavi, R. and Arumugam, S., 2024. Predictive Analytics in Healthcare: A Hybrid Model for Efficient Medical Cost Estimation for Personalized Insurance Pricing.</a:t>
            </a:r>
          </a:p>
          <a:p>
            <a:pPr algn="just">
              <a:buBlip>
                <a:blip r:embed="rId3">
                  <a:extLst>
                    <a:ext uri="{96DAC541-7B7A-43D3-8B79-37D633B846F1}">
                      <asvg:svgBlip xmlns:asvg="http://schemas.microsoft.com/office/drawing/2016/SVG/main" r:embed="rId4"/>
                    </a:ext>
                  </a:extLst>
                </a:blip>
              </a:buBlip>
            </a:pPr>
            <a:r>
              <a:rPr lang="en-IN" sz="1200" b="1" i="0" u="none" strike="noStrike" dirty="0">
                <a:solidFill>
                  <a:srgbClr val="000000"/>
                </a:solidFill>
                <a:effectLst/>
              </a:rPr>
              <a:t>Shyamala Devi, M., P. Swathi, M. </a:t>
            </a:r>
            <a:r>
              <a:rPr lang="en-IN" sz="1200" b="1" i="0" u="none" strike="noStrike" dirty="0" err="1">
                <a:solidFill>
                  <a:srgbClr val="000000"/>
                </a:solidFill>
                <a:effectLst/>
              </a:rPr>
              <a:t>Purushotham</a:t>
            </a:r>
            <a:r>
              <a:rPr lang="en-IN" sz="1200" b="1" i="0" u="none" strike="noStrike" dirty="0">
                <a:solidFill>
                  <a:srgbClr val="000000"/>
                </a:solidFill>
                <a:effectLst/>
              </a:rPr>
              <a:t> Reddy, V. Deepak Varma, A. Praveen Kumar Reddy, Saranya </a:t>
            </a:r>
            <a:r>
              <a:rPr lang="en-IN" sz="1200" b="1" i="0" u="none" strike="noStrike" dirty="0" err="1">
                <a:solidFill>
                  <a:srgbClr val="000000"/>
                </a:solidFill>
                <a:effectLst/>
              </a:rPr>
              <a:t>Vivekanandan</a:t>
            </a:r>
            <a:r>
              <a:rPr lang="en-IN" sz="1200" b="1" i="0" u="none" strike="noStrike" dirty="0">
                <a:solidFill>
                  <a:srgbClr val="000000"/>
                </a:solidFill>
                <a:effectLst/>
              </a:rPr>
              <a:t>, and Priyanka Moorthy. "Linear and </a:t>
            </a:r>
            <a:r>
              <a:rPr lang="en-IN" sz="1200" b="1" i="0" u="none" strike="noStrike" dirty="0" err="1">
                <a:solidFill>
                  <a:srgbClr val="000000"/>
                </a:solidFill>
                <a:effectLst/>
              </a:rPr>
              <a:t>ensembling</a:t>
            </a:r>
            <a:r>
              <a:rPr lang="en-IN" sz="1200" b="1" i="0" u="none" strike="noStrike" dirty="0">
                <a:solidFill>
                  <a:srgbClr val="000000"/>
                </a:solidFill>
                <a:effectLst/>
              </a:rPr>
              <a:t> regression based health cost insurance prediction using machine learning." In </a:t>
            </a:r>
            <a:r>
              <a:rPr lang="en-IN" sz="1200" b="1" i="1" u="none" strike="noStrike" dirty="0">
                <a:solidFill>
                  <a:srgbClr val="000000"/>
                </a:solidFill>
                <a:effectLst/>
              </a:rPr>
              <a:t>Smart Computing Techniques and Applications: Proceedings of the Fourth International Conference on Smart Computing and Informatics, Volume 2</a:t>
            </a:r>
            <a:r>
              <a:rPr lang="en-IN" sz="1200" b="1" i="0" u="none" strike="noStrike" dirty="0">
                <a:solidFill>
                  <a:srgbClr val="000000"/>
                </a:solidFill>
                <a:effectLst/>
              </a:rPr>
              <a:t>, pp. 495-503. Springer Singapore, 2021.</a:t>
            </a:r>
            <a:endParaRPr lang="en-IN" sz="1200" b="1" dirty="0">
              <a:effectLst/>
            </a:endParaRPr>
          </a:p>
          <a:p>
            <a:br>
              <a:rPr lang="en-IN" sz="1200" b="1" dirty="0"/>
            </a:br>
            <a:endParaRPr lang="en-IN" altLang="en-US" sz="2000" b="1" dirty="0"/>
          </a:p>
          <a:p>
            <a:pPr>
              <a:lnSpc>
                <a:spcPct val="80000"/>
              </a:lnSpc>
            </a:pPr>
            <a:endParaRPr lang="en-IN" altLang="en-US" sz="2000" b="1" dirty="0"/>
          </a:p>
        </p:txBody>
      </p:sp>
    </p:spTree>
    <p:extLst>
      <p:ext uri="{BB962C8B-B14F-4D97-AF65-F5344CB8AC3E}">
        <p14:creationId xmlns:p14="http://schemas.microsoft.com/office/powerpoint/2010/main" val="3533711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230EC09-919C-4323-96E8-A5EB80744BD9}"/>
              </a:ext>
            </a:extLst>
          </p:cNvPr>
          <p:cNvSpPr>
            <a:spLocks noGrp="1" noChangeArrowheads="1"/>
          </p:cNvSpPr>
          <p:nvPr>
            <p:ph type="title"/>
          </p:nvPr>
        </p:nvSpPr>
        <p:spPr>
          <a:xfrm>
            <a:off x="2221022" y="2996952"/>
            <a:ext cx="6934200" cy="715962"/>
          </a:xfrm>
        </p:spPr>
        <p:txBody>
          <a:bodyPr/>
          <a:lstStyle/>
          <a:p>
            <a:pPr>
              <a:lnSpc>
                <a:spcPct val="107000"/>
              </a:lnSpc>
              <a:spcAft>
                <a:spcPts val="800"/>
              </a:spcAft>
            </a:pPr>
            <a:r>
              <a:rPr lang="en-IN" sz="9600" b="1"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Thank You</a:t>
            </a:r>
            <a:endParaRPr lang="en-IN" sz="9600" dirty="0">
              <a:effectLst>
                <a:outerShdw blurRad="38100" dist="38100" dir="2700000" algn="tl">
                  <a:srgbClr val="000000">
                    <a:alpha val="43137"/>
                  </a:srgbClr>
                </a:outerShdw>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040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230EC09-919C-4323-96E8-A5EB80744BD9}"/>
              </a:ext>
            </a:extLst>
          </p:cNvPr>
          <p:cNvSpPr>
            <a:spLocks noGrp="1" noChangeArrowheads="1"/>
          </p:cNvSpPr>
          <p:nvPr>
            <p:ph type="title"/>
          </p:nvPr>
        </p:nvSpPr>
        <p:spPr>
          <a:xfrm>
            <a:off x="2057400" y="655638"/>
            <a:ext cx="6934200" cy="715962"/>
          </a:xfrm>
        </p:spPr>
        <p:txBody>
          <a:bodyPr/>
          <a:lstStyle/>
          <a:p>
            <a:r>
              <a:rPr lang="en-IN" altLang="en-US" sz="4000" dirty="0">
                <a:solidFill>
                  <a:schemeClr val="tx2"/>
                </a:solidFill>
              </a:rPr>
              <a:t>Project Background</a:t>
            </a:r>
          </a:p>
        </p:txBody>
      </p:sp>
      <p:sp>
        <p:nvSpPr>
          <p:cNvPr id="60419" name="Rectangle 3">
            <a:extLst>
              <a:ext uri="{FF2B5EF4-FFF2-40B4-BE49-F238E27FC236}">
                <a16:creationId xmlns:a16="http://schemas.microsoft.com/office/drawing/2014/main" id="{46F38D10-1157-4437-B420-1FEA4A57CC11}"/>
              </a:ext>
            </a:extLst>
          </p:cNvPr>
          <p:cNvSpPr>
            <a:spLocks noGrp="1" noChangeArrowheads="1"/>
          </p:cNvSpPr>
          <p:nvPr>
            <p:ph type="body" idx="1"/>
          </p:nvPr>
        </p:nvSpPr>
        <p:spPr>
          <a:xfrm>
            <a:off x="2057400" y="2133600"/>
            <a:ext cx="6934200" cy="4267200"/>
          </a:xfrm>
        </p:spPr>
        <p:txBody>
          <a:bodyPr/>
          <a:lstStyle/>
          <a:p>
            <a:pPr algn="just">
              <a:lnSpc>
                <a:spcPct val="150000"/>
              </a:lnSpc>
            </a:pPr>
            <a:r>
              <a:rPr lang="en-US" altLang="ko-KR" sz="2000" b="1" dirty="0">
                <a:latin typeface="Verdana" panose="020B0604030504040204" pitchFamily="34" charset="0"/>
                <a:ea typeface="굴림" panose="020B0600000101010101" pitchFamily="34" charset="-127"/>
              </a:rPr>
              <a:t>Focus on predicting insurance costs using machine learning</a:t>
            </a:r>
          </a:p>
          <a:p>
            <a:pPr algn="just">
              <a:lnSpc>
                <a:spcPct val="150000"/>
              </a:lnSpc>
            </a:pPr>
            <a:r>
              <a:rPr lang="en-US" altLang="ko-KR" sz="2000" b="1" dirty="0">
                <a:latin typeface="Verdana" panose="020B0604030504040204" pitchFamily="34" charset="0"/>
                <a:ea typeface="굴림" panose="020B0600000101010101" pitchFamily="34" charset="-127"/>
              </a:rPr>
              <a:t>Explore hybrid modeling: soft and hard voting-based methods</a:t>
            </a:r>
          </a:p>
          <a:p>
            <a:pPr algn="just">
              <a:lnSpc>
                <a:spcPct val="150000"/>
              </a:lnSpc>
            </a:pPr>
            <a:r>
              <a:rPr lang="en-US" altLang="ko-KR" sz="2000" b="1" dirty="0">
                <a:latin typeface="Verdana" panose="020B0604030504040204" pitchFamily="34" charset="0"/>
                <a:ea typeface="굴림" panose="020B0600000101010101" pitchFamily="34" charset="-127"/>
              </a:rPr>
              <a:t>Combines strengths of individual base models</a:t>
            </a:r>
          </a:p>
          <a:p>
            <a:pPr algn="just">
              <a:lnSpc>
                <a:spcPct val="150000"/>
              </a:lnSpc>
            </a:pPr>
            <a:r>
              <a:rPr lang="en-US" altLang="ko-KR" sz="2000" b="1" dirty="0">
                <a:latin typeface="Verdana" panose="020B0604030504040204" pitchFamily="34" charset="0"/>
                <a:ea typeface="굴림" panose="020B0600000101010101" pitchFamily="34" charset="-127"/>
              </a:rPr>
              <a:t>Evaluates performance using standard regression metrics (R², MAE, RMSE)</a:t>
            </a:r>
          </a:p>
          <a:p>
            <a:pPr>
              <a:lnSpc>
                <a:spcPct val="80000"/>
              </a:lnSpc>
            </a:pPr>
            <a:endParaRPr lang="en-IN" altLang="en-US" sz="2000" dirty="0"/>
          </a:p>
        </p:txBody>
      </p:sp>
    </p:spTree>
    <p:extLst>
      <p:ext uri="{BB962C8B-B14F-4D97-AF65-F5344CB8AC3E}">
        <p14:creationId xmlns:p14="http://schemas.microsoft.com/office/powerpoint/2010/main" val="393766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3A78A76A-2F0A-45BD-9FFE-BEE2774881E2}"/>
              </a:ext>
            </a:extLst>
          </p:cNvPr>
          <p:cNvSpPr>
            <a:spLocks noGrp="1" noChangeArrowheads="1"/>
          </p:cNvSpPr>
          <p:nvPr>
            <p:ph type="title"/>
          </p:nvPr>
        </p:nvSpPr>
        <p:spPr/>
        <p:txBody>
          <a:bodyPr/>
          <a:lstStyle/>
          <a:p>
            <a:r>
              <a:rPr lang="en-IN" altLang="en-US" sz="4000" dirty="0"/>
              <a:t>Research Aim</a:t>
            </a:r>
            <a:endParaRPr lang="ru-RU" altLang="en-US" sz="4000" dirty="0"/>
          </a:p>
        </p:txBody>
      </p:sp>
      <p:sp>
        <p:nvSpPr>
          <p:cNvPr id="17413" name="Rectangle 5">
            <a:extLst>
              <a:ext uri="{FF2B5EF4-FFF2-40B4-BE49-F238E27FC236}">
                <a16:creationId xmlns:a16="http://schemas.microsoft.com/office/drawing/2014/main" id="{3DF4A1B1-EC3F-4C20-9BAC-79F918E501F0}"/>
              </a:ext>
            </a:extLst>
          </p:cNvPr>
          <p:cNvSpPr>
            <a:spLocks noGrp="1" noChangeArrowheads="1"/>
          </p:cNvSpPr>
          <p:nvPr>
            <p:ph type="body" idx="1"/>
          </p:nvPr>
        </p:nvSpPr>
        <p:spPr>
          <a:xfrm>
            <a:off x="395536" y="2362200"/>
            <a:ext cx="8424936" cy="4175125"/>
          </a:xfrm>
        </p:spPr>
        <p:txBody>
          <a:bodyPr/>
          <a:lstStyle/>
          <a:p>
            <a:pPr marL="0" indent="0" algn="just">
              <a:lnSpc>
                <a:spcPct val="150000"/>
              </a:lnSpc>
              <a:buNone/>
            </a:pPr>
            <a:r>
              <a:rPr lang="en-US" altLang="ko-KR" sz="2000" b="1" dirty="0">
                <a:latin typeface="Verdana" panose="020B0604030504040204" pitchFamily="34" charset="0"/>
                <a:ea typeface="굴림" panose="020B0600000101010101" pitchFamily="34" charset="-127"/>
              </a:rPr>
              <a:t>The aim of this project is to develop and compare soft and hard hybrid machine learning models to predict insurance costs, in order to identify which hybrid approach offers better generalization and predictive performance on structured insurance data.</a:t>
            </a:r>
          </a:p>
          <a:p>
            <a:pPr marL="0" indent="0" algn="just">
              <a:lnSpc>
                <a:spcPct val="80000"/>
              </a:lnSpc>
              <a:buNone/>
            </a:pPr>
            <a:endParaRPr lang="ru-RU"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230EC09-919C-4323-96E8-A5EB80744BD9}"/>
              </a:ext>
            </a:extLst>
          </p:cNvPr>
          <p:cNvSpPr>
            <a:spLocks noGrp="1" noChangeArrowheads="1"/>
          </p:cNvSpPr>
          <p:nvPr>
            <p:ph type="title"/>
          </p:nvPr>
        </p:nvSpPr>
        <p:spPr>
          <a:xfrm>
            <a:off x="2057400" y="655638"/>
            <a:ext cx="6934200" cy="715962"/>
          </a:xfrm>
        </p:spPr>
        <p:txBody>
          <a:bodyPr/>
          <a:lstStyle/>
          <a:p>
            <a:r>
              <a:rPr lang="en-IN" altLang="en-US" sz="4000" dirty="0">
                <a:solidFill>
                  <a:schemeClr val="tx2"/>
                </a:solidFill>
              </a:rPr>
              <a:t>Research Question</a:t>
            </a:r>
          </a:p>
        </p:txBody>
      </p:sp>
      <p:sp>
        <p:nvSpPr>
          <p:cNvPr id="60419" name="Rectangle 3">
            <a:extLst>
              <a:ext uri="{FF2B5EF4-FFF2-40B4-BE49-F238E27FC236}">
                <a16:creationId xmlns:a16="http://schemas.microsoft.com/office/drawing/2014/main" id="{46F38D10-1157-4437-B420-1FEA4A57CC11}"/>
              </a:ext>
            </a:extLst>
          </p:cNvPr>
          <p:cNvSpPr>
            <a:spLocks noGrp="1" noChangeArrowheads="1"/>
          </p:cNvSpPr>
          <p:nvPr>
            <p:ph type="body" idx="1"/>
          </p:nvPr>
        </p:nvSpPr>
        <p:spPr>
          <a:xfrm>
            <a:off x="2057400" y="2133600"/>
            <a:ext cx="6934200" cy="4267200"/>
          </a:xfrm>
        </p:spPr>
        <p:txBody>
          <a:bodyPr/>
          <a:lstStyle/>
          <a:p>
            <a:pPr algn="just">
              <a:lnSpc>
                <a:spcPct val="150000"/>
              </a:lnSpc>
              <a:buBlip>
                <a:blip r:embed="rId4">
                  <a:extLst>
                    <a:ext uri="{96DAC541-7B7A-43D3-8B79-37D633B846F1}">
                      <asvg:svgBlip xmlns:asvg="http://schemas.microsoft.com/office/drawing/2016/SVG/main" r:embed="rId5"/>
                    </a:ext>
                  </a:extLst>
                </a:blip>
              </a:buBlip>
            </a:pPr>
            <a:r>
              <a:rPr lang="en-US" altLang="ko-KR" sz="2000" b="1" dirty="0">
                <a:latin typeface="Verdana" panose="020B0604030504040204" pitchFamily="34" charset="0"/>
                <a:ea typeface="굴림" panose="020B0600000101010101" pitchFamily="34" charset="-127"/>
              </a:rPr>
              <a:t>Which hybrid approach—soft combination (Probability based) or hard combination  voting based)—yields better generalization and performance in insurance prediction?</a:t>
            </a:r>
          </a:p>
          <a:p>
            <a:pPr>
              <a:lnSpc>
                <a:spcPct val="80000"/>
              </a:lnSpc>
            </a:pPr>
            <a:endParaRPr lang="en-I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3A78A76A-2F0A-45BD-9FFE-BEE2774881E2}"/>
              </a:ext>
            </a:extLst>
          </p:cNvPr>
          <p:cNvSpPr>
            <a:spLocks noGrp="1" noChangeArrowheads="1"/>
          </p:cNvSpPr>
          <p:nvPr>
            <p:ph type="title"/>
          </p:nvPr>
        </p:nvSpPr>
        <p:spPr/>
        <p:txBody>
          <a:bodyPr/>
          <a:lstStyle/>
          <a:p>
            <a:r>
              <a:rPr lang="en-IN" altLang="en-US" sz="4000" dirty="0"/>
              <a:t>Research Objectives</a:t>
            </a:r>
            <a:endParaRPr lang="ru-RU" altLang="en-US" sz="4000" dirty="0"/>
          </a:p>
        </p:txBody>
      </p:sp>
      <p:sp>
        <p:nvSpPr>
          <p:cNvPr id="17413" name="Rectangle 5">
            <a:extLst>
              <a:ext uri="{FF2B5EF4-FFF2-40B4-BE49-F238E27FC236}">
                <a16:creationId xmlns:a16="http://schemas.microsoft.com/office/drawing/2014/main" id="{3DF4A1B1-EC3F-4C20-9BAC-79F918E501F0}"/>
              </a:ext>
            </a:extLst>
          </p:cNvPr>
          <p:cNvSpPr>
            <a:spLocks noGrp="1" noChangeArrowheads="1"/>
          </p:cNvSpPr>
          <p:nvPr>
            <p:ph type="body" idx="1"/>
          </p:nvPr>
        </p:nvSpPr>
        <p:spPr/>
        <p:txBody>
          <a:bodyPr/>
          <a:lstStyle/>
          <a:p>
            <a:pPr algn="just"/>
            <a:r>
              <a:rPr lang="en-US" altLang="ko-KR" sz="1800" b="1" dirty="0">
                <a:latin typeface="Verdana" panose="020B0604030504040204" pitchFamily="34" charset="0"/>
                <a:ea typeface="굴림" panose="020B0600000101010101" pitchFamily="34" charset="-127"/>
              </a:rPr>
              <a:t>To perform EDA to identify key patterns and features influencing insurance charges</a:t>
            </a:r>
          </a:p>
          <a:p>
            <a:pPr algn="just"/>
            <a:r>
              <a:rPr lang="en-US" altLang="ko-KR" sz="1800" b="1" dirty="0">
                <a:latin typeface="Verdana" panose="020B0604030504040204" pitchFamily="34" charset="0"/>
                <a:ea typeface="굴림" panose="020B0600000101010101" pitchFamily="34" charset="-127"/>
              </a:rPr>
              <a:t>To build and assess base models (Decision Tree, Random Forest, Gradient Boost) for benchmark performance</a:t>
            </a:r>
          </a:p>
          <a:p>
            <a:pPr algn="just"/>
            <a:r>
              <a:rPr lang="en-US" altLang="ko-KR" sz="1800" b="1" dirty="0">
                <a:latin typeface="Verdana" panose="020B0604030504040204" pitchFamily="34" charset="0"/>
                <a:ea typeface="굴림" panose="020B0600000101010101" pitchFamily="34" charset="-127"/>
              </a:rPr>
              <a:t>To develop soft hybrid models using weighted averaging</a:t>
            </a:r>
          </a:p>
          <a:p>
            <a:pPr algn="just"/>
            <a:r>
              <a:rPr lang="en-US" altLang="ko-KR" sz="1800" b="1" dirty="0">
                <a:latin typeface="Verdana" panose="020B0604030504040204" pitchFamily="34" charset="0"/>
                <a:ea typeface="굴림" panose="020B0600000101010101" pitchFamily="34" charset="-127"/>
              </a:rPr>
              <a:t>To construct hard hybrid models using majority voting</a:t>
            </a:r>
          </a:p>
          <a:p>
            <a:pPr algn="just"/>
            <a:r>
              <a:rPr lang="en-US" altLang="ko-KR" sz="1800" b="1" dirty="0">
                <a:latin typeface="Verdana" panose="020B0604030504040204" pitchFamily="34" charset="0"/>
                <a:ea typeface="굴림" panose="020B0600000101010101" pitchFamily="34" charset="-127"/>
              </a:rPr>
              <a:t>To compare soft vs hard hybrid models using R², MAE, and RMSE</a:t>
            </a:r>
          </a:p>
          <a:p>
            <a:pPr algn="just"/>
            <a:r>
              <a:rPr lang="en-US" altLang="ko-KR" sz="1800" b="1" dirty="0">
                <a:latin typeface="Verdana" panose="020B0604030504040204" pitchFamily="34" charset="0"/>
                <a:ea typeface="굴림" panose="020B0600000101010101" pitchFamily="34" charset="-127"/>
              </a:rPr>
              <a:t>To assess robustness and applicability of hybrid models in real-world insurance scenarios</a:t>
            </a:r>
          </a:p>
          <a:p>
            <a:pPr>
              <a:lnSpc>
                <a:spcPct val="80000"/>
              </a:lnSpc>
            </a:pPr>
            <a:endParaRPr lang="ru-RU" altLang="en-US" sz="2000" dirty="0"/>
          </a:p>
        </p:txBody>
      </p:sp>
    </p:spTree>
    <p:extLst>
      <p:ext uri="{BB962C8B-B14F-4D97-AF65-F5344CB8AC3E}">
        <p14:creationId xmlns:p14="http://schemas.microsoft.com/office/powerpoint/2010/main" val="4271596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230EC09-919C-4323-96E8-A5EB80744BD9}"/>
              </a:ext>
            </a:extLst>
          </p:cNvPr>
          <p:cNvSpPr>
            <a:spLocks noGrp="1" noChangeArrowheads="1"/>
          </p:cNvSpPr>
          <p:nvPr>
            <p:ph type="title"/>
          </p:nvPr>
        </p:nvSpPr>
        <p:spPr>
          <a:xfrm>
            <a:off x="2057400" y="655638"/>
            <a:ext cx="6934200" cy="715962"/>
          </a:xfrm>
        </p:spPr>
        <p:txBody>
          <a:bodyPr/>
          <a:lstStyle/>
          <a:p>
            <a:r>
              <a:rPr lang="en-IN" altLang="en-US" sz="4000" dirty="0">
                <a:solidFill>
                  <a:schemeClr val="tx2"/>
                </a:solidFill>
              </a:rPr>
              <a:t>Motivation </a:t>
            </a:r>
          </a:p>
        </p:txBody>
      </p:sp>
      <p:sp>
        <p:nvSpPr>
          <p:cNvPr id="60419" name="Rectangle 3">
            <a:extLst>
              <a:ext uri="{FF2B5EF4-FFF2-40B4-BE49-F238E27FC236}">
                <a16:creationId xmlns:a16="http://schemas.microsoft.com/office/drawing/2014/main" id="{46F38D10-1157-4437-B420-1FEA4A57CC11}"/>
              </a:ext>
            </a:extLst>
          </p:cNvPr>
          <p:cNvSpPr>
            <a:spLocks noGrp="1" noChangeArrowheads="1"/>
          </p:cNvSpPr>
          <p:nvPr>
            <p:ph type="body" idx="1"/>
          </p:nvPr>
        </p:nvSpPr>
        <p:spPr>
          <a:xfrm>
            <a:off x="2057400" y="2133600"/>
            <a:ext cx="6934200" cy="4267200"/>
          </a:xfrm>
        </p:spPr>
        <p:txBody>
          <a:bodyPr/>
          <a:lstStyle/>
          <a:p>
            <a:pPr algn="just">
              <a:lnSpc>
                <a:spcPct val="150000"/>
              </a:lnSpc>
            </a:pPr>
            <a:r>
              <a:rPr lang="en-US" altLang="ko-KR" sz="2000" b="1" dirty="0">
                <a:latin typeface="Verdana" panose="020B0604030504040204" pitchFamily="34" charset="0"/>
                <a:ea typeface="굴림" panose="020B0600000101010101" pitchFamily="34" charset="-127"/>
              </a:rPr>
              <a:t>Accurate insurance cost prediction is vital for pricing and risk assessment</a:t>
            </a:r>
          </a:p>
          <a:p>
            <a:pPr algn="just">
              <a:lnSpc>
                <a:spcPct val="150000"/>
              </a:lnSpc>
            </a:pPr>
            <a:r>
              <a:rPr lang="en-US" altLang="ko-KR" sz="2000" b="1" dirty="0">
                <a:latin typeface="Verdana" panose="020B0604030504040204" pitchFamily="34" charset="0"/>
                <a:ea typeface="굴림" panose="020B0600000101010101" pitchFamily="34" charset="-127"/>
              </a:rPr>
              <a:t>Hybrid models offer potential performance improvement over single models</a:t>
            </a:r>
          </a:p>
          <a:p>
            <a:pPr algn="just">
              <a:lnSpc>
                <a:spcPct val="150000"/>
              </a:lnSpc>
            </a:pPr>
            <a:r>
              <a:rPr lang="en-US" altLang="ko-KR" sz="2000" b="1" dirty="0">
                <a:latin typeface="Verdana" panose="020B0604030504040204" pitchFamily="34" charset="0"/>
                <a:ea typeface="굴림" panose="020B0600000101010101" pitchFamily="34" charset="-127"/>
              </a:rPr>
              <a:t>Growing interest in ensemble learning techniques in applied machine learning</a:t>
            </a:r>
          </a:p>
          <a:p>
            <a:pPr algn="just">
              <a:lnSpc>
                <a:spcPct val="150000"/>
              </a:lnSpc>
            </a:pPr>
            <a:r>
              <a:rPr lang="en-US" altLang="ko-KR" sz="2000" b="1" dirty="0">
                <a:latin typeface="Verdana" panose="020B0604030504040204" pitchFamily="34" charset="0"/>
                <a:ea typeface="굴림" panose="020B0600000101010101" pitchFamily="34" charset="-127"/>
              </a:rPr>
              <a:t>Real-world relevance in health and life insurance sectors</a:t>
            </a:r>
          </a:p>
          <a:p>
            <a:pPr>
              <a:lnSpc>
                <a:spcPct val="80000"/>
              </a:lnSpc>
            </a:pPr>
            <a:endParaRPr lang="en-IN" altLang="en-US" sz="2000" dirty="0"/>
          </a:p>
        </p:txBody>
      </p:sp>
    </p:spTree>
    <p:extLst>
      <p:ext uri="{BB962C8B-B14F-4D97-AF65-F5344CB8AC3E}">
        <p14:creationId xmlns:p14="http://schemas.microsoft.com/office/powerpoint/2010/main" val="349294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3A78A76A-2F0A-45BD-9FFE-BEE2774881E2}"/>
              </a:ext>
            </a:extLst>
          </p:cNvPr>
          <p:cNvSpPr>
            <a:spLocks noGrp="1" noChangeArrowheads="1"/>
          </p:cNvSpPr>
          <p:nvPr>
            <p:ph type="title"/>
          </p:nvPr>
        </p:nvSpPr>
        <p:spPr/>
        <p:txBody>
          <a:bodyPr/>
          <a:lstStyle/>
          <a:p>
            <a:r>
              <a:rPr lang="en-IN" altLang="en-US" sz="4000" dirty="0"/>
              <a:t>Literature Review Summary</a:t>
            </a:r>
            <a:endParaRPr lang="ru-RU" altLang="en-US" sz="4000" dirty="0"/>
          </a:p>
        </p:txBody>
      </p:sp>
      <p:sp>
        <p:nvSpPr>
          <p:cNvPr id="17413" name="Rectangle 5">
            <a:extLst>
              <a:ext uri="{FF2B5EF4-FFF2-40B4-BE49-F238E27FC236}">
                <a16:creationId xmlns:a16="http://schemas.microsoft.com/office/drawing/2014/main" id="{3DF4A1B1-EC3F-4C20-9BAC-79F918E501F0}"/>
              </a:ext>
            </a:extLst>
          </p:cNvPr>
          <p:cNvSpPr>
            <a:spLocks noGrp="1" noChangeArrowheads="1"/>
          </p:cNvSpPr>
          <p:nvPr>
            <p:ph type="body" idx="1"/>
          </p:nvPr>
        </p:nvSpPr>
        <p:spPr>
          <a:xfrm>
            <a:off x="990600" y="2362201"/>
            <a:ext cx="7315200" cy="562744"/>
          </a:xfrm>
        </p:spPr>
        <p:txBody>
          <a:bodyPr/>
          <a:lstStyle/>
          <a:p>
            <a:pPr>
              <a:lnSpc>
                <a:spcPct val="80000"/>
              </a:lnSpc>
            </a:pPr>
            <a:r>
              <a:rPr lang="en-IN" altLang="en-US" sz="2000" b="1" dirty="0"/>
              <a:t>Regression and Ensemble Models</a:t>
            </a:r>
            <a:endParaRPr lang="ru-RU" altLang="en-US" sz="2000" b="1" dirty="0"/>
          </a:p>
        </p:txBody>
      </p:sp>
      <p:graphicFrame>
        <p:nvGraphicFramePr>
          <p:cNvPr id="2" name="Table 1">
            <a:extLst>
              <a:ext uri="{FF2B5EF4-FFF2-40B4-BE49-F238E27FC236}">
                <a16:creationId xmlns:a16="http://schemas.microsoft.com/office/drawing/2014/main" id="{7B492083-5E2A-42B5-A953-774C5A1279D5}"/>
              </a:ext>
            </a:extLst>
          </p:cNvPr>
          <p:cNvGraphicFramePr>
            <a:graphicFrameLocks noGrp="1"/>
          </p:cNvGraphicFramePr>
          <p:nvPr>
            <p:extLst>
              <p:ext uri="{D42A27DB-BD31-4B8C-83A1-F6EECF244321}">
                <p14:modId xmlns:p14="http://schemas.microsoft.com/office/powerpoint/2010/main" val="1246461616"/>
              </p:ext>
            </p:extLst>
          </p:nvPr>
        </p:nvGraphicFramePr>
        <p:xfrm>
          <a:off x="838200" y="2708920"/>
          <a:ext cx="7694240" cy="3816423"/>
        </p:xfrm>
        <a:graphic>
          <a:graphicData uri="http://schemas.openxmlformats.org/drawingml/2006/table">
            <a:tbl>
              <a:tblPr firstRow="1" firstCol="1" bandRow="1">
                <a:tableStyleId>{5C22544A-7EE6-4342-B048-85BDC9FD1C3A}</a:tableStyleId>
              </a:tblPr>
              <a:tblGrid>
                <a:gridCol w="1923560">
                  <a:extLst>
                    <a:ext uri="{9D8B030D-6E8A-4147-A177-3AD203B41FA5}">
                      <a16:colId xmlns:a16="http://schemas.microsoft.com/office/drawing/2014/main" val="1888733708"/>
                    </a:ext>
                  </a:extLst>
                </a:gridCol>
                <a:gridCol w="1923560">
                  <a:extLst>
                    <a:ext uri="{9D8B030D-6E8A-4147-A177-3AD203B41FA5}">
                      <a16:colId xmlns:a16="http://schemas.microsoft.com/office/drawing/2014/main" val="3037983901"/>
                    </a:ext>
                  </a:extLst>
                </a:gridCol>
                <a:gridCol w="1923560">
                  <a:extLst>
                    <a:ext uri="{9D8B030D-6E8A-4147-A177-3AD203B41FA5}">
                      <a16:colId xmlns:a16="http://schemas.microsoft.com/office/drawing/2014/main" val="3565539"/>
                    </a:ext>
                  </a:extLst>
                </a:gridCol>
                <a:gridCol w="1923560">
                  <a:extLst>
                    <a:ext uri="{9D8B030D-6E8A-4147-A177-3AD203B41FA5}">
                      <a16:colId xmlns:a16="http://schemas.microsoft.com/office/drawing/2014/main" val="315274011"/>
                    </a:ext>
                  </a:extLst>
                </a:gridCol>
              </a:tblGrid>
              <a:tr h="414167">
                <a:tc>
                  <a:txBody>
                    <a:bodyPr/>
                    <a:lstStyle/>
                    <a:p>
                      <a:pPr algn="ctr">
                        <a:lnSpc>
                          <a:spcPct val="107000"/>
                        </a:lnSpc>
                        <a:spcAft>
                          <a:spcPts val="800"/>
                        </a:spcAft>
                      </a:pPr>
                      <a:r>
                        <a:rPr lang="en-IN" sz="1600" b="1">
                          <a:effectLst/>
                        </a:rPr>
                        <a:t>Study</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a:effectLst/>
                        </a:rPr>
                        <a:t>Models Used</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a:effectLst/>
                        </a:rPr>
                        <a:t>Best Result</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a:effectLst/>
                        </a:rPr>
                        <a:t>Insight</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6341556"/>
                  </a:ext>
                </a:extLst>
              </a:tr>
              <a:tr h="850564">
                <a:tc>
                  <a:txBody>
                    <a:bodyPr/>
                    <a:lstStyle/>
                    <a:p>
                      <a:pPr>
                        <a:lnSpc>
                          <a:spcPct val="107000"/>
                        </a:lnSpc>
                        <a:spcAft>
                          <a:spcPts val="800"/>
                        </a:spcAft>
                      </a:pPr>
                      <a:r>
                        <a:rPr lang="en-IN" sz="1600" b="1">
                          <a:effectLst/>
                        </a:rPr>
                        <a:t>Panda et al. (2022)</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Polynomial, Lasso, Ridge, Linear</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Polynomial: R² = 0.80</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Polynomial performed best</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7881555"/>
                  </a:ext>
                </a:extLst>
              </a:tr>
              <a:tr h="850564">
                <a:tc>
                  <a:txBody>
                    <a:bodyPr/>
                    <a:lstStyle/>
                    <a:p>
                      <a:pPr>
                        <a:lnSpc>
                          <a:spcPct val="107000"/>
                        </a:lnSpc>
                        <a:spcAft>
                          <a:spcPts val="800"/>
                        </a:spcAft>
                      </a:pPr>
                      <a:r>
                        <a:rPr lang="en-IN" sz="1600" b="1">
                          <a:effectLst/>
                        </a:rPr>
                        <a:t>Patra et al. (2024)</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KNN, Lasso, Ridge, XGBoost</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XGBoost: R² = 86.81</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XGBoost outperformed others</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3811417"/>
                  </a:ext>
                </a:extLst>
              </a:tr>
              <a:tr h="850564">
                <a:tc>
                  <a:txBody>
                    <a:bodyPr/>
                    <a:lstStyle/>
                    <a:p>
                      <a:pPr>
                        <a:lnSpc>
                          <a:spcPct val="107000"/>
                        </a:lnSpc>
                        <a:spcAft>
                          <a:spcPts val="800"/>
                        </a:spcAft>
                      </a:pPr>
                      <a:r>
                        <a:rPr lang="en-IN" sz="1600" b="1">
                          <a:effectLst/>
                        </a:rPr>
                        <a:t>ul Hassan et al. (2021)</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SGB, XGBoost, RF, SVR, LR, KNN</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SGB: Accuracy = 86%</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Ensemble models showed better accuracy</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0264959"/>
                  </a:ext>
                </a:extLst>
              </a:tr>
              <a:tr h="850564">
                <a:tc>
                  <a:txBody>
                    <a:bodyPr/>
                    <a:lstStyle/>
                    <a:p>
                      <a:pPr>
                        <a:lnSpc>
                          <a:spcPct val="107000"/>
                        </a:lnSpc>
                        <a:spcAft>
                          <a:spcPts val="800"/>
                        </a:spcAft>
                      </a:pPr>
                      <a:r>
                        <a:rPr lang="en-IN" sz="1600" b="1">
                          <a:effectLst/>
                        </a:rPr>
                        <a:t>Shyamala Devi et al. (2021)</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dirty="0">
                          <a:effectLst/>
                        </a:rPr>
                        <a:t>Polynomial, RF, Linear</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Polynomial: R² = 88%</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dirty="0">
                          <a:effectLst/>
                        </a:rPr>
                        <a:t>Region not important; ensembles strong</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6277904"/>
                  </a:ext>
                </a:extLst>
              </a:tr>
            </a:tbl>
          </a:graphicData>
        </a:graphic>
      </p:graphicFrame>
    </p:spTree>
    <p:extLst>
      <p:ext uri="{BB962C8B-B14F-4D97-AF65-F5344CB8AC3E}">
        <p14:creationId xmlns:p14="http://schemas.microsoft.com/office/powerpoint/2010/main" val="369961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230EC09-919C-4323-96E8-A5EB80744BD9}"/>
              </a:ext>
            </a:extLst>
          </p:cNvPr>
          <p:cNvSpPr>
            <a:spLocks noGrp="1" noChangeArrowheads="1"/>
          </p:cNvSpPr>
          <p:nvPr>
            <p:ph type="title"/>
          </p:nvPr>
        </p:nvSpPr>
        <p:spPr>
          <a:xfrm>
            <a:off x="2057400" y="655638"/>
            <a:ext cx="6934200" cy="715962"/>
          </a:xfrm>
        </p:spPr>
        <p:txBody>
          <a:bodyPr/>
          <a:lstStyle/>
          <a:p>
            <a:r>
              <a:rPr lang="en-IN" altLang="en-US" sz="4000" dirty="0"/>
              <a:t>Literature Review Summary</a:t>
            </a:r>
            <a:endParaRPr lang="en-IN" altLang="en-US" sz="4000" dirty="0">
              <a:solidFill>
                <a:schemeClr val="tx2"/>
              </a:solidFill>
            </a:endParaRPr>
          </a:p>
        </p:txBody>
      </p:sp>
      <p:sp>
        <p:nvSpPr>
          <p:cNvPr id="60419" name="Rectangle 3">
            <a:extLst>
              <a:ext uri="{FF2B5EF4-FFF2-40B4-BE49-F238E27FC236}">
                <a16:creationId xmlns:a16="http://schemas.microsoft.com/office/drawing/2014/main" id="{46F38D10-1157-4437-B420-1FEA4A57CC11}"/>
              </a:ext>
            </a:extLst>
          </p:cNvPr>
          <p:cNvSpPr>
            <a:spLocks noGrp="1" noChangeArrowheads="1"/>
          </p:cNvSpPr>
          <p:nvPr>
            <p:ph type="body" idx="1"/>
          </p:nvPr>
        </p:nvSpPr>
        <p:spPr>
          <a:xfrm>
            <a:off x="2063890" y="1417638"/>
            <a:ext cx="6934200" cy="503312"/>
          </a:xfrm>
        </p:spPr>
        <p:txBody>
          <a:bodyPr/>
          <a:lstStyle/>
          <a:p>
            <a:pPr marL="0" indent="0">
              <a:lnSpc>
                <a:spcPct val="80000"/>
              </a:lnSpc>
              <a:buNone/>
            </a:pPr>
            <a:r>
              <a:rPr lang="en-US" altLang="en-US" sz="2000" b="1" dirty="0"/>
              <a:t>Hybrid and Big Data Approaches</a:t>
            </a:r>
            <a:endParaRPr lang="en-IN" altLang="en-US" sz="2000" b="1" dirty="0"/>
          </a:p>
        </p:txBody>
      </p:sp>
      <p:graphicFrame>
        <p:nvGraphicFramePr>
          <p:cNvPr id="2" name="Table 1">
            <a:extLst>
              <a:ext uri="{FF2B5EF4-FFF2-40B4-BE49-F238E27FC236}">
                <a16:creationId xmlns:a16="http://schemas.microsoft.com/office/drawing/2014/main" id="{A65A8348-D2F7-4B48-854C-6DE92E178B35}"/>
              </a:ext>
            </a:extLst>
          </p:cNvPr>
          <p:cNvGraphicFramePr>
            <a:graphicFrameLocks noGrp="1"/>
          </p:cNvGraphicFramePr>
          <p:nvPr>
            <p:extLst>
              <p:ext uri="{D42A27DB-BD31-4B8C-83A1-F6EECF244321}">
                <p14:modId xmlns:p14="http://schemas.microsoft.com/office/powerpoint/2010/main" val="2271969196"/>
              </p:ext>
            </p:extLst>
          </p:nvPr>
        </p:nvGraphicFramePr>
        <p:xfrm>
          <a:off x="2057400" y="2132856"/>
          <a:ext cx="6763072" cy="3024335"/>
        </p:xfrm>
        <a:graphic>
          <a:graphicData uri="http://schemas.openxmlformats.org/drawingml/2006/table">
            <a:tbl>
              <a:tblPr firstRow="1" firstCol="1" bandRow="1">
                <a:tableStyleId>{5C22544A-7EE6-4342-B048-85BDC9FD1C3A}</a:tableStyleId>
              </a:tblPr>
              <a:tblGrid>
                <a:gridCol w="1690768">
                  <a:extLst>
                    <a:ext uri="{9D8B030D-6E8A-4147-A177-3AD203B41FA5}">
                      <a16:colId xmlns:a16="http://schemas.microsoft.com/office/drawing/2014/main" val="2523492971"/>
                    </a:ext>
                  </a:extLst>
                </a:gridCol>
                <a:gridCol w="1690768">
                  <a:extLst>
                    <a:ext uri="{9D8B030D-6E8A-4147-A177-3AD203B41FA5}">
                      <a16:colId xmlns:a16="http://schemas.microsoft.com/office/drawing/2014/main" val="4059965525"/>
                    </a:ext>
                  </a:extLst>
                </a:gridCol>
                <a:gridCol w="1690768">
                  <a:extLst>
                    <a:ext uri="{9D8B030D-6E8A-4147-A177-3AD203B41FA5}">
                      <a16:colId xmlns:a16="http://schemas.microsoft.com/office/drawing/2014/main" val="317575098"/>
                    </a:ext>
                  </a:extLst>
                </a:gridCol>
                <a:gridCol w="1690768">
                  <a:extLst>
                    <a:ext uri="{9D8B030D-6E8A-4147-A177-3AD203B41FA5}">
                      <a16:colId xmlns:a16="http://schemas.microsoft.com/office/drawing/2014/main" val="3173036479"/>
                    </a:ext>
                  </a:extLst>
                </a:gridCol>
              </a:tblGrid>
              <a:tr h="422333">
                <a:tc>
                  <a:txBody>
                    <a:bodyPr/>
                    <a:lstStyle/>
                    <a:p>
                      <a:pPr algn="ctr">
                        <a:lnSpc>
                          <a:spcPct val="107000"/>
                        </a:lnSpc>
                        <a:spcAft>
                          <a:spcPts val="800"/>
                        </a:spcAft>
                      </a:pPr>
                      <a:r>
                        <a:rPr lang="en-IN" sz="1600" b="1" dirty="0">
                          <a:effectLst/>
                        </a:rPr>
                        <a:t>Study</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dirty="0">
                          <a:effectLst/>
                        </a:rPr>
                        <a:t>Method</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a:effectLst/>
                        </a:rPr>
                        <a:t>Best Result</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1">
                          <a:effectLst/>
                        </a:rPr>
                        <a:t>Insight</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2024586"/>
                  </a:ext>
                </a:extLst>
              </a:tr>
              <a:tr h="867334">
                <a:tc>
                  <a:txBody>
                    <a:bodyPr/>
                    <a:lstStyle/>
                    <a:p>
                      <a:pPr>
                        <a:lnSpc>
                          <a:spcPct val="107000"/>
                        </a:lnSpc>
                        <a:spcAft>
                          <a:spcPts val="800"/>
                        </a:spcAft>
                      </a:pPr>
                      <a:r>
                        <a:rPr lang="en-IN" sz="1600" b="1">
                          <a:effectLst/>
                        </a:rPr>
                        <a:t>Wilson et al. (2024)</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dirty="0">
                          <a:effectLst/>
                        </a:rPr>
                        <a:t>GLM, ANN, Hybrid (GLM-ANN)</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dirty="0">
                          <a:effectLst/>
                        </a:rPr>
                        <a:t>Hybrid: MAE = 2011.9</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Hybrid model gave best results</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4537050"/>
                  </a:ext>
                </a:extLst>
              </a:tr>
              <a:tr h="867334">
                <a:tc>
                  <a:txBody>
                    <a:bodyPr/>
                    <a:lstStyle/>
                    <a:p>
                      <a:pPr>
                        <a:lnSpc>
                          <a:spcPct val="107000"/>
                        </a:lnSpc>
                        <a:spcAft>
                          <a:spcPts val="800"/>
                        </a:spcAft>
                      </a:pPr>
                      <a:r>
                        <a:rPr lang="en-IN" sz="1600" b="1" dirty="0">
                          <a:effectLst/>
                        </a:rPr>
                        <a:t>Bhargavi  and Arumugam (2024)</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Hybrid (LR + Deep Belief Network)</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dirty="0">
                          <a:effectLst/>
                        </a:rPr>
                        <a:t>Low error: 0.4926</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Captured both linear &amp; complex patterns</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7435906"/>
                  </a:ext>
                </a:extLst>
              </a:tr>
              <a:tr h="867334">
                <a:tc>
                  <a:txBody>
                    <a:bodyPr/>
                    <a:lstStyle/>
                    <a:p>
                      <a:pPr>
                        <a:lnSpc>
                          <a:spcPct val="107000"/>
                        </a:lnSpc>
                        <a:spcAft>
                          <a:spcPts val="800"/>
                        </a:spcAft>
                      </a:pPr>
                      <a:r>
                        <a:rPr lang="en-IN" sz="1600" b="1" dirty="0" err="1">
                          <a:effectLst/>
                        </a:rPr>
                        <a:t>Albalawi</a:t>
                      </a:r>
                      <a:r>
                        <a:rPr lang="en-IN" sz="1600" b="1" dirty="0">
                          <a:effectLst/>
                        </a:rPr>
                        <a:t> et al. (2023)</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PySpark GBT, Polynomial</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a:effectLst/>
                        </a:rPr>
                        <a:t>GBT: R² = 0.9067</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b="1" dirty="0">
                          <a:effectLst/>
                        </a:rPr>
                        <a:t>Big data tools improved performance</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2163944"/>
                  </a:ext>
                </a:extLst>
              </a:tr>
            </a:tbl>
          </a:graphicData>
        </a:graphic>
      </p:graphicFrame>
    </p:spTree>
    <p:extLst>
      <p:ext uri="{BB962C8B-B14F-4D97-AF65-F5344CB8AC3E}">
        <p14:creationId xmlns:p14="http://schemas.microsoft.com/office/powerpoint/2010/main" val="334299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3A78A76A-2F0A-45BD-9FFE-BEE2774881E2}"/>
              </a:ext>
            </a:extLst>
          </p:cNvPr>
          <p:cNvSpPr>
            <a:spLocks noGrp="1" noChangeArrowheads="1"/>
          </p:cNvSpPr>
          <p:nvPr>
            <p:ph type="title"/>
          </p:nvPr>
        </p:nvSpPr>
        <p:spPr/>
        <p:txBody>
          <a:bodyPr/>
          <a:lstStyle/>
          <a:p>
            <a:r>
              <a:rPr lang="en-IN" altLang="en-US" sz="4000" dirty="0"/>
              <a:t>Project Requirements</a:t>
            </a:r>
            <a:endParaRPr lang="ru-RU" altLang="en-US" sz="4000" dirty="0"/>
          </a:p>
        </p:txBody>
      </p:sp>
      <p:sp>
        <p:nvSpPr>
          <p:cNvPr id="17413" name="Rectangle 5">
            <a:extLst>
              <a:ext uri="{FF2B5EF4-FFF2-40B4-BE49-F238E27FC236}">
                <a16:creationId xmlns:a16="http://schemas.microsoft.com/office/drawing/2014/main" id="{3DF4A1B1-EC3F-4C20-9BAC-79F918E501F0}"/>
              </a:ext>
            </a:extLst>
          </p:cNvPr>
          <p:cNvSpPr>
            <a:spLocks noGrp="1" noChangeArrowheads="1"/>
          </p:cNvSpPr>
          <p:nvPr>
            <p:ph type="body" idx="1"/>
          </p:nvPr>
        </p:nvSpPr>
        <p:spPr/>
        <p:txBody>
          <a:bodyPr/>
          <a:lstStyle/>
          <a:p>
            <a:pPr algn="just">
              <a:lnSpc>
                <a:spcPct val="150000"/>
              </a:lnSpc>
            </a:pPr>
            <a:r>
              <a:rPr lang="en-US" altLang="ko-KR" sz="2000" b="1" dirty="0">
                <a:latin typeface="Verdana" panose="020B0604030504040204" pitchFamily="34" charset="0"/>
                <a:ea typeface="굴림" panose="020B0600000101010101" pitchFamily="34" charset="-127"/>
              </a:rPr>
              <a:t>Dataset: </a:t>
            </a:r>
            <a:r>
              <a:rPr lang="en-US" altLang="ko-KR" sz="2000" dirty="0">
                <a:latin typeface="Verdana" panose="020B0604030504040204" pitchFamily="34" charset="0"/>
                <a:ea typeface="굴림" panose="020B0600000101010101" pitchFamily="34" charset="-127"/>
              </a:rPr>
              <a:t>insurance.csv from GitHub (Machine-Learning-with-R-datasets)</a:t>
            </a:r>
          </a:p>
          <a:p>
            <a:pPr algn="just">
              <a:lnSpc>
                <a:spcPct val="150000"/>
              </a:lnSpc>
            </a:pPr>
            <a:r>
              <a:rPr lang="en-US" altLang="ko-KR" sz="2000" b="1" dirty="0">
                <a:latin typeface="Verdana" panose="020B0604030504040204" pitchFamily="34" charset="0"/>
                <a:ea typeface="굴림" panose="020B0600000101010101" pitchFamily="34" charset="-127"/>
              </a:rPr>
              <a:t>Tools: </a:t>
            </a:r>
            <a:r>
              <a:rPr lang="en-US" altLang="ko-KR" sz="2000" dirty="0">
                <a:latin typeface="Verdana" panose="020B0604030504040204" pitchFamily="34" charset="0"/>
                <a:ea typeface="굴림" panose="020B0600000101010101" pitchFamily="34" charset="-127"/>
              </a:rPr>
              <a:t>Python, Pandas, NumPy, Scikit-learn, Matplotlib, Seaborn</a:t>
            </a:r>
          </a:p>
          <a:p>
            <a:pPr algn="just">
              <a:lnSpc>
                <a:spcPct val="150000"/>
              </a:lnSpc>
            </a:pPr>
            <a:r>
              <a:rPr lang="en-US" altLang="ko-KR" sz="2000" b="1" dirty="0">
                <a:latin typeface="Verdana" panose="020B0604030504040204" pitchFamily="34" charset="0"/>
                <a:ea typeface="굴림" panose="020B0600000101010101" pitchFamily="34" charset="-127"/>
              </a:rPr>
              <a:t>Environment: </a:t>
            </a:r>
            <a:r>
              <a:rPr lang="en-US" altLang="ko-KR" sz="2000" dirty="0">
                <a:latin typeface="Verdana" panose="020B0604030504040204" pitchFamily="34" charset="0"/>
                <a:ea typeface="굴림" panose="020B0600000101010101" pitchFamily="34" charset="-127"/>
              </a:rPr>
              <a:t>Jupyter Notebook or Google </a:t>
            </a:r>
            <a:r>
              <a:rPr lang="en-US" altLang="ko-KR" sz="2000" dirty="0" err="1">
                <a:latin typeface="Verdana" panose="020B0604030504040204" pitchFamily="34" charset="0"/>
                <a:ea typeface="굴림" panose="020B0600000101010101" pitchFamily="34" charset="-127"/>
              </a:rPr>
              <a:t>Colab</a:t>
            </a:r>
            <a:endParaRPr lang="en-US" altLang="ko-KR" sz="2000" dirty="0">
              <a:latin typeface="Verdana" panose="020B0604030504040204" pitchFamily="34" charset="0"/>
              <a:ea typeface="굴림" panose="020B0600000101010101" pitchFamily="34" charset="-127"/>
            </a:endParaRPr>
          </a:p>
          <a:p>
            <a:pPr algn="just">
              <a:lnSpc>
                <a:spcPct val="150000"/>
              </a:lnSpc>
            </a:pPr>
            <a:r>
              <a:rPr lang="en-US" altLang="ko-KR" sz="2000" b="1" dirty="0">
                <a:latin typeface="Verdana" panose="020B0604030504040204" pitchFamily="34" charset="0"/>
                <a:ea typeface="굴림" panose="020B0600000101010101" pitchFamily="34" charset="-127"/>
              </a:rPr>
              <a:t>Evaluation Metrics: </a:t>
            </a:r>
            <a:r>
              <a:rPr lang="en-US" altLang="ko-KR" sz="2000" dirty="0">
                <a:latin typeface="Verdana" panose="020B0604030504040204" pitchFamily="34" charset="0"/>
                <a:ea typeface="굴림" panose="020B0600000101010101" pitchFamily="34" charset="-127"/>
              </a:rPr>
              <a:t>R² Score, MAE, RMSE</a:t>
            </a:r>
          </a:p>
          <a:p>
            <a:pPr algn="just">
              <a:lnSpc>
                <a:spcPct val="150000"/>
              </a:lnSpc>
            </a:pPr>
            <a:r>
              <a:rPr lang="en-US" altLang="ko-KR" sz="2000" b="1" dirty="0">
                <a:latin typeface="Verdana" panose="020B0604030504040204" pitchFamily="34" charset="0"/>
                <a:ea typeface="굴림" panose="020B0600000101010101" pitchFamily="34" charset="-127"/>
              </a:rPr>
              <a:t>Version Control: </a:t>
            </a:r>
            <a:r>
              <a:rPr lang="en-US" altLang="ko-KR" sz="2000" dirty="0">
                <a:latin typeface="Verdana" panose="020B0604030504040204" pitchFamily="34" charset="0"/>
                <a:ea typeface="굴림" panose="020B0600000101010101" pitchFamily="34" charset="-127"/>
              </a:rPr>
              <a:t>GitHub repository</a:t>
            </a:r>
          </a:p>
          <a:p>
            <a:pPr>
              <a:lnSpc>
                <a:spcPct val="80000"/>
              </a:lnSpc>
            </a:pPr>
            <a:endParaRPr lang="ru-RU" altLang="en-US" sz="2000" dirty="0"/>
          </a:p>
        </p:txBody>
      </p:sp>
    </p:spTree>
    <p:extLst>
      <p:ext uri="{BB962C8B-B14F-4D97-AF65-F5344CB8AC3E}">
        <p14:creationId xmlns:p14="http://schemas.microsoft.com/office/powerpoint/2010/main" val="2015763553"/>
      </p:ext>
    </p:extLst>
  </p:cSld>
  <p:clrMapOvr>
    <a:masterClrMapping/>
  </p:clrMapOvr>
</p:sld>
</file>

<file path=ppt/theme/theme1.xml><?xml version="1.0" encoding="utf-8"?>
<a:theme xmlns:a="http://schemas.openxmlformats.org/drawingml/2006/main" name="powerpoint-template-24">
  <a:themeElements>
    <a:clrScheme name="powerpoint-template-24 11">
      <a:dk1>
        <a:srgbClr val="4D4D4D"/>
      </a:dk1>
      <a:lt1>
        <a:srgbClr val="FFFFFF"/>
      </a:lt1>
      <a:dk2>
        <a:srgbClr val="4D4D4D"/>
      </a:dk2>
      <a:lt2>
        <a:srgbClr val="5A6AB8"/>
      </a:lt2>
      <a:accent1>
        <a:srgbClr val="A1ADDF"/>
      </a:accent1>
      <a:accent2>
        <a:srgbClr val="4E7DD2"/>
      </a:accent2>
      <a:accent3>
        <a:srgbClr val="FFFFFF"/>
      </a:accent3>
      <a:accent4>
        <a:srgbClr val="404040"/>
      </a:accent4>
      <a:accent5>
        <a:srgbClr val="CDD3EC"/>
      </a:accent5>
      <a:accent6>
        <a:srgbClr val="4671BE"/>
      </a:accent6>
      <a:hlink>
        <a:srgbClr val="7BAAE1"/>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IN"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IN"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0E0F83"/>
        </a:lt2>
        <a:accent1>
          <a:srgbClr val="4049D2"/>
        </a:accent1>
        <a:accent2>
          <a:srgbClr val="494FD9"/>
        </a:accent2>
        <a:accent3>
          <a:srgbClr val="FFFFFF"/>
        </a:accent3>
        <a:accent4>
          <a:srgbClr val="404040"/>
        </a:accent4>
        <a:accent5>
          <a:srgbClr val="AFB1E5"/>
        </a:accent5>
        <a:accent6>
          <a:srgbClr val="4147C4"/>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4B8ACD"/>
        </a:lt2>
        <a:accent1>
          <a:srgbClr val="5C98C2"/>
        </a:accent1>
        <a:accent2>
          <a:srgbClr val="93BAD6"/>
        </a:accent2>
        <a:accent3>
          <a:srgbClr val="FFFFFF"/>
        </a:accent3>
        <a:accent4>
          <a:srgbClr val="404040"/>
        </a:accent4>
        <a:accent5>
          <a:srgbClr val="B5CADD"/>
        </a:accent5>
        <a:accent6>
          <a:srgbClr val="85A8C2"/>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114682"/>
        </a:lt2>
        <a:accent1>
          <a:srgbClr val="295B99"/>
        </a:accent1>
        <a:accent2>
          <a:srgbClr val="406DA6"/>
        </a:accent2>
        <a:accent3>
          <a:srgbClr val="FFFFFF"/>
        </a:accent3>
        <a:accent4>
          <a:srgbClr val="404040"/>
        </a:accent4>
        <a:accent5>
          <a:srgbClr val="ACB5CA"/>
        </a:accent5>
        <a:accent6>
          <a:srgbClr val="396296"/>
        </a:accent6>
        <a:hlink>
          <a:srgbClr val="5F84B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1984CC"/>
        </a:lt2>
        <a:accent1>
          <a:srgbClr val="0960AF"/>
        </a:accent1>
        <a:accent2>
          <a:srgbClr val="05438C"/>
        </a:accent2>
        <a:accent3>
          <a:srgbClr val="FFFFFF"/>
        </a:accent3>
        <a:accent4>
          <a:srgbClr val="404040"/>
        </a:accent4>
        <a:accent5>
          <a:srgbClr val="AAB6D4"/>
        </a:accent5>
        <a:accent6>
          <a:srgbClr val="043C7E"/>
        </a:accent6>
        <a:hlink>
          <a:srgbClr val="023069"/>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1984CC"/>
        </a:lt2>
        <a:accent1>
          <a:srgbClr val="0960AF"/>
        </a:accent1>
        <a:accent2>
          <a:srgbClr val="05438C"/>
        </a:accent2>
        <a:accent3>
          <a:srgbClr val="FFFFFF"/>
        </a:accent3>
        <a:accent4>
          <a:srgbClr val="404040"/>
        </a:accent4>
        <a:accent5>
          <a:srgbClr val="AAB6D4"/>
        </a:accent5>
        <a:accent6>
          <a:srgbClr val="043C7E"/>
        </a:accent6>
        <a:hlink>
          <a:srgbClr val="2F4D8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1984CC"/>
        </a:lt2>
        <a:accent1>
          <a:srgbClr val="0960AF"/>
        </a:accent1>
        <a:accent2>
          <a:srgbClr val="2F4D89"/>
        </a:accent2>
        <a:accent3>
          <a:srgbClr val="FFFFFF"/>
        </a:accent3>
        <a:accent4>
          <a:srgbClr val="404040"/>
        </a:accent4>
        <a:accent5>
          <a:srgbClr val="AAB6D4"/>
        </a:accent5>
        <a:accent6>
          <a:srgbClr val="2A457C"/>
        </a:accent6>
        <a:hlink>
          <a:srgbClr val="68CEF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0A86FA"/>
        </a:lt2>
        <a:accent1>
          <a:srgbClr val="1799F9"/>
        </a:accent1>
        <a:accent2>
          <a:srgbClr val="549AF2"/>
        </a:accent2>
        <a:accent3>
          <a:srgbClr val="FFFFFF"/>
        </a:accent3>
        <a:accent4>
          <a:srgbClr val="404040"/>
        </a:accent4>
        <a:accent5>
          <a:srgbClr val="ABCAFB"/>
        </a:accent5>
        <a:accent6>
          <a:srgbClr val="4B8BDB"/>
        </a:accent6>
        <a:hlink>
          <a:srgbClr val="5BACF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0A86FA"/>
        </a:lt2>
        <a:accent1>
          <a:srgbClr val="1799F9"/>
        </a:accent1>
        <a:accent2>
          <a:srgbClr val="549AF2"/>
        </a:accent2>
        <a:accent3>
          <a:srgbClr val="FFFFFF"/>
        </a:accent3>
        <a:accent4>
          <a:srgbClr val="404040"/>
        </a:accent4>
        <a:accent5>
          <a:srgbClr val="ABCAFB"/>
        </a:accent5>
        <a:accent6>
          <a:srgbClr val="4B8BDB"/>
        </a:accent6>
        <a:hlink>
          <a:srgbClr val="BD140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5A6AB8"/>
        </a:lt2>
        <a:accent1>
          <a:srgbClr val="A1ADDF"/>
        </a:accent1>
        <a:accent2>
          <a:srgbClr val="4E7DD2"/>
        </a:accent2>
        <a:accent3>
          <a:srgbClr val="FFFFFF"/>
        </a:accent3>
        <a:accent4>
          <a:srgbClr val="404040"/>
        </a:accent4>
        <a:accent5>
          <a:srgbClr val="CDD3EC"/>
        </a:accent5>
        <a:accent6>
          <a:srgbClr val="4671BE"/>
        </a:accent6>
        <a:hlink>
          <a:srgbClr val="7BAAE1"/>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144</TotalTime>
  <Words>1207</Words>
  <Application>Microsoft Office PowerPoint</Application>
  <PresentationFormat>On-screen Show (4:3)</PresentationFormat>
  <Paragraphs>146</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Microsoft Sans Serif</vt:lpstr>
      <vt:lpstr>Times New Roman</vt:lpstr>
      <vt:lpstr>Verdana</vt:lpstr>
      <vt:lpstr>powerpoint-template-24</vt:lpstr>
      <vt:lpstr>Soft and Hard Hybrid Modelling for Insurance Cost Prediction</vt:lpstr>
      <vt:lpstr>Project Background</vt:lpstr>
      <vt:lpstr>Research Aim</vt:lpstr>
      <vt:lpstr>Research Question</vt:lpstr>
      <vt:lpstr>Research Objectives</vt:lpstr>
      <vt:lpstr>Motivation </vt:lpstr>
      <vt:lpstr>Literature Review Summary</vt:lpstr>
      <vt:lpstr>Literature Review Summary</vt:lpstr>
      <vt:lpstr>Project Requirements</vt:lpstr>
      <vt:lpstr>Data Management Plan</vt:lpstr>
      <vt:lpstr>Task List</vt:lpstr>
      <vt:lpstr>Timeline</vt:lpstr>
      <vt:lpstr>Models Selected</vt:lpstr>
      <vt:lpstr>Steps Included in the Project</vt:lpstr>
      <vt:lpstr>Work Completed So Far</vt:lpstr>
      <vt:lpstr>Work Remaining</vt:lpstr>
      <vt:lpstr>Conclusion</vt:lpstr>
      <vt:lpstr>References</vt:lpstr>
      <vt:lpstr>Thank You</vt:lpstr>
    </vt:vector>
  </TitlesOfParts>
  <Company>Templates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palla ramya</dc:creator>
  <cp:lastModifiedBy>palla Ramya</cp:lastModifiedBy>
  <cp:revision>9</cp:revision>
  <dcterms:created xsi:type="dcterms:W3CDTF">2025-06-20T15:48:54Z</dcterms:created>
  <dcterms:modified xsi:type="dcterms:W3CDTF">2025-07-13T20:30:43Z</dcterms:modified>
</cp:coreProperties>
</file>