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80" r:id="rId2"/>
  </p:sldMasterIdLst>
  <p:notesMasterIdLst>
    <p:notesMasterId r:id="rId18"/>
  </p:notesMasterIdLst>
  <p:handoutMasterIdLst>
    <p:handoutMasterId r:id="rId19"/>
  </p:handoutMasterIdLst>
  <p:sldIdLst>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03">
          <p15:clr>
            <a:srgbClr val="A4A3A4"/>
          </p15:clr>
        </p15:guide>
        <p15:guide id="4" orient="horz" pos="127">
          <p15:clr>
            <a:srgbClr val="A4A3A4"/>
          </p15:clr>
        </p15:guide>
        <p15:guide id="5" orient="horz" pos="4319">
          <p15:clr>
            <a:srgbClr val="A4A3A4"/>
          </p15:clr>
        </p15:guide>
        <p15:guide id="6" orient="horz" pos="4111">
          <p15:clr>
            <a:srgbClr val="A4A3A4"/>
          </p15:clr>
        </p15:guide>
        <p15:guide id="7" orient="horz" pos="3575">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guide id="13" pos="143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88398" autoAdjust="0"/>
  </p:normalViewPr>
  <p:slideViewPr>
    <p:cSldViewPr snapToGrid="0" snapToObjects="1" showGuides="1">
      <p:cViewPr varScale="1">
        <p:scale>
          <a:sx n="74" d="100"/>
          <a:sy n="74" d="100"/>
        </p:scale>
        <p:origin x="1086" y="72"/>
      </p:cViewPr>
      <p:guideLst>
        <p:guide orient="horz" pos="2160"/>
        <p:guide orient="horz" pos="682"/>
        <p:guide orient="horz" pos="903"/>
        <p:guide orient="horz" pos="127"/>
        <p:guide orient="horz" pos="4319"/>
        <p:guide orient="horz" pos="4111"/>
        <p:guide orient="horz" pos="3575"/>
        <p:guide pos="2886"/>
        <p:guide pos="286"/>
        <p:guide pos="5473"/>
        <p:guide pos="2937"/>
        <p:guide pos="2842"/>
        <p:guide pos="14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05/08/2017</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05/08/2017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smtClean="0"/>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GB" dirty="0"/>
          </a:p>
        </p:txBody>
      </p:sp>
      <p:pic>
        <p:nvPicPr>
          <p:cNvPr id="6" name="Picture 2" descr="\\Cnshavapfl54.pacrim.ey.net\54SH0004\BBWW branding\BBWW logos\New 2015 logo\GC logo with tagline\GC Logo_new.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63543" y="5214872"/>
            <a:ext cx="999558" cy="1158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pic>
        <p:nvPicPr>
          <p:cNvPr id="6" name="Picture 2" descr="\\Cnshavapfl54.pacrim.ey.net\54SH0004\BBWW branding\BBWW logos\New 2015 logo\GC logo with tagline\GC Logo_BBWW_Reversed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4251" y="5148873"/>
            <a:ext cx="1130432" cy="1309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6" name="Picture 2" descr="\\Cnshavapfl54.pacrim.ey.net\54SH0004\BBWW branding\BBWW logos\New 2015 logo\GC logo with tagline\GC Logo_BBWW_Reversed 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4251" y="5148873"/>
            <a:ext cx="1130432" cy="1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626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pic>
        <p:nvPicPr>
          <p:cNvPr id="10" name="Picture 2" descr="\\Cnshavapfl54.pacrim.ey.net\54SH0004\BBWW branding\BBWW logos\New 2015 logo\GC logo with tagline\GC Logo_BBWW_Reversed white.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624251" y="5148873"/>
            <a:ext cx="1130432" cy="1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5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26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9" name="Picture 2" descr="\\Cnshavapfl54.pacrim.ey.net\54SH0004\BBWW branding\BBWW logos\New 2015 logo\GC logo with tagline\GC Logo_BBWW_Reversed white.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624251" y="5148873"/>
            <a:ext cx="1130432" cy="1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94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2" descr="\\Cnshavapfl54.pacrim.ey.net\54SH0004\BBWW branding\BBWW logos\New 2015 logo\GC logo with tagline\GC Logo_BBWW_Reversed white.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3394"/>
          <a:stretch/>
        </p:blipFill>
        <p:spPr bwMode="auto">
          <a:xfrm>
            <a:off x="2193764" y="5595149"/>
            <a:ext cx="1236344" cy="95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778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17397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Tree>
    <p:extLst>
      <p:ext uri="{BB962C8B-B14F-4D97-AF65-F5344CB8AC3E}">
        <p14:creationId xmlns:p14="http://schemas.microsoft.com/office/powerpoint/2010/main" val="391301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19999408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56315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04545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87281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r>
              <a:rPr lang="en-US" smtClean="0"/>
              <a:t>Click to edit Master text styles</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r>
              <a:rPr lang="en-US" smtClean="0"/>
              <a:t>Click to edit Master text styles</a:t>
            </a:r>
          </a:p>
        </p:txBody>
      </p:sp>
      <p:sp>
        <p:nvSpPr>
          <p:cNvPr id="1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4.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smtClean="0">
                <a:solidFill>
                  <a:srgbClr val="404040"/>
                </a:solidFill>
                <a:latin typeface="+mn-lt"/>
                <a:cs typeface="Arial" pitchFamily="34" charset="0"/>
              </a:rPr>
              <a:t>Page </a:t>
            </a:r>
            <a:fld id="{9AE4D82F-B047-469B-AC52-A46321747EAF}" type="slidenum">
              <a:rPr lang="en-GB" sz="1100" smtClean="0">
                <a:solidFill>
                  <a:srgbClr val="404040"/>
                </a:solidFill>
                <a:latin typeface="+mn-lt"/>
                <a:cs typeface="Arial" pitchFamily="34" charset="0"/>
              </a:rPr>
              <a:pPr/>
              <a:t>‹#›</a:t>
            </a:fld>
            <a:endParaRPr lang="en-GB" sz="1100" dirty="0">
              <a:solidFill>
                <a:srgbClr val="404040"/>
              </a:solidFill>
              <a:latin typeface="+mn-lt"/>
              <a:cs typeface="Arial" pitchFamily="34" charset="0"/>
            </a:endParaRPr>
          </a:p>
        </p:txBody>
      </p:sp>
      <p:sp>
        <p:nvSpPr>
          <p:cNvPr id="8" name="Footer Placeholder 4"/>
          <p:cNvSpPr txBox="1">
            <a:spLocks/>
          </p:cNvSpPr>
          <p:nvPr/>
        </p:nvSpPr>
        <p:spPr>
          <a:xfrm>
            <a:off x="1968510" y="6480944"/>
            <a:ext cx="1092190" cy="201167"/>
          </a:xfrm>
          <a:prstGeom prst="rect">
            <a:avLst/>
          </a:prstGeom>
        </p:spPr>
        <p:txBody>
          <a:bodyPr vert="horz" lIns="0" tIns="0" rIns="0" bIns="0" rtlCol="0" anchor="t" anchorCtr="0">
            <a:noAutofit/>
          </a:bodyPr>
          <a:lstStyle>
            <a:defPPr>
              <a:defRPr lang="en-US"/>
            </a:defPPr>
            <a:lvl1pPr marL="0" algn="l" defTabSz="914400" rtl="0" eaLnBrk="1" latinLnBrk="0" hangingPunct="1">
              <a:defRPr sz="1100" kern="1200">
                <a:solidFill>
                  <a:schemeClr val="bg1"/>
                </a:solidFill>
                <a:latin typeface="黑体" panose="02010609060101010101" pitchFamily="49" charset="-122"/>
                <a:ea typeface="黑体" panose="02010609060101010101" pitchFamily="49"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aseline="0" dirty="0" smtClean="0">
                <a:solidFill>
                  <a:srgbClr val="404040"/>
                </a:solidFill>
                <a:latin typeface="Arial" panose="020B0604020202020204" pitchFamily="34" charset="0"/>
                <a:ea typeface="黑体" panose="02010609060101010101" pitchFamily="49" charset="-122"/>
              </a:rPr>
              <a:t>5 and 6 Aug</a:t>
            </a:r>
            <a:endParaRPr lang="en-GB" baseline="0" dirty="0">
              <a:solidFill>
                <a:srgbClr val="404040"/>
              </a:solidFill>
              <a:latin typeface="Arial" panose="020B0604020202020204" pitchFamily="34" charset="0"/>
              <a:ea typeface="黑体" panose="02010609060101010101" pitchFamily="49" charset="-122"/>
            </a:endParaRPr>
          </a:p>
        </p:txBody>
      </p:sp>
      <p:sp>
        <p:nvSpPr>
          <p:cNvPr id="9" name="Footer Placeholder 4"/>
          <p:cNvSpPr txBox="1">
            <a:spLocks/>
          </p:cNvSpPr>
          <p:nvPr/>
        </p:nvSpPr>
        <p:spPr>
          <a:xfrm>
            <a:off x="3818180" y="6490602"/>
            <a:ext cx="1604720" cy="246747"/>
          </a:xfrm>
          <a:prstGeom prst="rect">
            <a:avLst/>
          </a:prstGeom>
        </p:spPr>
        <p:txBody>
          <a:bodyPr vert="horz" lIns="0" tIns="0" rIns="0" bIns="0" rtlCol="0" anchor="t" anchorCtr="0">
            <a:noAutofit/>
          </a:bodyPr>
          <a:lstStyle>
            <a:defPPr>
              <a:defRPr lang="en-US"/>
            </a:defPPr>
            <a:lvl1pPr marL="0" algn="l" defTabSz="914400" rtl="0" eaLnBrk="1" latinLnBrk="0" hangingPunct="1">
              <a:defRPr sz="1100" kern="1200">
                <a:solidFill>
                  <a:schemeClr val="bg1"/>
                </a:solidFill>
                <a:latin typeface="黑体" panose="02010609060101010101" pitchFamily="49" charset="-122"/>
                <a:ea typeface="黑体" panose="02010609060101010101" pitchFamily="49"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0"/>
              </a:spcBef>
            </a:pPr>
            <a:r>
              <a:rPr lang="en-US" dirty="0" smtClean="0"/>
              <a:t>EY </a:t>
            </a:r>
            <a:r>
              <a:rPr lang="en-US" dirty="0" err="1" smtClean="0"/>
              <a:t>Hackathon</a:t>
            </a:r>
            <a:r>
              <a:rPr lang="en-US" dirty="0" smtClean="0"/>
              <a:t> Hong Kong</a:t>
            </a:r>
            <a:endParaRPr lang="en-GB" dirty="0"/>
          </a:p>
        </p:txBody>
      </p:sp>
      <p:pic>
        <p:nvPicPr>
          <p:cNvPr id="10" name="Picture 3" descr="\\Cnshavapfl54.pacrim.ey.net\54SH0004\BBWW branding\BBWW logos\New 2015 logo\GC logo WITHOUT tagline\GC Logo_Reversed white_RGB.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229600" y="6308882"/>
            <a:ext cx="460374" cy="3732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776"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Box 7"/>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smtClean="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sp>
        <p:nvSpPr>
          <p:cNvPr id="9" name="Footer Placeholder 4"/>
          <p:cNvSpPr txBox="1">
            <a:spLocks/>
          </p:cNvSpPr>
          <p:nvPr/>
        </p:nvSpPr>
        <p:spPr>
          <a:xfrm>
            <a:off x="1968510" y="6480944"/>
            <a:ext cx="653564" cy="201168"/>
          </a:xfrm>
          <a:prstGeom prst="rect">
            <a:avLst/>
          </a:prstGeom>
        </p:spPr>
        <p:txBody>
          <a:bodyPr vert="horz" lIns="0" tIns="0" rIns="0" bIns="0" rtlCol="0" anchor="t" anchorCtr="0">
            <a:noAutofit/>
          </a:bodyPr>
          <a:lstStyle>
            <a:defPPr>
              <a:defRPr lang="en-US"/>
            </a:defPPr>
            <a:lvl1pPr marL="0" algn="l" defTabSz="914400" rtl="0" eaLnBrk="1" latinLnBrk="0" hangingPunct="1">
              <a:defRPr sz="1100" kern="1200">
                <a:solidFill>
                  <a:schemeClr val="bg1"/>
                </a:solidFill>
                <a:latin typeface="黑体" panose="02010609060101010101" pitchFamily="49" charset="-122"/>
                <a:ea typeface="黑体" panose="02010609060101010101" pitchFamily="49"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aseline="0" dirty="0" smtClean="0">
                <a:solidFill>
                  <a:schemeClr val="bg1"/>
                </a:solidFill>
                <a:latin typeface="Arial" panose="020B0604020202020204" pitchFamily="34" charset="0"/>
                <a:ea typeface="黑体" panose="02010609060101010101" pitchFamily="49" charset="-122"/>
              </a:rPr>
              <a:t>Date</a:t>
            </a:r>
            <a:endParaRPr lang="en-GB" baseline="0" dirty="0">
              <a:solidFill>
                <a:schemeClr val="bg1"/>
              </a:solidFill>
              <a:latin typeface="Arial" panose="020B0604020202020204" pitchFamily="34" charset="0"/>
              <a:ea typeface="黑体" panose="02010609060101010101" pitchFamily="49" charset="-122"/>
            </a:endParaRPr>
          </a:p>
        </p:txBody>
      </p:sp>
      <p:sp>
        <p:nvSpPr>
          <p:cNvPr id="10" name="Footer Placeholder 4"/>
          <p:cNvSpPr txBox="1">
            <a:spLocks/>
          </p:cNvSpPr>
          <p:nvPr/>
        </p:nvSpPr>
        <p:spPr>
          <a:xfrm>
            <a:off x="3995980" y="6490602"/>
            <a:ext cx="1388819" cy="246747"/>
          </a:xfrm>
          <a:prstGeom prst="rect">
            <a:avLst/>
          </a:prstGeom>
        </p:spPr>
        <p:txBody>
          <a:bodyPr vert="horz" lIns="0" tIns="0" rIns="0" bIns="0" rtlCol="0" anchor="t" anchorCtr="0">
            <a:noAutofit/>
          </a:bodyPr>
          <a:lstStyle>
            <a:defPPr>
              <a:defRPr lang="en-US"/>
            </a:defPPr>
            <a:lvl1pPr marL="0" algn="l" defTabSz="914400" rtl="0" eaLnBrk="1" latinLnBrk="0" hangingPunct="1">
              <a:defRPr sz="1100" kern="1200">
                <a:solidFill>
                  <a:schemeClr val="bg1"/>
                </a:solidFill>
                <a:latin typeface="黑体" panose="02010609060101010101" pitchFamily="49" charset="-122"/>
                <a:ea typeface="黑体" panose="02010609060101010101" pitchFamily="49"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kern="1200" baseline="0" dirty="0" smtClean="0">
                <a:solidFill>
                  <a:schemeClr val="bg1"/>
                </a:solidFill>
                <a:latin typeface="Arial" panose="020B0604020202020204" pitchFamily="34" charset="0"/>
                <a:ea typeface="黑体" panose="02010609060101010101" pitchFamily="49" charset="-122"/>
                <a:cs typeface="Arial" pitchFamily="34" charset="0"/>
              </a:rPr>
              <a:t>Presentation title</a:t>
            </a:r>
          </a:p>
        </p:txBody>
      </p:sp>
      <p:pic>
        <p:nvPicPr>
          <p:cNvPr id="15" name="Picture 4" descr="\\Cnshavapfl54.pacrim.ey.net\54SH0004\BBWW branding\BBWW logos\New 2015 logo\GC logo WITHOUT tagline\GC Logo_Reversed white_RGB.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34859" y="6296054"/>
            <a:ext cx="461149" cy="37385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2.jpeg"/><Relationship Id="rId5" Type="http://schemas.openxmlformats.org/officeDocument/2006/relationships/image" Target="../media/image2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92.168.102.151:8000/"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9439" t="17501" r="13644" b="29327"/>
          <a:stretch/>
        </p:blipFill>
        <p:spPr>
          <a:xfrm>
            <a:off x="-52754" y="-2"/>
            <a:ext cx="9196754" cy="6945925"/>
          </a:xfrm>
          <a:prstGeom prst="rect">
            <a:avLst/>
          </a:prstGeom>
        </p:spPr>
      </p:pic>
      <p:sp>
        <p:nvSpPr>
          <p:cNvPr id="19" name="Freeform 5"/>
          <p:cNvSpPr>
            <a:spLocks noChangeAspect="1"/>
          </p:cNvSpPr>
          <p:nvPr/>
        </p:nvSpPr>
        <p:spPr bwMode="gray">
          <a:xfrm rot="10800000">
            <a:off x="4511675" y="589716"/>
            <a:ext cx="4178005" cy="352749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301" y="5214070"/>
            <a:ext cx="1000800" cy="1159744"/>
          </a:xfrm>
          <a:prstGeom prst="rect">
            <a:avLst/>
          </a:prstGeom>
        </p:spPr>
      </p:pic>
      <p:sp>
        <p:nvSpPr>
          <p:cNvPr id="6" name="Title 1"/>
          <p:cNvSpPr txBox="1">
            <a:spLocks/>
          </p:cNvSpPr>
          <p:nvPr/>
        </p:nvSpPr>
        <p:spPr>
          <a:xfrm>
            <a:off x="4741984" y="1539668"/>
            <a:ext cx="4901184" cy="1007621"/>
          </a:xfrm>
          <a:prstGeom prst="rect">
            <a:avLst/>
          </a:prstGeom>
        </p:spPr>
        <p:txBody>
          <a:bodyPr/>
          <a:lstStyle>
            <a:lvl1pPr algn="l" defTabSz="914400" rtl="0" eaLnBrk="1" latinLnBrk="0" hangingPunct="1">
              <a:lnSpc>
                <a:spcPct val="85000"/>
              </a:lnSpc>
              <a:spcBef>
                <a:spcPct val="0"/>
              </a:spcBef>
              <a:buNone/>
              <a:defRPr sz="3000" b="1" kern="1200">
                <a:solidFill>
                  <a:srgbClr val="404040"/>
                </a:solidFill>
                <a:latin typeface="+mn-lt"/>
                <a:ea typeface="+mj-ea"/>
                <a:cs typeface="Arial" pitchFamily="34" charset="0"/>
              </a:defRPr>
            </a:lvl1pPr>
          </a:lstStyle>
          <a:p>
            <a:pPr>
              <a:lnSpc>
                <a:spcPct val="100000"/>
              </a:lnSpc>
              <a:spcBef>
                <a:spcPts val="0"/>
              </a:spcBef>
            </a:pPr>
            <a:r>
              <a:rPr lang="en-US" dirty="0" smtClean="0"/>
              <a:t>EY Hackathon</a:t>
            </a:r>
            <a:br>
              <a:rPr lang="en-US" dirty="0" smtClean="0"/>
            </a:br>
            <a:r>
              <a:rPr lang="en-US" dirty="0" smtClean="0"/>
              <a:t>Hong Kong</a:t>
            </a:r>
            <a:endParaRPr lang="en-GB" dirty="0"/>
          </a:p>
        </p:txBody>
      </p:sp>
      <p:sp>
        <p:nvSpPr>
          <p:cNvPr id="7" name="Subtitle 2"/>
          <p:cNvSpPr txBox="1">
            <a:spLocks/>
          </p:cNvSpPr>
          <p:nvPr/>
        </p:nvSpPr>
        <p:spPr>
          <a:xfrm>
            <a:off x="4741984" y="2622591"/>
            <a:ext cx="3725820" cy="645742"/>
          </a:xfrm>
          <a:prstGeom prst="rect">
            <a:avLst/>
          </a:prstGeom>
        </p:spPr>
        <p:txBody>
          <a:bodyPr/>
          <a:lstStyle>
            <a:lvl1pPr marL="0" indent="0" algn="l" defTabSz="914400" rtl="0" eaLnBrk="1" latinLnBrk="0" hangingPunct="1">
              <a:spcBef>
                <a:spcPct val="20000"/>
              </a:spcBef>
              <a:buClr>
                <a:schemeClr val="accent2"/>
              </a:buClr>
              <a:buSzPct val="70000"/>
              <a:buFont typeface="Arial" pitchFamily="34" charset="0"/>
              <a:buNone/>
              <a:defRPr sz="2000" kern="1200">
                <a:solidFill>
                  <a:srgbClr val="404040"/>
                </a:solidFill>
                <a:latin typeface="+mn-lt"/>
                <a:ea typeface="+mn-ea"/>
                <a:cs typeface="Arial" pitchFamily="34" charset="0"/>
              </a:defRPr>
            </a:lvl1pPr>
            <a:lvl2pPr marL="0" indent="0" algn="l" defTabSz="914400" rtl="0" eaLnBrk="1" latinLnBrk="0" hangingPunct="1">
              <a:spcBef>
                <a:spcPct val="20000"/>
              </a:spcBef>
              <a:buClr>
                <a:schemeClr val="accent2"/>
              </a:buClr>
              <a:buSzPct val="70000"/>
              <a:buFont typeface="Arial" pitchFamily="34" charset="0"/>
              <a:buNone/>
              <a:defRPr sz="1600" kern="1200">
                <a:solidFill>
                  <a:srgbClr val="404040"/>
                </a:solidFill>
                <a:latin typeface="+mn-lt"/>
                <a:ea typeface="+mn-ea"/>
                <a:cs typeface="Arial" pitchFamily="34" charset="0"/>
              </a:defRPr>
            </a:lvl2pPr>
            <a:lvl3pPr marL="914400" indent="0" algn="ctr" defTabSz="914400" rtl="0" eaLnBrk="1" latinLnBrk="0" hangingPunct="1">
              <a:spcBef>
                <a:spcPct val="20000"/>
              </a:spcBef>
              <a:buClr>
                <a:schemeClr val="accent2"/>
              </a:buClr>
              <a:buSzPct val="70000"/>
              <a:buFont typeface="Arial" pitchFamily="34" charset="0"/>
              <a:buNone/>
              <a:defRPr sz="1800" kern="1200">
                <a:solidFill>
                  <a:schemeClr val="tx1">
                    <a:tint val="75000"/>
                  </a:schemeClr>
                </a:solidFill>
                <a:latin typeface="+mn-lt"/>
                <a:ea typeface="+mn-ea"/>
                <a:cs typeface="Arial" pitchFamily="34" charset="0"/>
              </a:defRPr>
            </a:lvl3pPr>
            <a:lvl4pPr marL="1371600" indent="0" algn="ctr" defTabSz="914400" rtl="0" eaLnBrk="1" latinLnBrk="0" hangingPunct="1">
              <a:spcBef>
                <a:spcPct val="20000"/>
              </a:spcBef>
              <a:buClr>
                <a:schemeClr val="accent2"/>
              </a:buClr>
              <a:buSzPct val="70000"/>
              <a:buFont typeface="Arial" pitchFamily="34" charset="0"/>
              <a:buNone/>
              <a:defRPr sz="1600" kern="1200">
                <a:solidFill>
                  <a:schemeClr val="tx1">
                    <a:tint val="75000"/>
                  </a:schemeClr>
                </a:solidFill>
                <a:latin typeface="+mn-lt"/>
                <a:ea typeface="+mn-ea"/>
                <a:cs typeface="Arial" pitchFamily="34" charset="0"/>
              </a:defRPr>
            </a:lvl4pPr>
            <a:lvl5pPr marL="1828800" indent="0" algn="ctr" defTabSz="914400" rtl="0" eaLnBrk="1" latinLnBrk="0" hangingPunct="1">
              <a:spcBef>
                <a:spcPct val="20000"/>
              </a:spcBef>
              <a:buClr>
                <a:schemeClr val="accent2"/>
              </a:buClr>
              <a:buSzPct val="70000"/>
              <a:buFont typeface="Arial" pitchFamily="34" charset="0"/>
              <a:buNone/>
              <a:defRPr sz="16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dirty="0" smtClean="0"/>
              <a:t>Performing analytics on real life data and ideating secure digital innovation for Smart City</a:t>
            </a:r>
            <a:endParaRPr lang="en-GB" dirty="0"/>
          </a:p>
        </p:txBody>
      </p:sp>
    </p:spTree>
    <p:extLst>
      <p:ext uri="{BB962C8B-B14F-4D97-AF65-F5344CB8AC3E}">
        <p14:creationId xmlns:p14="http://schemas.microsoft.com/office/powerpoint/2010/main" val="1399734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CX Flight Data</a:t>
            </a:r>
            <a:endParaRPr lang="en-US" dirty="0"/>
          </a:p>
        </p:txBody>
      </p:sp>
      <p:pic>
        <p:nvPicPr>
          <p:cNvPr id="4" name="Picture 3"/>
          <p:cNvPicPr>
            <a:picLocks noChangeAspect="1"/>
          </p:cNvPicPr>
          <p:nvPr/>
        </p:nvPicPr>
        <p:blipFill>
          <a:blip r:embed="rId2"/>
          <a:stretch>
            <a:fillRect/>
          </a:stretch>
        </p:blipFill>
        <p:spPr>
          <a:xfrm>
            <a:off x="457200" y="1367776"/>
            <a:ext cx="8161210" cy="3178466"/>
          </a:xfrm>
          <a:prstGeom prst="rect">
            <a:avLst/>
          </a:prstGeom>
        </p:spPr>
      </p:pic>
    </p:spTree>
    <p:extLst>
      <p:ext uri="{BB962C8B-B14F-4D97-AF65-F5344CB8AC3E}">
        <p14:creationId xmlns:p14="http://schemas.microsoft.com/office/powerpoint/2010/main" val="785197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GULU Data</a:t>
            </a:r>
            <a:endParaRPr lang="en-US" dirty="0"/>
          </a:p>
        </p:txBody>
      </p:sp>
      <p:pic>
        <p:nvPicPr>
          <p:cNvPr id="4" name="Picture 3"/>
          <p:cNvPicPr>
            <a:picLocks noChangeAspect="1"/>
          </p:cNvPicPr>
          <p:nvPr/>
        </p:nvPicPr>
        <p:blipFill rotWithShape="1">
          <a:blip r:embed="rId2"/>
          <a:srcRect r="982"/>
          <a:stretch/>
        </p:blipFill>
        <p:spPr>
          <a:xfrm>
            <a:off x="457200" y="1368514"/>
            <a:ext cx="8145887" cy="3551216"/>
          </a:xfrm>
          <a:prstGeom prst="rect">
            <a:avLst/>
          </a:prstGeom>
        </p:spPr>
      </p:pic>
    </p:spTree>
    <p:extLst>
      <p:ext uri="{BB962C8B-B14F-4D97-AF65-F5344CB8AC3E}">
        <p14:creationId xmlns:p14="http://schemas.microsoft.com/office/powerpoint/2010/main" val="4262131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HKBN Schema &amp; Data Dictionary</a:t>
            </a:r>
            <a:endParaRPr lang="en-US" dirty="0"/>
          </a:p>
        </p:txBody>
      </p:sp>
      <p:pic>
        <p:nvPicPr>
          <p:cNvPr id="4" name="Picture 3"/>
          <p:cNvPicPr>
            <a:picLocks noChangeAspect="1"/>
          </p:cNvPicPr>
          <p:nvPr/>
        </p:nvPicPr>
        <p:blipFill>
          <a:blip r:embed="rId2"/>
          <a:stretch>
            <a:fillRect/>
          </a:stretch>
        </p:blipFill>
        <p:spPr>
          <a:xfrm>
            <a:off x="457199" y="1351409"/>
            <a:ext cx="8252607" cy="3671352"/>
          </a:xfrm>
          <a:prstGeom prst="rect">
            <a:avLst/>
          </a:prstGeom>
        </p:spPr>
      </p:pic>
    </p:spTree>
    <p:extLst>
      <p:ext uri="{BB962C8B-B14F-4D97-AF65-F5344CB8AC3E}">
        <p14:creationId xmlns:p14="http://schemas.microsoft.com/office/powerpoint/2010/main" val="1044343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rotWithShape="1">
          <a:blip r:embed="rId2"/>
          <a:srcRect t="36847" r="64066" b="1"/>
          <a:stretch/>
        </p:blipFill>
        <p:spPr>
          <a:xfrm>
            <a:off x="5964033" y="1153886"/>
            <a:ext cx="2113167" cy="1625694"/>
          </a:xfrm>
          <a:prstGeom prst="rect">
            <a:avLst/>
          </a:prstGeom>
        </p:spPr>
      </p:pic>
      <p:sp>
        <p:nvSpPr>
          <p:cNvPr id="2" name="Title 1"/>
          <p:cNvSpPr>
            <a:spLocks noGrp="1"/>
          </p:cNvSpPr>
          <p:nvPr>
            <p:ph type="title"/>
          </p:nvPr>
        </p:nvSpPr>
        <p:spPr/>
        <p:txBody>
          <a:bodyPr/>
          <a:lstStyle/>
          <a:p>
            <a:r>
              <a:rPr lang="en-US" dirty="0" smtClean="0"/>
              <a:t>HKBN Data</a:t>
            </a:r>
            <a:endParaRPr lang="en-US" dirty="0"/>
          </a:p>
        </p:txBody>
      </p:sp>
      <p:pic>
        <p:nvPicPr>
          <p:cNvPr id="6" name="Picture 5"/>
          <p:cNvPicPr>
            <a:picLocks noChangeAspect="1"/>
          </p:cNvPicPr>
          <p:nvPr/>
        </p:nvPicPr>
        <p:blipFill>
          <a:blip r:embed="rId3"/>
          <a:stretch>
            <a:fillRect/>
          </a:stretch>
        </p:blipFill>
        <p:spPr>
          <a:xfrm>
            <a:off x="227240" y="2542751"/>
            <a:ext cx="3092552" cy="3628422"/>
          </a:xfrm>
          <a:prstGeom prst="rect">
            <a:avLst/>
          </a:prstGeom>
          <a:ln>
            <a:solidFill>
              <a:srgbClr val="0070C0"/>
            </a:solidFill>
          </a:ln>
        </p:spPr>
      </p:pic>
      <p:pic>
        <p:nvPicPr>
          <p:cNvPr id="7" name="Picture 6"/>
          <p:cNvPicPr>
            <a:picLocks noChangeAspect="1"/>
          </p:cNvPicPr>
          <p:nvPr/>
        </p:nvPicPr>
        <p:blipFill rotWithShape="1">
          <a:blip r:embed="rId4"/>
          <a:srcRect b="21022"/>
          <a:stretch/>
        </p:blipFill>
        <p:spPr>
          <a:xfrm>
            <a:off x="3410268" y="2629390"/>
            <a:ext cx="5908255" cy="3455144"/>
          </a:xfrm>
          <a:prstGeom prst="rect">
            <a:avLst/>
          </a:prstGeom>
          <a:noFill/>
          <a:ln>
            <a:solidFill>
              <a:srgbClr val="FFC000"/>
            </a:solidFill>
          </a:ln>
        </p:spPr>
      </p:pic>
      <p:sp>
        <p:nvSpPr>
          <p:cNvPr id="10" name="Rectangle 9"/>
          <p:cNvSpPr/>
          <p:nvPr/>
        </p:nvSpPr>
        <p:spPr>
          <a:xfrm>
            <a:off x="503147" y="3673131"/>
            <a:ext cx="489857" cy="1796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1" name="Rectangle 10"/>
          <p:cNvSpPr/>
          <p:nvPr/>
        </p:nvSpPr>
        <p:spPr>
          <a:xfrm>
            <a:off x="4615543" y="4065233"/>
            <a:ext cx="447901" cy="1796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cxnSp>
        <p:nvCxnSpPr>
          <p:cNvPr id="13" name="Straight Arrow Connector 12"/>
          <p:cNvCxnSpPr/>
          <p:nvPr/>
        </p:nvCxnSpPr>
        <p:spPr>
          <a:xfrm>
            <a:off x="993004" y="3762938"/>
            <a:ext cx="3580583" cy="351709"/>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860471" y="3087412"/>
            <a:ext cx="168729" cy="166009"/>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pic>
        <p:nvPicPr>
          <p:cNvPr id="12" name="Content Placeholder 11"/>
          <p:cNvPicPr>
            <a:picLocks noGrp="1" noChangeAspect="1"/>
          </p:cNvPicPr>
          <p:nvPr>
            <p:ph idx="1"/>
          </p:nvPr>
        </p:nvPicPr>
        <p:blipFill rotWithShape="1">
          <a:blip r:embed="rId5"/>
          <a:srcRect t="35273"/>
          <a:stretch/>
        </p:blipFill>
        <p:spPr>
          <a:xfrm>
            <a:off x="96963" y="1156230"/>
            <a:ext cx="4518580" cy="1301143"/>
          </a:xfrm>
          <a:prstGeom prst="rect">
            <a:avLst/>
          </a:prstGeom>
        </p:spPr>
      </p:pic>
      <p:sp>
        <p:nvSpPr>
          <p:cNvPr id="15" name="Rectangle 14"/>
          <p:cNvSpPr/>
          <p:nvPr/>
        </p:nvSpPr>
        <p:spPr>
          <a:xfrm>
            <a:off x="222148" y="1959429"/>
            <a:ext cx="4351439" cy="20682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cxnSp>
        <p:nvCxnSpPr>
          <p:cNvPr id="18" name="Straight Arrow Connector 17"/>
          <p:cNvCxnSpPr/>
          <p:nvPr/>
        </p:nvCxnSpPr>
        <p:spPr>
          <a:xfrm>
            <a:off x="1763486" y="2166257"/>
            <a:ext cx="0" cy="381000"/>
          </a:xfrm>
          <a:prstGeom prst="straightConnector1">
            <a:avLst/>
          </a:prstGeom>
          <a:ln w="952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64033" y="2166257"/>
            <a:ext cx="2113167" cy="28847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cxnSp>
        <p:nvCxnSpPr>
          <p:cNvPr id="25" name="Straight Arrow Connector 24"/>
          <p:cNvCxnSpPr/>
          <p:nvPr/>
        </p:nvCxnSpPr>
        <p:spPr>
          <a:xfrm>
            <a:off x="7184571" y="2457373"/>
            <a:ext cx="0" cy="172017"/>
          </a:xfrm>
          <a:prstGeom prst="straightConnector1">
            <a:avLst/>
          </a:prstGeom>
          <a:ln w="95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076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 reminders</a:t>
            </a:r>
            <a:endParaRPr lang="en-US" dirty="0"/>
          </a:p>
        </p:txBody>
      </p:sp>
      <p:sp>
        <p:nvSpPr>
          <p:cNvPr id="3" name="Content Placeholder 2"/>
          <p:cNvSpPr>
            <a:spLocks noGrp="1"/>
          </p:cNvSpPr>
          <p:nvPr>
            <p:ph idx="1"/>
          </p:nvPr>
        </p:nvSpPr>
        <p:spPr/>
        <p:txBody>
          <a:bodyPr/>
          <a:lstStyle/>
          <a:p>
            <a:r>
              <a:rPr lang="en-US" dirty="0" smtClean="0"/>
              <a:t>Please only connect one machine to the </a:t>
            </a:r>
            <a:r>
              <a:rPr lang="en-US" dirty="0" err="1" smtClean="0"/>
              <a:t>Hackathon</a:t>
            </a:r>
            <a:r>
              <a:rPr lang="en-US" dirty="0" smtClean="0"/>
              <a:t> </a:t>
            </a:r>
            <a:r>
              <a:rPr lang="en-US" dirty="0"/>
              <a:t>environment</a:t>
            </a:r>
            <a:r>
              <a:rPr lang="en-US" dirty="0" smtClean="0"/>
              <a:t> from each team at any given time</a:t>
            </a:r>
          </a:p>
          <a:p>
            <a:r>
              <a:rPr lang="en-US" dirty="0" smtClean="0"/>
              <a:t>Dress code will be smart casual tomorrow as TVB will be filming the event</a:t>
            </a:r>
          </a:p>
          <a:p>
            <a:r>
              <a:rPr lang="en-US" dirty="0" smtClean="0"/>
              <a:t>Please consider and rehearse what you team’s message is for the Facebook </a:t>
            </a:r>
            <a:r>
              <a:rPr lang="en-US" dirty="0" smtClean="0"/>
              <a:t>live</a:t>
            </a:r>
          </a:p>
          <a:p>
            <a:pPr lvl="1"/>
            <a:r>
              <a:rPr lang="en-US" dirty="0" smtClean="0"/>
              <a:t>10 seconds long</a:t>
            </a:r>
          </a:p>
          <a:p>
            <a:pPr lvl="1"/>
            <a:r>
              <a:rPr lang="en-US" dirty="0"/>
              <a:t>W</a:t>
            </a:r>
            <a:r>
              <a:rPr lang="en-US" dirty="0" smtClean="0"/>
              <a:t>ho you are</a:t>
            </a:r>
            <a:r>
              <a:rPr lang="en-US" dirty="0"/>
              <a:t>, </a:t>
            </a:r>
            <a:r>
              <a:rPr lang="en-US" dirty="0" smtClean="0"/>
              <a:t>your skills, </a:t>
            </a:r>
            <a:r>
              <a:rPr lang="en-US" dirty="0"/>
              <a:t>anything that helps </a:t>
            </a:r>
            <a:r>
              <a:rPr lang="en-US" dirty="0" smtClean="0"/>
              <a:t>you to </a:t>
            </a:r>
            <a:r>
              <a:rPr lang="en-US" dirty="0"/>
              <a:t>stand out</a:t>
            </a:r>
            <a:endParaRPr lang="en-US" dirty="0" smtClean="0"/>
          </a:p>
          <a:p>
            <a:r>
              <a:rPr lang="en-US" dirty="0" smtClean="0"/>
              <a:t>Please test your presentation format with us at the earliest possible </a:t>
            </a:r>
            <a:r>
              <a:rPr lang="en-US" dirty="0" smtClean="0"/>
              <a:t>time</a:t>
            </a:r>
            <a:endParaRPr lang="en-US" dirty="0" smtClean="0"/>
          </a:p>
          <a:p>
            <a:r>
              <a:rPr lang="en-US" dirty="0" smtClean="0"/>
              <a:t>And most importantly, have fun!</a:t>
            </a:r>
            <a:endParaRPr lang="en-US" dirty="0"/>
          </a:p>
        </p:txBody>
      </p:sp>
    </p:spTree>
    <p:extLst>
      <p:ext uri="{BB962C8B-B14F-4D97-AF65-F5344CB8AC3E}">
        <p14:creationId xmlns:p14="http://schemas.microsoft.com/office/powerpoint/2010/main" val="36016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nvPr>
        </p:nvGraphicFramePr>
        <p:xfrm>
          <a:off x="934" y="882464"/>
          <a:ext cx="934" cy="934"/>
        </p:xfrm>
        <a:graphic>
          <a:graphicData uri="http://schemas.openxmlformats.org/presentationml/2006/ole">
            <mc:AlternateContent xmlns:mc="http://schemas.openxmlformats.org/markup-compatibility/2006">
              <mc:Choice xmlns:v="urn:schemas-microsoft-com:vml" Requires="v">
                <p:oleObj spid="_x0000_s30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934" y="882464"/>
                        <a:ext cx="934" cy="934"/>
                      </a:xfrm>
                      <a:prstGeom prst="rect">
                        <a:avLst/>
                      </a:prstGeom>
                    </p:spPr>
                  </p:pic>
                </p:oleObj>
              </mc:Fallback>
            </mc:AlternateContent>
          </a:graphicData>
        </a:graphic>
      </p:graphicFrame>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t="10845" b="5585"/>
          <a:stretch/>
        </p:blipFill>
        <p:spPr>
          <a:xfrm>
            <a:off x="0" y="881529"/>
            <a:ext cx="9144000" cy="5094942"/>
          </a:xfrm>
          <a:prstGeom prst="rect">
            <a:avLst/>
          </a:prstGeom>
        </p:spPr>
      </p:pic>
      <p:sp>
        <p:nvSpPr>
          <p:cNvPr id="11" name="Rectangle 10"/>
          <p:cNvSpPr/>
          <p:nvPr/>
        </p:nvSpPr>
        <p:spPr>
          <a:xfrm>
            <a:off x="5210735" y="881529"/>
            <a:ext cx="3933265" cy="5094942"/>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706" dirty="0">
              <a:solidFill>
                <a:schemeClr val="tx1"/>
              </a:solidFill>
            </a:endParaRPr>
          </a:p>
        </p:txBody>
      </p:sp>
      <p:sp>
        <p:nvSpPr>
          <p:cNvPr id="12" name="Text Placeholder 6"/>
          <p:cNvSpPr txBox="1">
            <a:spLocks/>
          </p:cNvSpPr>
          <p:nvPr/>
        </p:nvSpPr>
        <p:spPr>
          <a:xfrm>
            <a:off x="5296648" y="2069026"/>
            <a:ext cx="3266888" cy="888898"/>
          </a:xfrm>
          <a:prstGeom prst="rect">
            <a:avLst/>
          </a:prstGeom>
        </p:spPr>
        <p:txBody>
          <a:bodyPr>
            <a:spAutoFit/>
          </a:bodyPr>
          <a:lstStyle>
            <a:lvl1pPr marL="0" indent="0" algn="l" defTabSz="914400" rtl="0" eaLnBrk="1" latinLnBrk="0" hangingPunct="1">
              <a:spcBef>
                <a:spcPct val="20000"/>
              </a:spcBef>
              <a:buClr>
                <a:schemeClr val="accent2"/>
              </a:buClr>
              <a:buSzPct val="70000"/>
              <a:buFontTx/>
              <a:buNone/>
              <a:defRPr sz="5000" b="1" kern="1200">
                <a:solidFill>
                  <a:srgbClr val="646464"/>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353" dirty="0">
                <a:latin typeface="+mn-lt"/>
              </a:rPr>
              <a:t>Thank </a:t>
            </a:r>
            <a:r>
              <a:rPr lang="en-IN" sz="2353" dirty="0" smtClean="0">
                <a:latin typeface="+mn-lt"/>
              </a:rPr>
              <a:t>You</a:t>
            </a:r>
          </a:p>
          <a:p>
            <a:r>
              <a:rPr lang="en-IN" sz="2353" dirty="0" smtClean="0">
                <a:latin typeface="+mn-lt"/>
              </a:rPr>
              <a:t>Let’s hack!</a:t>
            </a:r>
            <a:endParaRPr lang="en-IN" sz="2353" dirty="0">
              <a:latin typeface="+mn-lt"/>
            </a:endParaRPr>
          </a:p>
        </p:txBody>
      </p:sp>
      <p:cxnSp>
        <p:nvCxnSpPr>
          <p:cNvPr id="13" name="Straight Connector 12"/>
          <p:cNvCxnSpPr/>
          <p:nvPr/>
        </p:nvCxnSpPr>
        <p:spPr bwMode="auto">
          <a:xfrm>
            <a:off x="5296647" y="1918354"/>
            <a:ext cx="3070588" cy="0"/>
          </a:xfrm>
          <a:prstGeom prst="line">
            <a:avLst/>
          </a:prstGeom>
          <a:noFill/>
          <a:ln w="63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Next">
            <a:hlinkClick r:id="" action="ppaction://hlinkshowjump?jump=previousslide"/>
          </p:cNvPr>
          <p:cNvPicPr>
            <a:picLocks noChangeAspect="1"/>
          </p:cNvPicPr>
          <p:nvPr/>
        </p:nvPicPr>
        <p:blipFill>
          <a:blip r:embed="rId7"/>
          <a:stretch>
            <a:fillRect/>
          </a:stretch>
        </p:blipFill>
        <p:spPr>
          <a:xfrm flipH="1">
            <a:off x="5296647" y="5520807"/>
            <a:ext cx="246644" cy="245281"/>
          </a:xfrm>
          <a:prstGeom prst="rect">
            <a:avLst/>
          </a:prstGeom>
        </p:spPr>
      </p:pic>
    </p:spTree>
    <p:extLst>
      <p:ext uri="{BB962C8B-B14F-4D97-AF65-F5344CB8AC3E}">
        <p14:creationId xmlns:p14="http://schemas.microsoft.com/office/powerpoint/2010/main" val="346322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Saturday</a:t>
            </a:r>
            <a:endParaRPr lang="en-US" dirty="0"/>
          </a:p>
        </p:txBody>
      </p:sp>
      <p:sp>
        <p:nvSpPr>
          <p:cNvPr id="3" name="Content Placeholder 2"/>
          <p:cNvSpPr>
            <a:spLocks noGrp="1"/>
          </p:cNvSpPr>
          <p:nvPr>
            <p:ph idx="1"/>
          </p:nvPr>
        </p:nvSpPr>
        <p:spPr/>
        <p:txBody>
          <a:bodyPr/>
          <a:lstStyle/>
          <a:p>
            <a:r>
              <a:rPr lang="en-US" dirty="0"/>
              <a:t>9:00am – </a:t>
            </a:r>
            <a:r>
              <a:rPr lang="en-US" dirty="0" smtClean="0"/>
              <a:t>Registration</a:t>
            </a:r>
            <a:endParaRPr lang="en-US" dirty="0"/>
          </a:p>
          <a:p>
            <a:r>
              <a:rPr lang="en-US" dirty="0" smtClean="0"/>
              <a:t>9:15am – Opening </a:t>
            </a:r>
            <a:r>
              <a:rPr lang="en-US" dirty="0"/>
              <a:t>s</a:t>
            </a:r>
            <a:r>
              <a:rPr lang="en-US" dirty="0" smtClean="0"/>
              <a:t>peech &amp; group photo</a:t>
            </a:r>
            <a:endParaRPr lang="en-US" dirty="0"/>
          </a:p>
          <a:p>
            <a:r>
              <a:rPr lang="en-US" dirty="0" smtClean="0"/>
              <a:t>9:40am – Setup tutorials &amp; rules</a:t>
            </a:r>
          </a:p>
          <a:p>
            <a:r>
              <a:rPr lang="en-US" dirty="0" smtClean="0"/>
              <a:t>10:00am – </a:t>
            </a:r>
            <a:r>
              <a:rPr lang="en-US" dirty="0" err="1" smtClean="0"/>
              <a:t>Hackathon</a:t>
            </a:r>
            <a:r>
              <a:rPr lang="en-US" dirty="0" smtClean="0"/>
              <a:t> starts</a:t>
            </a:r>
          </a:p>
          <a:p>
            <a:r>
              <a:rPr lang="en-US" dirty="0" smtClean="0"/>
              <a:t>12:30pm – Lunch available</a:t>
            </a:r>
          </a:p>
          <a:p>
            <a:r>
              <a:rPr lang="en-US" dirty="0" smtClean="0"/>
              <a:t>7:30pm – Dinner available</a:t>
            </a:r>
          </a:p>
          <a:p>
            <a:r>
              <a:rPr lang="en-US" dirty="0" smtClean="0"/>
              <a:t>10:00pm – End of day</a:t>
            </a:r>
          </a:p>
          <a:p>
            <a:endParaRPr lang="en-US" dirty="0"/>
          </a:p>
        </p:txBody>
      </p:sp>
    </p:spTree>
    <p:extLst>
      <p:ext uri="{BB962C8B-B14F-4D97-AF65-F5344CB8AC3E}">
        <p14:creationId xmlns:p14="http://schemas.microsoft.com/office/powerpoint/2010/main" val="2474874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Sunday</a:t>
            </a:r>
            <a:endParaRPr lang="en-US" dirty="0"/>
          </a:p>
        </p:txBody>
      </p:sp>
      <p:sp>
        <p:nvSpPr>
          <p:cNvPr id="3" name="Content Placeholder 2"/>
          <p:cNvSpPr>
            <a:spLocks noGrp="1"/>
          </p:cNvSpPr>
          <p:nvPr>
            <p:ph idx="1"/>
          </p:nvPr>
        </p:nvSpPr>
        <p:spPr/>
        <p:txBody>
          <a:bodyPr/>
          <a:lstStyle/>
          <a:p>
            <a:r>
              <a:rPr lang="en-US" dirty="0"/>
              <a:t>9:00am – </a:t>
            </a:r>
            <a:r>
              <a:rPr lang="en-US" dirty="0" err="1" smtClean="0"/>
              <a:t>Hackathon</a:t>
            </a:r>
            <a:r>
              <a:rPr lang="en-US" dirty="0" smtClean="0"/>
              <a:t> continues</a:t>
            </a:r>
          </a:p>
          <a:p>
            <a:r>
              <a:rPr lang="en-US" dirty="0" smtClean="0"/>
              <a:t>11:00am – TVB arrives</a:t>
            </a:r>
            <a:endParaRPr lang="en-US" dirty="0"/>
          </a:p>
          <a:p>
            <a:r>
              <a:rPr lang="en-US" dirty="0" smtClean="0"/>
              <a:t>11:00am – Facebook live</a:t>
            </a:r>
            <a:endParaRPr lang="en-US" dirty="0"/>
          </a:p>
          <a:p>
            <a:r>
              <a:rPr lang="en-US" dirty="0" smtClean="0"/>
              <a:t>12:30pm – Lunch available</a:t>
            </a:r>
          </a:p>
          <a:p>
            <a:r>
              <a:rPr lang="en-US" dirty="0" smtClean="0"/>
              <a:t>1:30pm – Team presentation &amp; judges discussion</a:t>
            </a:r>
          </a:p>
          <a:p>
            <a:r>
              <a:rPr lang="en-US" dirty="0" smtClean="0"/>
              <a:t>4:00pm – Media arrives</a:t>
            </a:r>
          </a:p>
          <a:p>
            <a:r>
              <a:rPr lang="en-US" dirty="0" smtClean="0"/>
              <a:t>4:05pm – Introduction from Benson</a:t>
            </a:r>
          </a:p>
          <a:p>
            <a:r>
              <a:rPr lang="en-US" dirty="0" smtClean="0"/>
              <a:t>4:10pm – Comments from judges</a:t>
            </a:r>
          </a:p>
          <a:p>
            <a:r>
              <a:rPr lang="en-US" dirty="0" smtClean="0"/>
              <a:t>4:30pm – Prize presentation ceremony</a:t>
            </a:r>
          </a:p>
          <a:p>
            <a:r>
              <a:rPr lang="en-US" dirty="0" smtClean="0"/>
              <a:t>4:40pm – Closing &amp; group photo</a:t>
            </a:r>
          </a:p>
          <a:p>
            <a:r>
              <a:rPr lang="en-US" dirty="0" smtClean="0"/>
              <a:t>4:50pm – Networking with </a:t>
            </a:r>
            <a:r>
              <a:rPr lang="en-US" dirty="0" err="1" smtClean="0"/>
              <a:t>refresshment</a:t>
            </a:r>
            <a:endParaRPr lang="en-US" dirty="0" smtClean="0"/>
          </a:p>
          <a:p>
            <a:endParaRPr lang="en-US" dirty="0" smtClean="0"/>
          </a:p>
          <a:p>
            <a:endParaRPr lang="en-US" dirty="0"/>
          </a:p>
        </p:txBody>
      </p:sp>
    </p:spTree>
    <p:extLst>
      <p:ext uri="{BB962C8B-B14F-4D97-AF65-F5344CB8AC3E}">
        <p14:creationId xmlns:p14="http://schemas.microsoft.com/office/powerpoint/2010/main" val="292318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a:t>All data obtained from the </a:t>
            </a:r>
            <a:r>
              <a:rPr lang="en-US" dirty="0" err="1"/>
              <a:t>hackathon</a:t>
            </a:r>
            <a:r>
              <a:rPr lang="en-US" dirty="0"/>
              <a:t> must be deleted after the </a:t>
            </a:r>
            <a:r>
              <a:rPr lang="en-US" dirty="0" smtClean="0"/>
              <a:t>event. Team failing to comply will be disqualified </a:t>
            </a:r>
            <a:endParaRPr lang="en-US" dirty="0"/>
          </a:p>
          <a:p>
            <a:r>
              <a:rPr lang="en-US" dirty="0" smtClean="0"/>
              <a:t>Each team must produce an executive summary for their presentation</a:t>
            </a:r>
          </a:p>
          <a:p>
            <a:r>
              <a:rPr lang="en-US" dirty="0"/>
              <a:t>The project must be an original work of the participants, and that the project must not infringe any copyright or any other third party rights of which the participants are aware</a:t>
            </a:r>
          </a:p>
          <a:p>
            <a:r>
              <a:rPr lang="en-US" dirty="0"/>
              <a:t>Participants must be respectful and behave professionally. Harassment, discrimination or exclusionary jokes are not tolerated for this event</a:t>
            </a:r>
          </a:p>
          <a:p>
            <a:endParaRPr lang="en-US" dirty="0"/>
          </a:p>
        </p:txBody>
      </p:sp>
    </p:spTree>
    <p:extLst>
      <p:ext uri="{BB962C8B-B14F-4D97-AF65-F5344CB8AC3E}">
        <p14:creationId xmlns:p14="http://schemas.microsoft.com/office/powerpoint/2010/main" val="679583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Judging criteria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6744567"/>
              </p:ext>
            </p:extLst>
          </p:nvPr>
        </p:nvGraphicFramePr>
        <p:xfrm>
          <a:off x="632276" y="1228366"/>
          <a:ext cx="7882622" cy="3999367"/>
        </p:xfrm>
        <a:graphic>
          <a:graphicData uri="http://schemas.openxmlformats.org/drawingml/2006/table">
            <a:tbl>
              <a:tblPr>
                <a:tableStyleId>{5C22544A-7EE6-4342-B048-85BDC9FD1C3A}</a:tableStyleId>
              </a:tblPr>
              <a:tblGrid>
                <a:gridCol w="3209690"/>
                <a:gridCol w="1557644"/>
                <a:gridCol w="1557644"/>
                <a:gridCol w="1557644"/>
              </a:tblGrid>
              <a:tr h="126156">
                <a:tc rowSpan="2">
                  <a:txBody>
                    <a:bodyPr/>
                    <a:lstStyle/>
                    <a:p>
                      <a:pPr algn="ctr" fontAlgn="b"/>
                      <a:r>
                        <a:rPr lang="en-US" sz="1400" u="none" strike="noStrike" dirty="0">
                          <a:effectLst/>
                        </a:rPr>
                        <a:t>Criteria</a:t>
                      </a:r>
                      <a:endParaRPr lang="en-US" sz="1400" b="0" i="0" u="none" strike="noStrike" dirty="0">
                        <a:solidFill>
                          <a:srgbClr val="FFFFFF"/>
                        </a:solidFill>
                        <a:effectLst/>
                        <a:latin typeface="Calibri" panose="020F0502020204030204" pitchFamily="34" charset="0"/>
                      </a:endParaRPr>
                    </a:p>
                  </a:txBody>
                  <a:tcPr marL="6007" marR="6007" marT="6007" marB="0" anchor="b">
                    <a:solidFill>
                      <a:schemeClr val="accent2"/>
                    </a:solidFill>
                  </a:tcPr>
                </a:tc>
                <a:tc gridSpan="3">
                  <a:txBody>
                    <a:bodyPr/>
                    <a:lstStyle/>
                    <a:p>
                      <a:pPr algn="ctr" fontAlgn="b"/>
                      <a:r>
                        <a:rPr lang="en-US" sz="1400" u="none" strike="noStrike" dirty="0">
                          <a:effectLst/>
                        </a:rPr>
                        <a:t>Marks (%)</a:t>
                      </a:r>
                      <a:endParaRPr lang="en-US" sz="1400" b="0" i="0" u="none" strike="noStrike" dirty="0">
                        <a:solidFill>
                          <a:srgbClr val="FFFFFF"/>
                        </a:solidFill>
                        <a:effectLst/>
                        <a:latin typeface="Arial" panose="020B0604020202020204" pitchFamily="34" charset="0"/>
                      </a:endParaRPr>
                    </a:p>
                  </a:txBody>
                  <a:tcPr marL="6007" marR="6007" marT="6007" marB="0" anchor="b">
                    <a:solidFill>
                      <a:schemeClr val="accent2"/>
                    </a:solidFill>
                  </a:tcPr>
                </a:tc>
                <a:tc hMerge="1">
                  <a:txBody>
                    <a:bodyPr/>
                    <a:lstStyle/>
                    <a:p>
                      <a:endParaRPr lang="en-US"/>
                    </a:p>
                  </a:txBody>
                  <a:tcPr/>
                </a:tc>
                <a:tc hMerge="1">
                  <a:txBody>
                    <a:bodyPr/>
                    <a:lstStyle/>
                    <a:p>
                      <a:endParaRPr lang="en-US"/>
                    </a:p>
                  </a:txBody>
                  <a:tcPr/>
                </a:tc>
              </a:tr>
              <a:tr h="540000">
                <a:tc vMerge="1">
                  <a:txBody>
                    <a:bodyPr/>
                    <a:lstStyle/>
                    <a:p>
                      <a:endParaRPr lang="en-US"/>
                    </a:p>
                  </a:txBody>
                  <a:tcPr/>
                </a:tc>
                <a:tc>
                  <a:txBody>
                    <a:bodyPr/>
                    <a:lstStyle/>
                    <a:p>
                      <a:pPr algn="ctr" fontAlgn="b"/>
                      <a:r>
                        <a:rPr lang="en-US" sz="1400" u="none" strike="noStrike" dirty="0">
                          <a:effectLst/>
                        </a:rPr>
                        <a:t>Best Data </a:t>
                      </a:r>
                      <a:endParaRPr lang="en-US" sz="1400" u="none" strike="noStrike" dirty="0" smtClean="0">
                        <a:effectLst/>
                      </a:endParaRPr>
                    </a:p>
                    <a:p>
                      <a:pPr algn="ctr" fontAlgn="b"/>
                      <a:r>
                        <a:rPr lang="en-US" sz="1400" u="none" strike="noStrike" dirty="0" smtClean="0">
                          <a:effectLst/>
                        </a:rPr>
                        <a:t>Scientist</a:t>
                      </a:r>
                      <a:endParaRPr lang="en-US" sz="1400" b="0" i="0" u="none" strike="noStrike" dirty="0">
                        <a:solidFill>
                          <a:srgbClr val="FFFFFF"/>
                        </a:solidFill>
                        <a:effectLst/>
                        <a:latin typeface="Arial" panose="020B0604020202020204" pitchFamily="34" charset="0"/>
                      </a:endParaRPr>
                    </a:p>
                  </a:txBody>
                  <a:tcPr marL="6007" marR="6007" marT="6007" marB="0" anchor="b">
                    <a:solidFill>
                      <a:schemeClr val="accent2"/>
                    </a:solidFill>
                  </a:tcPr>
                </a:tc>
                <a:tc>
                  <a:txBody>
                    <a:bodyPr/>
                    <a:lstStyle/>
                    <a:p>
                      <a:pPr algn="ctr" fontAlgn="b"/>
                      <a:r>
                        <a:rPr lang="en-US" sz="1400" u="none" strike="noStrike" dirty="0">
                          <a:effectLst/>
                        </a:rPr>
                        <a:t>Best Business Scientist</a:t>
                      </a:r>
                      <a:endParaRPr lang="en-US" sz="1400" b="0" i="0" u="none" strike="noStrike" dirty="0">
                        <a:solidFill>
                          <a:srgbClr val="FFFFFF"/>
                        </a:solidFill>
                        <a:effectLst/>
                        <a:latin typeface="Arial" panose="020B0604020202020204" pitchFamily="34" charset="0"/>
                      </a:endParaRPr>
                    </a:p>
                  </a:txBody>
                  <a:tcPr marL="6007" marR="6007" marT="6007" marB="0" anchor="b">
                    <a:solidFill>
                      <a:schemeClr val="accent2"/>
                    </a:solidFill>
                  </a:tcPr>
                </a:tc>
                <a:tc>
                  <a:txBody>
                    <a:bodyPr/>
                    <a:lstStyle/>
                    <a:p>
                      <a:pPr algn="ctr" fontAlgn="b"/>
                      <a:r>
                        <a:rPr lang="en-US" sz="1400" u="none" strike="noStrike" dirty="0">
                          <a:effectLst/>
                        </a:rPr>
                        <a:t>Best Business Ideas</a:t>
                      </a:r>
                      <a:endParaRPr lang="en-US" sz="1400" b="0" i="0" u="none" strike="noStrike" dirty="0">
                        <a:solidFill>
                          <a:srgbClr val="FFFFFF"/>
                        </a:solidFill>
                        <a:effectLst/>
                        <a:latin typeface="Arial" panose="020B0604020202020204" pitchFamily="34" charset="0"/>
                      </a:endParaRPr>
                    </a:p>
                  </a:txBody>
                  <a:tcPr marL="6007" marR="6007" marT="6007" marB="0" anchor="b">
                    <a:solidFill>
                      <a:schemeClr val="accent2"/>
                    </a:solidFill>
                  </a:tcPr>
                </a:tc>
              </a:tr>
              <a:tr h="540000">
                <a:tc>
                  <a:txBody>
                    <a:bodyPr/>
                    <a:lstStyle/>
                    <a:p>
                      <a:pPr algn="l" fontAlgn="ctr"/>
                      <a:r>
                        <a:rPr lang="en-US" sz="1400" u="none" strike="noStrike" dirty="0">
                          <a:effectLst/>
                        </a:rPr>
                        <a:t>Technical difficulty</a:t>
                      </a:r>
                      <a:endParaRPr lang="en-US" sz="1400" b="0" i="0" u="none" strike="noStrike" dirty="0">
                        <a:solidFill>
                          <a:srgbClr val="333333"/>
                        </a:solidFill>
                        <a:effectLst/>
                        <a:latin typeface="Arial" panose="020B0604020202020204" pitchFamily="34" charset="0"/>
                      </a:endParaRPr>
                    </a:p>
                  </a:txBody>
                  <a:tcPr marL="54067" marR="6007" marT="6007" marB="0" anchor="ctr">
                    <a:noFill/>
                  </a:tcPr>
                </a:tc>
                <a:tc>
                  <a:txBody>
                    <a:bodyPr/>
                    <a:lstStyle/>
                    <a:p>
                      <a:pPr algn="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25</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r>
              <a:tr h="540000">
                <a:tc>
                  <a:txBody>
                    <a:bodyPr/>
                    <a:lstStyle/>
                    <a:p>
                      <a:pPr algn="l" fontAlgn="ctr"/>
                      <a:r>
                        <a:rPr lang="en-US" sz="1400" u="none" strike="noStrike" dirty="0">
                          <a:effectLst/>
                        </a:rPr>
                        <a:t>Innovation &amp; wow factor</a:t>
                      </a:r>
                      <a:endParaRPr lang="en-US" sz="1400" b="0" i="0" u="none" strike="noStrike" dirty="0">
                        <a:solidFill>
                          <a:srgbClr val="333333"/>
                        </a:solidFill>
                        <a:effectLst/>
                        <a:latin typeface="Arial" panose="020B0604020202020204" pitchFamily="34" charset="0"/>
                      </a:endParaRPr>
                    </a:p>
                  </a:txBody>
                  <a:tcPr marL="54067" marR="6007" marT="6007" marB="0" anchor="ctr">
                    <a:noFill/>
                  </a:tcPr>
                </a:tc>
                <a:tc>
                  <a:txBody>
                    <a:bodyPr/>
                    <a:lstStyle/>
                    <a:p>
                      <a:pPr algn="r" fontAlgn="b"/>
                      <a:r>
                        <a:rPr lang="en-US" sz="1400" u="none" strike="noStrike" dirty="0">
                          <a:effectLst/>
                        </a:rPr>
                        <a:t>20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20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25</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r>
              <a:tr h="540000">
                <a:tc>
                  <a:txBody>
                    <a:bodyPr/>
                    <a:lstStyle/>
                    <a:p>
                      <a:pPr algn="l" fontAlgn="ctr"/>
                      <a:r>
                        <a:rPr lang="en-US" sz="1400" u="none" strike="noStrike" dirty="0">
                          <a:effectLst/>
                        </a:rPr>
                        <a:t>Potential commercial &amp; social impact</a:t>
                      </a:r>
                      <a:endParaRPr lang="en-US" sz="1400" b="0" i="0" u="none" strike="noStrike" dirty="0">
                        <a:solidFill>
                          <a:srgbClr val="333333"/>
                        </a:solidFill>
                        <a:effectLst/>
                        <a:latin typeface="Arial" panose="020B0604020202020204" pitchFamily="34" charset="0"/>
                      </a:endParaRPr>
                    </a:p>
                  </a:txBody>
                  <a:tcPr marL="54067" marR="6007" marT="6007" marB="0" anchor="ctr">
                    <a:noFill/>
                  </a:tcPr>
                </a:tc>
                <a:tc>
                  <a:txBody>
                    <a:bodyPr/>
                    <a:lstStyle/>
                    <a:p>
                      <a:pPr algn="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30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r>
              <a:tr h="540000">
                <a:tc>
                  <a:txBody>
                    <a:bodyPr/>
                    <a:lstStyle/>
                    <a:p>
                      <a:pPr algn="l" fontAlgn="ctr"/>
                      <a:r>
                        <a:rPr lang="en-US" sz="1400" u="none" strike="noStrike" dirty="0">
                          <a:effectLst/>
                        </a:rPr>
                        <a:t>Consideration on cyber security</a:t>
                      </a:r>
                      <a:endParaRPr lang="en-US" sz="1400" b="0" i="0" u="none" strike="noStrike" dirty="0">
                        <a:solidFill>
                          <a:srgbClr val="333333"/>
                        </a:solidFill>
                        <a:effectLst/>
                        <a:latin typeface="Arial" panose="020B0604020202020204" pitchFamily="34" charset="0"/>
                      </a:endParaRPr>
                    </a:p>
                  </a:txBody>
                  <a:tcPr marL="54067" marR="6007" marT="6007" marB="0" anchor="ctr">
                    <a:noFill/>
                  </a:tcP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r>
              <a:tr h="540000">
                <a:tc>
                  <a:txBody>
                    <a:bodyPr/>
                    <a:lstStyle/>
                    <a:p>
                      <a:pPr algn="l" fontAlgn="ctr"/>
                      <a:r>
                        <a:rPr lang="en-US" sz="1400" u="none" strike="noStrike">
                          <a:effectLst/>
                        </a:rPr>
                        <a:t>Communication and summary of results</a:t>
                      </a:r>
                      <a:endParaRPr lang="en-US" sz="1400" b="0" i="0" u="none" strike="noStrike">
                        <a:solidFill>
                          <a:srgbClr val="333333"/>
                        </a:solidFill>
                        <a:effectLst/>
                        <a:latin typeface="Arial" panose="020B0604020202020204" pitchFamily="34" charset="0"/>
                      </a:endParaRPr>
                    </a:p>
                  </a:txBody>
                  <a:tcPr marL="54067" marR="6007" marT="6007" marB="0" anchor="ctr">
                    <a:noFill/>
                  </a:tcPr>
                </a:tc>
                <a:tc>
                  <a:txBody>
                    <a:bodyPr/>
                    <a:lstStyle/>
                    <a:p>
                      <a:pPr algn="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r>
              <a:tr h="540000">
                <a:tc>
                  <a:txBody>
                    <a:bodyPr/>
                    <a:lstStyle/>
                    <a:p>
                      <a:pPr algn="l" fontAlgn="ctr"/>
                      <a:r>
                        <a:rPr lang="en-US" sz="1400" u="none" strike="noStrike">
                          <a:effectLst/>
                        </a:rPr>
                        <a:t>Total (100%)</a:t>
                      </a:r>
                      <a:endParaRPr lang="en-US" sz="1400" b="0" i="0" u="none" strike="noStrike">
                        <a:solidFill>
                          <a:srgbClr val="333333"/>
                        </a:solidFill>
                        <a:effectLst/>
                        <a:latin typeface="Arial" panose="020B0604020202020204" pitchFamily="34" charset="0"/>
                      </a:endParaRPr>
                    </a:p>
                  </a:txBody>
                  <a:tcPr marL="54067" marR="6007" marT="6007" marB="0" anchor="ctr">
                    <a:noFill/>
                  </a:tcPr>
                </a:tc>
                <a:tc>
                  <a:txBody>
                    <a:bodyPr/>
                    <a:lstStyle/>
                    <a:p>
                      <a:pPr algn="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c>
                  <a:txBody>
                    <a:bodyPr/>
                    <a:lstStyle/>
                    <a:p>
                      <a:pPr algn="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007" marR="6007" marT="6007" marB="0" anchor="b">
                    <a:noFill/>
                  </a:tcPr>
                </a:tc>
              </a:tr>
            </a:tbl>
          </a:graphicData>
        </a:graphic>
      </p:graphicFrame>
    </p:spTree>
    <p:extLst>
      <p:ext uri="{BB962C8B-B14F-4D97-AF65-F5344CB8AC3E}">
        <p14:creationId xmlns:p14="http://schemas.microsoft.com/office/powerpoint/2010/main" val="3411039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 </a:t>
            </a:r>
            <a:r>
              <a:rPr lang="en-US" dirty="0" err="1"/>
              <a:t>Hackathon</a:t>
            </a:r>
            <a:r>
              <a:rPr lang="en-US" dirty="0"/>
              <a:t> environment</a:t>
            </a:r>
          </a:p>
        </p:txBody>
      </p:sp>
    </p:spTree>
    <p:extLst>
      <p:ext uri="{BB962C8B-B14F-4D97-AF65-F5344CB8AC3E}">
        <p14:creationId xmlns:p14="http://schemas.microsoft.com/office/powerpoint/2010/main" val="1487073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Connect to EY </a:t>
            </a:r>
            <a:r>
              <a:rPr lang="en-US" dirty="0" err="1"/>
              <a:t>Hackathon</a:t>
            </a:r>
            <a:r>
              <a:rPr lang="en-US" dirty="0"/>
              <a:t> Wi-Fi</a:t>
            </a:r>
            <a:br>
              <a:rPr lang="en-US" dirty="0"/>
            </a:br>
            <a:endParaRPr lang="en-US" dirty="0"/>
          </a:p>
        </p:txBody>
      </p:sp>
      <p:pic>
        <p:nvPicPr>
          <p:cNvPr id="5" name="Content Placeholder 4"/>
          <p:cNvPicPr>
            <a:picLocks noGrp="1"/>
          </p:cNvPicPr>
          <p:nvPr>
            <p:ph idx="1"/>
          </p:nvPr>
        </p:nvPicPr>
        <p:blipFill rotWithShape="1">
          <a:blip r:embed="rId2"/>
          <a:srcRect t="47703"/>
          <a:stretch/>
        </p:blipFill>
        <p:spPr bwMode="auto">
          <a:xfrm>
            <a:off x="2059892" y="2405030"/>
            <a:ext cx="5027390" cy="3544343"/>
          </a:xfrm>
          <a:prstGeom prst="rect">
            <a:avLst/>
          </a:prstGeom>
          <a:ln>
            <a:noFill/>
          </a:ln>
          <a:extLst>
            <a:ext uri="{53640926-AAD7-44D8-BBD7-CCE9431645EC}">
              <a14:shadowObscured xmlns:a14="http://schemas.microsoft.com/office/drawing/2010/main"/>
            </a:ext>
          </a:extLst>
        </p:spPr>
      </p:pic>
      <p:sp>
        <p:nvSpPr>
          <p:cNvPr id="10" name="Content Placeholder 2"/>
          <p:cNvSpPr txBox="1">
            <a:spLocks/>
          </p:cNvSpPr>
          <p:nvPr/>
        </p:nvSpPr>
        <p:spPr>
          <a:xfrm>
            <a:off x="457200" y="1425598"/>
            <a:ext cx="8229600"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SSID: EY </a:t>
            </a:r>
            <a:r>
              <a:rPr lang="en-US" dirty="0" err="1"/>
              <a:t>Hackathon</a:t>
            </a:r>
            <a:endParaRPr lang="en-US" dirty="0"/>
          </a:p>
          <a:p>
            <a:r>
              <a:rPr lang="en-US" dirty="0"/>
              <a:t>Password: eyhackathon2017</a:t>
            </a:r>
          </a:p>
        </p:txBody>
      </p:sp>
    </p:spTree>
    <p:extLst>
      <p:ext uri="{BB962C8B-B14F-4D97-AF65-F5344CB8AC3E}">
        <p14:creationId xmlns:p14="http://schemas.microsoft.com/office/powerpoint/2010/main" val="1880843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Then login to </a:t>
            </a:r>
            <a:r>
              <a:rPr lang="en-US" dirty="0" err="1" smtClean="0"/>
              <a:t>Jupyterhub</a:t>
            </a:r>
            <a:endParaRPr lang="en-US" dirty="0"/>
          </a:p>
        </p:txBody>
      </p:sp>
      <p:sp>
        <p:nvSpPr>
          <p:cNvPr id="2" name="Content Placeholder 1"/>
          <p:cNvSpPr>
            <a:spLocks noGrp="1"/>
          </p:cNvSpPr>
          <p:nvPr>
            <p:ph idx="1"/>
          </p:nvPr>
        </p:nvSpPr>
        <p:spPr/>
        <p:txBody>
          <a:bodyPr/>
          <a:lstStyle/>
          <a:p>
            <a:r>
              <a:rPr lang="en-US" dirty="0"/>
              <a:t>In browser (IE/Chrome/Browser), type in the following url</a:t>
            </a:r>
            <a:r>
              <a:rPr lang="en-US" dirty="0" smtClean="0"/>
              <a:t>: </a:t>
            </a:r>
            <a:r>
              <a:rPr lang="en-US" dirty="0" smtClean="0">
                <a:hlinkClick r:id="rId2"/>
              </a:rPr>
              <a:t>http</a:t>
            </a:r>
            <a:r>
              <a:rPr lang="en-US" dirty="0">
                <a:hlinkClick r:id="rId2"/>
              </a:rPr>
              <a:t>://</a:t>
            </a:r>
            <a:r>
              <a:rPr lang="en-US" dirty="0" smtClean="0">
                <a:hlinkClick r:id="rId2"/>
              </a:rPr>
              <a:t>192.168.102.151:8000</a:t>
            </a:r>
            <a:endParaRPr lang="en-US" dirty="0" smtClean="0"/>
          </a:p>
          <a:p>
            <a:endParaRPr lang="en-US" dirty="0"/>
          </a:p>
          <a:p>
            <a:endParaRPr lang="en-US" dirty="0" smtClean="0"/>
          </a:p>
          <a:p>
            <a:endParaRPr lang="en-US" dirty="0"/>
          </a:p>
          <a:p>
            <a:endParaRPr lang="en-US" dirty="0" smtClean="0"/>
          </a:p>
          <a:p>
            <a:r>
              <a:rPr lang="en-US" dirty="0"/>
              <a:t>Login with your team credentials</a:t>
            </a:r>
          </a:p>
        </p:txBody>
      </p:sp>
      <p:pic>
        <p:nvPicPr>
          <p:cNvPr id="6" name="Picture 5"/>
          <p:cNvPicPr/>
          <p:nvPr/>
        </p:nvPicPr>
        <p:blipFill>
          <a:blip r:embed="rId3"/>
          <a:stretch>
            <a:fillRect/>
          </a:stretch>
        </p:blipFill>
        <p:spPr>
          <a:xfrm>
            <a:off x="1396340" y="2307631"/>
            <a:ext cx="6351319" cy="1337861"/>
          </a:xfrm>
          <a:prstGeom prst="rect">
            <a:avLst/>
          </a:prstGeom>
        </p:spPr>
      </p:pic>
    </p:spTree>
    <p:extLst>
      <p:ext uri="{BB962C8B-B14F-4D97-AF65-F5344CB8AC3E}">
        <p14:creationId xmlns:p14="http://schemas.microsoft.com/office/powerpoint/2010/main" val="152752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Landing page lists out the datasets for the </a:t>
            </a:r>
            <a:r>
              <a:rPr lang="en-US" dirty="0" err="1" smtClean="0"/>
              <a:t>Hackathon</a:t>
            </a:r>
            <a:endParaRPr lang="en-US" dirty="0"/>
          </a:p>
        </p:txBody>
      </p:sp>
      <p:pic>
        <p:nvPicPr>
          <p:cNvPr id="4" name="Picture 3"/>
          <p:cNvPicPr>
            <a:picLocks noChangeAspect="1"/>
          </p:cNvPicPr>
          <p:nvPr/>
        </p:nvPicPr>
        <p:blipFill>
          <a:blip r:embed="rId2"/>
          <a:stretch>
            <a:fillRect/>
          </a:stretch>
        </p:blipFill>
        <p:spPr>
          <a:xfrm>
            <a:off x="643071" y="1392863"/>
            <a:ext cx="8027556" cy="3513988"/>
          </a:xfrm>
          <a:prstGeom prst="rect">
            <a:avLst/>
          </a:prstGeom>
        </p:spPr>
      </p:pic>
    </p:spTree>
    <p:extLst>
      <p:ext uri="{BB962C8B-B14F-4D97-AF65-F5344CB8AC3E}">
        <p14:creationId xmlns:p14="http://schemas.microsoft.com/office/powerpoint/2010/main" val="31855732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_EN">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Presentation1" id="{43CDF0A0-8822-4089-A423-8F65F84F06A1}" vid="{D74281F1-886F-426C-AEEC-AFE9E1D5D171}"/>
    </a:ext>
  </a:extLst>
</a:theme>
</file>

<file path=ppt/theme/theme2.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Presentation1" id="{43CDF0A0-8822-4089-A423-8F65F84F06A1}" vid="{C8379421-F7B2-4EE7-A718-833FAB74CA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2016_EN</Template>
  <TotalTime>60</TotalTime>
  <Words>393</Words>
  <Application>Microsoft Office PowerPoint</Application>
  <PresentationFormat>On-screen Show (4:3)</PresentationFormat>
  <Paragraphs>84</Paragraphs>
  <Slides>15</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1" baseType="lpstr">
      <vt:lpstr>黑体</vt:lpstr>
      <vt:lpstr>Arial</vt:lpstr>
      <vt:lpstr>Calibri</vt:lpstr>
      <vt:lpstr>EY regular presentation 2015 v1_EN</vt:lpstr>
      <vt:lpstr>EY dark print</vt:lpstr>
      <vt:lpstr>think-cell Slide</vt:lpstr>
      <vt:lpstr>PowerPoint Presentation</vt:lpstr>
      <vt:lpstr>Agenda - Saturday</vt:lpstr>
      <vt:lpstr>Agenda - Sunday</vt:lpstr>
      <vt:lpstr>Rules</vt:lpstr>
      <vt:lpstr>Judging criteria</vt:lpstr>
      <vt:lpstr>EY Hackathon environment</vt:lpstr>
      <vt:lpstr>Connect to EY Hackathon Wi-Fi </vt:lpstr>
      <vt:lpstr>Then login to Jupyterhub</vt:lpstr>
      <vt:lpstr>Landing page lists out the datasets for the Hackathon</vt:lpstr>
      <vt:lpstr>CX Flight Data</vt:lpstr>
      <vt:lpstr>THE GULU Data</vt:lpstr>
      <vt:lpstr>HKBN Schema &amp; Data Dictionary</vt:lpstr>
      <vt:lpstr>HKBN Data</vt:lpstr>
      <vt:lpstr>Kind reminders</vt:lpstr>
      <vt:lpstr>PowerPoint Presentation</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(Arial bold 30 point)</dc:title>
  <dc:creator>Gale Lo</dc:creator>
  <cp:keywords>global; PowerPoint; Templates; ribbon; Branding Zone; branding; brand; office</cp:keywords>
  <cp:lastModifiedBy>Jeffrey MC Chan</cp:lastModifiedBy>
  <cp:revision>11</cp:revision>
  <dcterms:created xsi:type="dcterms:W3CDTF">2017-08-03T08:55:56Z</dcterms:created>
  <dcterms:modified xsi:type="dcterms:W3CDTF">2017-08-04T17:26:47Z</dcterms:modified>
  <cp:contentStatus>Approved</cp:contentStatus>
</cp:coreProperties>
</file>