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69" r:id="rId3"/>
    <p:sldId id="257" r:id="rId4"/>
    <p:sldId id="275" r:id="rId5"/>
    <p:sldId id="273" r:id="rId6"/>
    <p:sldId id="272" r:id="rId7"/>
    <p:sldId id="268"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allavi-1609/Smart-Irrigation-System-for-Precision-Farm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dirty="0"/>
              <a:t>Smart Irrigation System for Precision Farming</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685935" y="2513340"/>
            <a:ext cx="5308560" cy="173419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IN" sz="1800" dirty="0">
                <a:latin typeface="Cambria" panose="02040503050406030204" pitchFamily="18" charset="0"/>
                <a:ea typeface="Cambria" panose="02040503050406030204" pitchFamily="18" charset="0"/>
              </a:rPr>
              <a:t>Dr.Venkataravana Nayak K</a:t>
            </a:r>
          </a:p>
          <a:p>
            <a:pPr lvl="0">
              <a:spcBef>
                <a:spcPts val="340"/>
              </a:spcBef>
              <a:buClr>
                <a:srgbClr val="17365D"/>
              </a:buClr>
              <a:buSzPts val="1700"/>
            </a:pPr>
            <a:r>
              <a:rPr lang="en-IN" b="1" dirty="0"/>
              <a:t>  	</a:t>
            </a:r>
            <a:r>
              <a:rPr lang="en-GB" sz="1700" b="1"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GB" sz="17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2576586" y="205319"/>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15248" y="4907526"/>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latin typeface="Cambria" panose="02040503050406030204" pitchFamily="18" charset="0"/>
                <a:ea typeface="Cambria" panose="02040503050406030204" pitchFamily="18" charset="0"/>
              </a:rPr>
              <a:t>B-Tech(C.S.E)</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dirty="0">
                <a:latin typeface="Cambria" panose="02040503050406030204" pitchFamily="18" charset="0"/>
                <a:ea typeface="Cambria" panose="02040503050406030204" pitchFamily="18" charset="0"/>
              </a:rPr>
              <a:t>Dr. Asif Mohammed , Dr. Blessed Prince </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800" b="1" dirty="0">
                <a:latin typeface="Cambria" panose="02040503050406030204" pitchFamily="18" charset="0"/>
                <a:ea typeface="Cambria" panose="02040503050406030204" pitchFamily="18" charset="0"/>
              </a:rPr>
              <a:t>Dr. Jayavadivel Ravi, Mr.Muthuraju V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D1BB6114-7FF1-25CE-9A45-739A5A3D0E9C}"/>
              </a:ext>
            </a:extLst>
          </p:cNvPr>
          <p:cNvSpPr txBox="1"/>
          <p:nvPr/>
        </p:nvSpPr>
        <p:spPr>
          <a:xfrm>
            <a:off x="2438400" y="2081401"/>
            <a:ext cx="1818968" cy="307777"/>
          </a:xfrm>
          <a:prstGeom prst="rect">
            <a:avLst/>
          </a:prstGeom>
          <a:noFill/>
        </p:spPr>
        <p:txBody>
          <a:bodyPr wrap="square" rtlCol="0">
            <a:spAutoFit/>
          </a:bodyPr>
          <a:lstStyle/>
          <a:p>
            <a:r>
              <a:rPr lang="en-IN" dirty="0"/>
              <a:t>CSE_159</a:t>
            </a:r>
          </a:p>
        </p:txBody>
      </p:sp>
      <p:graphicFrame>
        <p:nvGraphicFramePr>
          <p:cNvPr id="3" name="Table 2">
            <a:extLst>
              <a:ext uri="{FF2B5EF4-FFF2-40B4-BE49-F238E27FC236}">
                <a16:creationId xmlns:a16="http://schemas.microsoft.com/office/drawing/2014/main" id="{DA7120EB-1881-AEBF-8053-AA656EA09783}"/>
              </a:ext>
            </a:extLst>
          </p:cNvPr>
          <p:cNvGraphicFramePr>
            <a:graphicFrameLocks noGrp="1"/>
          </p:cNvGraphicFramePr>
          <p:nvPr>
            <p:extLst>
              <p:ext uri="{D42A27DB-BD31-4B8C-83A1-F6EECF244321}">
                <p14:modId xmlns:p14="http://schemas.microsoft.com/office/powerpoint/2010/main" val="1029488035"/>
              </p:ext>
            </p:extLst>
          </p:nvPr>
        </p:nvGraphicFramePr>
        <p:xfrm>
          <a:off x="197505" y="2513340"/>
          <a:ext cx="6173798" cy="2007669"/>
        </p:xfrm>
        <a:graphic>
          <a:graphicData uri="http://schemas.openxmlformats.org/drawingml/2006/table">
            <a:tbl>
              <a:tblPr firstRow="1" bandRow="1">
                <a:tableStyleId>{3B4B98B0-60AC-42C2-AFA5-B58CD77FA1E5}</a:tableStyleId>
              </a:tblPr>
              <a:tblGrid>
                <a:gridCol w="3322443">
                  <a:extLst>
                    <a:ext uri="{9D8B030D-6E8A-4147-A177-3AD203B41FA5}">
                      <a16:colId xmlns:a16="http://schemas.microsoft.com/office/drawing/2014/main" val="2966578058"/>
                    </a:ext>
                  </a:extLst>
                </a:gridCol>
                <a:gridCol w="2851355">
                  <a:extLst>
                    <a:ext uri="{9D8B030D-6E8A-4147-A177-3AD203B41FA5}">
                      <a16:colId xmlns:a16="http://schemas.microsoft.com/office/drawing/2014/main" val="2529794697"/>
                    </a:ext>
                  </a:extLst>
                </a:gridCol>
              </a:tblGrid>
              <a:tr h="5838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dirty="0">
                          <a:solidFill>
                            <a:srgbClr val="17365D"/>
                          </a:solidFill>
                          <a:latin typeface="Cambria" panose="02040503050406030204" pitchFamily="18" charset="0"/>
                          <a:ea typeface="Cambria" panose="02040503050406030204" pitchFamily="18" charset="0"/>
                        </a:rPr>
                        <a:t>       Roll Number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dirty="0">
                          <a:solidFill>
                            <a:srgbClr val="17365D"/>
                          </a:solidFill>
                          <a:latin typeface="Cambria" panose="02040503050406030204" pitchFamily="18" charset="0"/>
                          <a:ea typeface="Cambria" panose="02040503050406030204" pitchFamily="18" charset="0"/>
                        </a:rPr>
                        <a:t>Student</a:t>
                      </a:r>
                      <a:r>
                        <a:rPr lang="en-GB" sz="1800" b="1" u="none" strike="noStrike" cap="none" dirty="0">
                          <a:solidFill>
                            <a:srgbClr val="17365D"/>
                          </a:solidFill>
                        </a:rPr>
                        <a:t> </a:t>
                      </a:r>
                      <a:r>
                        <a:rPr lang="en-GB" sz="1800" b="1" u="none" strike="noStrike" cap="none" dirty="0">
                          <a:solidFill>
                            <a:srgbClr val="17365D"/>
                          </a:solidFill>
                          <a:latin typeface="Cambria" panose="02040503050406030204" pitchFamily="18" charset="0"/>
                          <a:ea typeface="Cambria" panose="02040503050406030204" pitchFamily="18" charset="0"/>
                        </a:rPr>
                        <a:t>Name</a:t>
                      </a:r>
                    </a:p>
                    <a:p>
                      <a:endParaRPr lang="en-IN" sz="1800" dirty="0"/>
                    </a:p>
                  </a:txBody>
                  <a:tcPr/>
                </a:tc>
                <a:extLst>
                  <a:ext uri="{0D108BD9-81ED-4DB2-BD59-A6C34878D82A}">
                    <a16:rowId xmlns:a16="http://schemas.microsoft.com/office/drawing/2014/main" val="722542226"/>
                  </a:ext>
                </a:extLst>
              </a:tr>
              <a:tr h="455863">
                <a:tc>
                  <a:txBody>
                    <a:bodyPr/>
                    <a:lstStyle/>
                    <a:p>
                      <a:r>
                        <a:rPr lang="en-IN" dirty="0"/>
                        <a:t>        20221CSE0120</a:t>
                      </a:r>
                    </a:p>
                  </a:txBody>
                  <a:tcPr/>
                </a:tc>
                <a:tc>
                  <a:txBody>
                    <a:bodyPr/>
                    <a:lstStyle/>
                    <a:p>
                      <a:r>
                        <a:rPr lang="en-IN" dirty="0"/>
                        <a:t>Polisetty Vamsi Bala Kiran</a:t>
                      </a:r>
                    </a:p>
                  </a:txBody>
                  <a:tcPr/>
                </a:tc>
                <a:extLst>
                  <a:ext uri="{0D108BD9-81ED-4DB2-BD59-A6C34878D82A}">
                    <a16:rowId xmlns:a16="http://schemas.microsoft.com/office/drawing/2014/main" val="1662179866"/>
                  </a:ext>
                </a:extLst>
              </a:tr>
              <a:tr h="455863">
                <a:tc>
                  <a:txBody>
                    <a:bodyPr/>
                    <a:lstStyle/>
                    <a:p>
                      <a:r>
                        <a:rPr lang="en-IN" dirty="0"/>
                        <a:t>        20221CSE0112</a:t>
                      </a:r>
                    </a:p>
                  </a:txBody>
                  <a:tcPr/>
                </a:tc>
                <a:tc>
                  <a:txBody>
                    <a:bodyPr/>
                    <a:lstStyle/>
                    <a:p>
                      <a:r>
                        <a:rPr lang="en-IN" dirty="0"/>
                        <a:t>Muvvala Siva Kumar</a:t>
                      </a:r>
                    </a:p>
                  </a:txBody>
                  <a:tcPr/>
                </a:tc>
                <a:extLst>
                  <a:ext uri="{0D108BD9-81ED-4DB2-BD59-A6C34878D82A}">
                    <a16:rowId xmlns:a16="http://schemas.microsoft.com/office/drawing/2014/main" val="2091903218"/>
                  </a:ext>
                </a:extLst>
              </a:tr>
              <a:tr h="455863">
                <a:tc>
                  <a:txBody>
                    <a:bodyPr/>
                    <a:lstStyle/>
                    <a:p>
                      <a:r>
                        <a:rPr lang="en-IN" dirty="0"/>
                        <a:t>        20221CSE0115</a:t>
                      </a:r>
                    </a:p>
                  </a:txBody>
                  <a:tcPr/>
                </a:tc>
                <a:tc>
                  <a:txBody>
                    <a:bodyPr/>
                    <a:lstStyle/>
                    <a:p>
                      <a:r>
                        <a:rPr lang="en-IN" dirty="0"/>
                        <a:t>Narala Pallavi</a:t>
                      </a:r>
                    </a:p>
                  </a:txBody>
                  <a:tcPr/>
                </a:tc>
                <a:extLst>
                  <a:ext uri="{0D108BD9-81ED-4DB2-BD59-A6C34878D82A}">
                    <a16:rowId xmlns:a16="http://schemas.microsoft.com/office/drawing/2014/main" val="388338306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IN" dirty="0">
                <a:latin typeface="Cambria" panose="02040503050406030204" pitchFamily="18" charset="0"/>
                <a:ea typeface="Cambria" panose="02040503050406030204" pitchFamily="18" charset="0"/>
              </a:rPr>
              <a:t>PSCS_208</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1133394" cy="4953000"/>
          </a:xfrm>
          <a:prstGeom prst="rect">
            <a:avLst/>
          </a:prstGeom>
          <a:noFill/>
          <a:ln>
            <a:noFill/>
          </a:ln>
        </p:spPr>
        <p:txBody>
          <a:bodyPr spcFirstLastPara="1" wrap="square" lIns="91425" tIns="45700" rIns="91425" bIns="45700" anchor="t" anchorCtr="0">
            <a:normAutofit fontScale="925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 </a:t>
            </a:r>
            <a:r>
              <a:rPr lang="en-US" dirty="0">
                <a:latin typeface="Cambria" panose="02040503050406030204" pitchFamily="18" charset="0"/>
                <a:ea typeface="Cambria" panose="02040503050406030204" pitchFamily="18" charset="0"/>
              </a:rPr>
              <a:t>Presidency University</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 </a:t>
            </a:r>
            <a:r>
              <a:rPr lang="en-US" dirty="0">
                <a:latin typeface="Cambria" panose="02040503050406030204" pitchFamily="18" charset="0"/>
                <a:ea typeface="Cambria" panose="02040503050406030204" pitchFamily="18" charset="0"/>
              </a:rPr>
              <a:t>Hardware and Software</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sz="2200" dirty="0">
                <a:latin typeface="Cambria" panose="02040503050406030204" pitchFamily="18" charset="0"/>
                <a:ea typeface="Cambria" panose="02040503050406030204" pitchFamily="18" charset="0"/>
              </a:rPr>
              <a:t>   Traditional irrigation methods waste water and increase costs due to fixed schedules and manual operation. They fail to adapt to real-time soil and environmental conditions, leading to reduced crop yield. The proposed Smart Irrigation System uses IoT sensors, an ESP8266 microcontroller, and the Blynk platform to automate irrigation, optimize water usage, and improve farming efficiency.</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body" idx="1"/>
          </p:nvPr>
        </p:nvSpPr>
        <p:spPr>
          <a:xfrm>
            <a:off x="655780" y="1061884"/>
            <a:ext cx="11359239" cy="5417574"/>
          </a:xfrm>
          <a:prstGeom prst="rect">
            <a:avLst/>
          </a:prstGeom>
          <a:noFill/>
          <a:ln>
            <a:noFill/>
          </a:ln>
        </p:spPr>
        <p:txBody>
          <a:bodyPr spcFirstLastPara="1" wrap="square" lIns="91425" tIns="45700" rIns="91425" bIns="45700" anchor="t" anchorCtr="0">
            <a:normAutofit/>
          </a:bodyPr>
          <a:lstStyle/>
          <a:p>
            <a:pPr marL="152400" indent="0" algn="just">
              <a:lnSpc>
                <a:spcPct val="200000"/>
              </a:lnSpc>
              <a:spcBef>
                <a:spcPts val="0"/>
              </a:spcBef>
              <a:buNone/>
            </a:pPr>
            <a:r>
              <a:rPr lang="en-US" b="1" u="sng" dirty="0"/>
              <a:t>Problem Statement:</a:t>
            </a:r>
          </a:p>
          <a:p>
            <a:pPr marL="152400" indent="0" algn="just">
              <a:spcBef>
                <a:spcPts val="0"/>
              </a:spcBef>
              <a:buNone/>
            </a:pPr>
            <a:r>
              <a:rPr lang="en-US" sz="1700" dirty="0">
                <a:latin typeface="Verdana" panose="020B0604030504040204" pitchFamily="34" charset="0"/>
                <a:ea typeface="Verdana" panose="020B0604030504040204" pitchFamily="34" charset="0"/>
              </a:rPr>
              <a:t>Current irrigation practices in agriculture often lead to water wastage and inefficiency due to the lack of real-time monitoring and automated control. There is a need for a smart, cost-effective system that can monitor soil and environmental conditions, automate irrigation, and optimize water usage for improved crop productivity</a:t>
            </a:r>
            <a:r>
              <a:rPr lang="en-US" dirty="0">
                <a:latin typeface="Verdana" panose="020B0604030504040204" pitchFamily="34" charset="0"/>
                <a:ea typeface="Verdana" panose="020B0604030504040204" pitchFamily="34" charset="0"/>
              </a:rPr>
              <a:t>.</a:t>
            </a:r>
          </a:p>
          <a:p>
            <a:pPr marL="76200" indent="0">
              <a:buNone/>
            </a:pPr>
            <a:r>
              <a:rPr lang="en-US" b="1" u="sng" dirty="0"/>
              <a:t>Objectives:</a:t>
            </a:r>
            <a:endParaRPr lang="en-US" u="sng" dirty="0"/>
          </a:p>
          <a:p>
            <a:r>
              <a:rPr lang="en-US" sz="1700" dirty="0"/>
              <a:t>Monitor soil moisture, temperature, and humidity in real time.</a:t>
            </a:r>
          </a:p>
          <a:p>
            <a:r>
              <a:rPr lang="en-US" sz="1700" dirty="0"/>
              <a:t>Automate irrigation using IoT-enabled sensors and ESP8266.</a:t>
            </a:r>
          </a:p>
          <a:p>
            <a:r>
              <a:rPr lang="en-US" sz="1700" dirty="0"/>
              <a:t>Enable remote monitoring and control through the Blynk platform.</a:t>
            </a:r>
          </a:p>
          <a:p>
            <a:r>
              <a:rPr lang="en-US" sz="1700" dirty="0"/>
              <a:t>Reduce water wastage and improve crop productivity.</a:t>
            </a:r>
          </a:p>
          <a:p>
            <a:pPr marL="152400" indent="0" algn="just">
              <a:spcBef>
                <a:spcPts val="0"/>
              </a:spcBef>
              <a:buNone/>
            </a:pPr>
            <a:endParaRPr lang="en-US" b="1" u="sng" dirty="0"/>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EF9A8E-F9AF-8E89-2BAC-7AF0387D5E0C}"/>
              </a:ext>
            </a:extLst>
          </p:cNvPr>
          <p:cNvSpPr>
            <a:spLocks noGrp="1"/>
          </p:cNvSpPr>
          <p:nvPr>
            <p:ph type="body" idx="1"/>
          </p:nvPr>
        </p:nvSpPr>
        <p:spPr/>
        <p:txBody>
          <a:bodyPr>
            <a:normAutofit/>
          </a:bodyPr>
          <a:lstStyle/>
          <a:p>
            <a:pPr marL="76200" indent="0">
              <a:buNone/>
            </a:pPr>
            <a:r>
              <a:rPr lang="en-US" sz="1800" b="1" dirty="0"/>
              <a:t>Background &amp; Related Work:</a:t>
            </a:r>
          </a:p>
          <a:p>
            <a:pPr marL="76200" indent="0">
              <a:buNone/>
            </a:pPr>
            <a:endParaRPr lang="en-US" sz="1800" dirty="0"/>
          </a:p>
          <a:p>
            <a:r>
              <a:rPr lang="en-US" sz="1800" dirty="0"/>
              <a:t>IoT-based smart farming solutions improve irrigation efficiency through sensor data and automation.</a:t>
            </a:r>
          </a:p>
          <a:p>
            <a:r>
              <a:rPr lang="en-US" sz="1800" dirty="0"/>
              <a:t>Prior research shows integrating soil moisture, temperature, and humidity sensors with wireless communication reduces water usage and improves yield.</a:t>
            </a:r>
          </a:p>
          <a:p>
            <a:r>
              <a:rPr lang="en-US" sz="1800" dirty="0"/>
              <a:t>Existing systems often lack scalability, real-time alerts, and adaptive control.</a:t>
            </a:r>
          </a:p>
          <a:p>
            <a:pPr marL="76200" indent="0">
              <a:buNone/>
            </a:pPr>
            <a:endParaRPr lang="en-US" sz="1800" dirty="0"/>
          </a:p>
          <a:p>
            <a:pPr marL="76200" indent="0">
              <a:buNone/>
            </a:pPr>
            <a:r>
              <a:rPr lang="en-US" sz="1800" b="1" dirty="0"/>
              <a:t>Innovation / Novel Contributions:</a:t>
            </a:r>
          </a:p>
          <a:p>
            <a:pPr marL="76200" indent="0">
              <a:buNone/>
            </a:pPr>
            <a:endParaRPr lang="en-US" sz="1800" dirty="0"/>
          </a:p>
          <a:p>
            <a:r>
              <a:rPr lang="en-US" sz="1800" dirty="0"/>
              <a:t>Integration of </a:t>
            </a:r>
            <a:r>
              <a:rPr lang="en-US" sz="1800" b="1" dirty="0"/>
              <a:t>ESP8266</a:t>
            </a:r>
            <a:r>
              <a:rPr lang="en-US" sz="1800" dirty="0"/>
              <a:t> with </a:t>
            </a:r>
            <a:r>
              <a:rPr lang="en-US" sz="1800" b="1" dirty="0"/>
              <a:t>Blynk IoT</a:t>
            </a:r>
            <a:r>
              <a:rPr lang="en-US" sz="1800" dirty="0"/>
              <a:t> for real-time monitoring and control.</a:t>
            </a:r>
          </a:p>
          <a:p>
            <a:r>
              <a:rPr lang="en-US" sz="1800" dirty="0"/>
              <a:t>Dual operation modes: </a:t>
            </a:r>
            <a:r>
              <a:rPr lang="en-US" sz="1800" b="1" dirty="0"/>
              <a:t>Automated</a:t>
            </a:r>
            <a:r>
              <a:rPr lang="en-US" sz="1800" dirty="0"/>
              <a:t> and </a:t>
            </a:r>
            <a:r>
              <a:rPr lang="en-US" sz="1800" b="1" dirty="0"/>
              <a:t>Manual override</a:t>
            </a:r>
            <a:r>
              <a:rPr lang="en-US" sz="1800" dirty="0"/>
              <a:t>.</a:t>
            </a:r>
          </a:p>
          <a:p>
            <a:r>
              <a:rPr lang="en-US" sz="1800" dirty="0"/>
              <a:t>Cost-effective, scalable design suitable for small and large farms.</a:t>
            </a:r>
          </a:p>
          <a:p>
            <a:r>
              <a:rPr lang="en-US" sz="1800" dirty="0"/>
              <a:t>Real-time environmental data processing for optimized irrigation schedules.</a:t>
            </a:r>
          </a:p>
          <a:p>
            <a:endParaRPr lang="en-IN" dirty="0"/>
          </a:p>
        </p:txBody>
      </p:sp>
    </p:spTree>
    <p:extLst>
      <p:ext uri="{BB962C8B-B14F-4D97-AF65-F5344CB8AC3E}">
        <p14:creationId xmlns:p14="http://schemas.microsoft.com/office/powerpoint/2010/main" val="201974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1897626" y="1543664"/>
            <a:ext cx="9583174" cy="4552335"/>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36726A76-3131-1F18-AFE2-577ADABD4BF3}"/>
              </a:ext>
            </a:extLst>
          </p:cNvPr>
          <p:cNvSpPr>
            <a:spLocks noChangeArrowheads="1"/>
          </p:cNvSpPr>
          <p:nvPr/>
        </p:nvSpPr>
        <p:spPr bwMode="auto">
          <a:xfrm>
            <a:off x="412955" y="1363162"/>
            <a:ext cx="1177904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Water Wastage in Agriculture: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Traditional irrigation often applies more water than needed, leading to wastage and depletion of water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Operation Challenges:</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Farmers must manually operate pumps and monitor soil, which is time-consuming and labor-intensive.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Lack of Real-Time Monitoring:</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Most existing systems cannot adapt to changing soil moisture, temperature, or humidity conditions instantly.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Impact on Crop Yield:</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Over-irrigation and under-irrigation both harm crop health, reducing productivity and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Need for Affordable Smart Solutions:</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Many advanced irrigation systems are costly and inaccessible to small and medium-scale farmers.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Proposed Approach:</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Implement an IoT-enabled, cost-effective system that uses ESP8266, soil moisture sensors, and the Blynk IoT platform to provide automated irrigation with remote control and monitoring capabilities.</a:t>
            </a: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b="1" dirty="0">
                <a:latin typeface="Cambria" panose="02040503050406030204" pitchFamily="18" charset="0"/>
                <a:ea typeface="Cambria" panose="02040503050406030204" pitchFamily="18" charset="0"/>
              </a:rPr>
              <a:t>Technology Stack</a:t>
            </a:r>
            <a:r>
              <a:rPr lang="en-IN" b="1" dirty="0"/>
              <a:t> </a:t>
            </a:r>
            <a:r>
              <a:rPr lang="en-US" b="1" dirty="0">
                <a:latin typeface="Cambria" panose="02040503050406030204" pitchFamily="18" charset="0"/>
                <a:ea typeface="Cambria" panose="02040503050406030204" pitchFamily="18" charset="0"/>
              </a:rPr>
              <a:t>Components:</a:t>
            </a:r>
            <a:endParaRPr lang="en-IN" dirty="0"/>
          </a:p>
          <a:p>
            <a:pPr marL="76200" indent="0">
              <a:buNone/>
            </a:pPr>
            <a:r>
              <a:rPr lang="en-IN" u="sng" dirty="0"/>
              <a:t>  </a:t>
            </a:r>
            <a:r>
              <a:rPr lang="en-IN" u="sng" dirty="0">
                <a:latin typeface="Cambria" panose="02040503050406030204" pitchFamily="18" charset="0"/>
                <a:ea typeface="Cambria" panose="02040503050406030204" pitchFamily="18" charset="0"/>
              </a:rPr>
              <a:t>Hardware:</a:t>
            </a:r>
          </a:p>
          <a:p>
            <a:r>
              <a:rPr lang="en-IN" dirty="0">
                <a:latin typeface="Cambria" panose="02040503050406030204" pitchFamily="18" charset="0"/>
                <a:ea typeface="Cambria" panose="02040503050406030204" pitchFamily="18" charset="0"/>
              </a:rPr>
              <a:t>ESP8266 Wi-Fi Module</a:t>
            </a:r>
          </a:p>
          <a:p>
            <a:r>
              <a:rPr lang="en-IN" dirty="0">
                <a:latin typeface="Cambria" panose="02040503050406030204" pitchFamily="18" charset="0"/>
                <a:ea typeface="Cambria" panose="02040503050406030204" pitchFamily="18" charset="0"/>
              </a:rPr>
              <a:t>Soil Moisture Sensor</a:t>
            </a:r>
          </a:p>
          <a:p>
            <a:r>
              <a:rPr lang="en-IN" dirty="0">
                <a:latin typeface="Cambria" panose="02040503050406030204" pitchFamily="18" charset="0"/>
                <a:ea typeface="Cambria" panose="02040503050406030204" pitchFamily="18" charset="0"/>
              </a:rPr>
              <a:t>DHT11/DHT22 Sensor</a:t>
            </a:r>
          </a:p>
          <a:p>
            <a:r>
              <a:rPr lang="en-IN" dirty="0">
                <a:latin typeface="Cambria" panose="02040503050406030204" pitchFamily="18" charset="0"/>
                <a:ea typeface="Cambria" panose="02040503050406030204" pitchFamily="18" charset="0"/>
              </a:rPr>
              <a:t>Relay Module &amp; Water Pump</a:t>
            </a:r>
          </a:p>
          <a:p>
            <a:r>
              <a:rPr lang="en-IN" dirty="0">
                <a:latin typeface="Cambria" panose="02040503050406030204" pitchFamily="18" charset="0"/>
                <a:ea typeface="Cambria" panose="02040503050406030204" pitchFamily="18" charset="0"/>
              </a:rPr>
              <a:t>Power Supply</a:t>
            </a:r>
          </a:p>
          <a:p>
            <a:pPr marL="76200" indent="0">
              <a:buNone/>
            </a:pPr>
            <a:r>
              <a:rPr lang="en-IN" u="sng" dirty="0">
                <a:latin typeface="Cambria" panose="02040503050406030204" pitchFamily="18" charset="0"/>
                <a:ea typeface="Cambria" panose="02040503050406030204" pitchFamily="18" charset="0"/>
              </a:rPr>
              <a:t>Software:</a:t>
            </a:r>
          </a:p>
          <a:p>
            <a:r>
              <a:rPr lang="en-IN" dirty="0">
                <a:latin typeface="Cambria" panose="02040503050406030204" pitchFamily="18" charset="0"/>
                <a:ea typeface="Cambria" panose="02040503050406030204" pitchFamily="18" charset="0"/>
              </a:rPr>
              <a:t>Arduino IDE (ESP8266 Programming)</a:t>
            </a:r>
          </a:p>
          <a:p>
            <a:r>
              <a:rPr lang="en-IN" dirty="0">
                <a:latin typeface="Cambria" panose="02040503050406030204" pitchFamily="18" charset="0"/>
                <a:ea typeface="Cambria" panose="02040503050406030204" pitchFamily="18" charset="0"/>
              </a:rPr>
              <a:t>Blynk IoT Platform</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https://github.com/pallavi-1609/Smart-Irrigation-System-for-Precision-Farming</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170FB03E-6FE1-FE35-31E7-FBF07427B31C}"/>
              </a:ext>
            </a:extLst>
          </p:cNvPr>
          <p:cNvPicPr>
            <a:picLocks noChangeAspect="1"/>
          </p:cNvPicPr>
          <p:nvPr/>
        </p:nvPicPr>
        <p:blipFill>
          <a:blip r:embed="rId3"/>
          <a:stretch>
            <a:fillRect/>
          </a:stretch>
        </p:blipFill>
        <p:spPr>
          <a:xfrm>
            <a:off x="373626" y="884903"/>
            <a:ext cx="11107173" cy="517176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IN" sz="2000" dirty="0"/>
              <a:t>[1] A. Kumar, B. R. Patel, and C. Zhang, “Plant disease identification using convolutional neural networks,” </a:t>
            </a:r>
            <a:r>
              <a:rPr lang="en-IN" sz="2000" i="1" dirty="0"/>
              <a:t>IEEE Access</a:t>
            </a:r>
            <a:r>
              <a:rPr lang="en-IN" sz="2000" dirty="0"/>
              <a:t>, vol. 9, pp. 34567–34578, Mar. 2021.</a:t>
            </a:r>
          </a:p>
          <a:p>
            <a:r>
              <a:rPr lang="en-IN" sz="2000" dirty="0"/>
              <a:t>[2] J. Smith, “Deep learning in agricultural systems,” </a:t>
            </a:r>
            <a:r>
              <a:rPr lang="en-IN" sz="2000" i="1" dirty="0"/>
              <a:t>IEEE Transactions on Neural Networks and Learning Systems</a:t>
            </a:r>
            <a:r>
              <a:rPr lang="en-IN" sz="2000" dirty="0"/>
              <a:t>, vol. 32, no. 7, pp. 1234–1245, Jul. 2021.</a:t>
            </a:r>
          </a:p>
          <a:p>
            <a:r>
              <a:rPr lang="en-IN" sz="2000" dirty="0"/>
              <a:t>[3] M. A. Hannan, M. J. Islam, M. Basri, H. Y. Choi, M. M. Rashid, and A. Hussain, “A smart irrigation system for precision agriculture using wireless sensor networks,” </a:t>
            </a:r>
            <a:r>
              <a:rPr lang="en-IN" sz="2000" i="1" dirty="0"/>
              <a:t>IEEE Internet of Things Journal</a:t>
            </a:r>
            <a:r>
              <a:rPr lang="en-IN" sz="2000" dirty="0"/>
              <a:t>, vol. 6, no. 2, pp. 2071–2081, Apr. 2019.</a:t>
            </a:r>
          </a:p>
          <a:p>
            <a:r>
              <a:rPr lang="en-IN" sz="2000" dirty="0"/>
              <a:t>[4] A. S. El-Wakeel, M. A. Ramadan, and E. A. Mohamed, “IoT-based monitoring and control system for precision agriculture,” </a:t>
            </a:r>
            <a:r>
              <a:rPr lang="en-IN" sz="2000" i="1" dirty="0"/>
              <a:t>IEEE Access</a:t>
            </a:r>
            <a:r>
              <a:rPr lang="en-IN" sz="2000" dirty="0"/>
              <a:t>, vol. 8, pp. 125369–125379, Jul. 2020.</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814</Words>
  <Application>Microsoft Office PowerPoint</Application>
  <PresentationFormat>Widescreen</PresentationFormat>
  <Paragraphs>86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vt:lpstr>
      <vt:lpstr>Verdana</vt:lpstr>
      <vt:lpstr>Bioinformatics</vt:lpstr>
      <vt:lpstr>Smart Irrigation System for Precision Farming</vt:lpstr>
      <vt:lpstr>Problem Statement Number: PSCS_208</vt:lpstr>
      <vt:lpstr>PowerPoint Presentation</vt:lpstr>
      <vt:lpstr>PowerPoint Presentation</vt:lpstr>
      <vt:lpstr>Analysis of Problem Statement</vt:lpstr>
      <vt:lpstr>Analysis of Problem Statement (contd...)</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Pallavi narala</cp:lastModifiedBy>
  <cp:revision>41</cp:revision>
  <dcterms:modified xsi:type="dcterms:W3CDTF">2025-08-12T14:37:02Z</dcterms:modified>
</cp:coreProperties>
</file>