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69" r:id="rId3"/>
    <p:sldId id="257" r:id="rId4"/>
    <p:sldId id="280" r:id="rId5"/>
    <p:sldId id="275" r:id="rId6"/>
    <p:sldId id="273" r:id="rId7"/>
    <p:sldId id="276" r:id="rId8"/>
    <p:sldId id="277" r:id="rId9"/>
    <p:sldId id="278" r:id="rId10"/>
    <p:sldId id="279" r:id="rId11"/>
    <p:sldId id="272" r:id="rId12"/>
    <p:sldId id="268" r:id="rId13"/>
    <p:sldId id="270" r:id="rId14"/>
    <p:sldId id="265" r:id="rId15"/>
    <p:sldId id="266"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82FC4D-78E4-3C0B-C66E-F2A8A56030D5}" v="552" dt="2025-09-08T06:22:19.762"/>
    <p1510:client id="{E37306A8-BC9D-4534-8568-D8EF2EE28173}" v="139" dt="2025-09-08T05:25:50.940"/>
  </p1510:revLst>
</p1510:revInfo>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msi bala kiran polisetty" userId="d470ece8396fe7dc" providerId="LiveId" clId="{F5BF19F3-5FB7-4524-BA66-C71F9E42360A}"/>
    <pc:docChg chg="undo custSel modSld">
      <pc:chgData name="vamsi bala kiran polisetty" userId="d470ece8396fe7dc" providerId="LiveId" clId="{F5BF19F3-5FB7-4524-BA66-C71F9E42360A}" dt="2025-08-13T09:18:40.632" v="210" actId="20577"/>
      <pc:docMkLst>
        <pc:docMk/>
      </pc:docMkLst>
      <pc:sldChg chg="modSp mod">
        <pc:chgData name="vamsi bala kiran polisetty" userId="d470ece8396fe7dc" providerId="LiveId" clId="{F5BF19F3-5FB7-4524-BA66-C71F9E42360A}" dt="2025-08-13T09:18:40.632" v="210" actId="20577"/>
        <pc:sldMkLst>
          <pc:docMk/>
          <pc:sldMk cId="0" sldId="265"/>
        </pc:sldMkLst>
        <pc:spChg chg="mod">
          <ac:chgData name="vamsi bala kiran polisetty" userId="d470ece8396fe7dc" providerId="LiveId" clId="{F5BF19F3-5FB7-4524-BA66-C71F9E42360A}" dt="2025-08-13T09:17:50.170" v="31" actId="20577"/>
          <ac:spMkLst>
            <pc:docMk/>
            <pc:sldMk cId="0" sldId="265"/>
            <ac:spMk id="144" creationId="{00000000-0000-0000-0000-000000000000}"/>
          </ac:spMkLst>
        </pc:spChg>
        <pc:spChg chg="mod">
          <ac:chgData name="vamsi bala kiran polisetty" userId="d470ece8396fe7dc" providerId="LiveId" clId="{F5BF19F3-5FB7-4524-BA66-C71F9E42360A}" dt="2025-08-13T09:18:40.632" v="210" actId="20577"/>
          <ac:spMkLst>
            <pc:docMk/>
            <pc:sldMk cId="0" sldId="265"/>
            <ac:spMk id="145" creationId="{00000000-0000-0000-0000-000000000000}"/>
          </ac:spMkLst>
        </pc:spChg>
      </pc:sldChg>
      <pc:sldChg chg="modSp mod">
        <pc:chgData name="vamsi bala kiran polisetty" userId="d470ece8396fe7dc" providerId="LiveId" clId="{F5BF19F3-5FB7-4524-BA66-C71F9E42360A}" dt="2025-08-13T06:16:59.268" v="11" actId="20577"/>
        <pc:sldMkLst>
          <pc:docMk/>
          <pc:sldMk cId="3338832548" sldId="272"/>
        </pc:sldMkLst>
        <pc:spChg chg="mod">
          <ac:chgData name="vamsi bala kiran polisetty" userId="d470ece8396fe7dc" providerId="LiveId" clId="{F5BF19F3-5FB7-4524-BA66-C71F9E42360A}" dt="2025-08-13T06:16:59.268" v="11" actId="20577"/>
          <ac:spMkLst>
            <pc:docMk/>
            <pc:sldMk cId="3338832548" sldId="272"/>
            <ac:spMk id="115" creationId="{00000000-0000-0000-0000-000000000000}"/>
          </ac:spMkLst>
        </pc:spChg>
      </pc:sldChg>
    </pc:docChg>
  </pc:docChgLst>
  <pc:docChgLst>
    <pc:chgData name="vamsi bala kiran polisetty" userId="d470ece8396fe7dc" providerId="Windows Live" clId="Web-{E37306A8-BC9D-4534-8568-D8EF2EE28173}"/>
    <pc:docChg chg="addSld modSld">
      <pc:chgData name="vamsi bala kiran polisetty" userId="d470ece8396fe7dc" providerId="Windows Live" clId="Web-{E37306A8-BC9D-4534-8568-D8EF2EE28173}" dt="2025-09-08T05:25:50.221" v="37" actId="20577"/>
      <pc:docMkLst>
        <pc:docMk/>
      </pc:docMkLst>
      <pc:sldChg chg="addSp modSp new">
        <pc:chgData name="vamsi bala kiran polisetty" userId="d470ece8396fe7dc" providerId="Windows Live" clId="Web-{E37306A8-BC9D-4534-8568-D8EF2EE28173}" dt="2025-09-08T05:20:01.429" v="6" actId="1076"/>
        <pc:sldMkLst>
          <pc:docMk/>
          <pc:sldMk cId="3495833801" sldId="276"/>
        </pc:sldMkLst>
        <pc:picChg chg="add mod">
          <ac:chgData name="vamsi bala kiran polisetty" userId="d470ece8396fe7dc" providerId="Windows Live" clId="Web-{E37306A8-BC9D-4534-8568-D8EF2EE28173}" dt="2025-09-08T05:09:38.441" v="3" actId="1076"/>
          <ac:picMkLst>
            <pc:docMk/>
            <pc:sldMk cId="3495833801" sldId="276"/>
            <ac:picMk id="2" creationId="{A79BC6B9-2F25-6153-2E12-4C5B53A64E76}"/>
          </ac:picMkLst>
        </pc:picChg>
        <pc:picChg chg="add mod">
          <ac:chgData name="vamsi bala kiran polisetty" userId="d470ece8396fe7dc" providerId="Windows Live" clId="Web-{E37306A8-BC9D-4534-8568-D8EF2EE28173}" dt="2025-09-08T05:20:01.429" v="6" actId="1076"/>
          <ac:picMkLst>
            <pc:docMk/>
            <pc:sldMk cId="3495833801" sldId="276"/>
            <ac:picMk id="3" creationId="{72472DD4-5B5C-9845-1415-005B70C3C394}"/>
          </ac:picMkLst>
        </pc:picChg>
      </pc:sldChg>
      <pc:sldChg chg="addSp delSp modSp new">
        <pc:chgData name="vamsi bala kiran polisetty" userId="d470ece8396fe7dc" providerId="Windows Live" clId="Web-{E37306A8-BC9D-4534-8568-D8EF2EE28173}" dt="2025-09-08T05:25:50.221" v="37" actId="20577"/>
        <pc:sldMkLst>
          <pc:docMk/>
          <pc:sldMk cId="3760760712" sldId="277"/>
        </pc:sldMkLst>
        <pc:spChg chg="add del mod">
          <ac:chgData name="vamsi bala kiran polisetty" userId="d470ece8396fe7dc" providerId="Windows Live" clId="Web-{E37306A8-BC9D-4534-8568-D8EF2EE28173}" dt="2025-09-08T05:21:48.932" v="17"/>
          <ac:spMkLst>
            <pc:docMk/>
            <pc:sldMk cId="3760760712" sldId="277"/>
            <ac:spMk id="2" creationId="{754A2103-8474-18DC-38C1-446C7E287776}"/>
          </ac:spMkLst>
        </pc:spChg>
        <pc:spChg chg="add mod">
          <ac:chgData name="vamsi bala kiran polisetty" userId="d470ece8396fe7dc" providerId="Windows Live" clId="Web-{E37306A8-BC9D-4534-8568-D8EF2EE28173}" dt="2025-09-08T05:25:50.221" v="37" actId="20577"/>
          <ac:spMkLst>
            <pc:docMk/>
            <pc:sldMk cId="3760760712" sldId="277"/>
            <ac:spMk id="3" creationId="{773F72AA-DB1D-0582-4E57-1CDFF964E35F}"/>
          </ac:spMkLst>
        </pc:spChg>
      </pc:sldChg>
      <pc:sldChg chg="modSp add replId">
        <pc:chgData name="vamsi bala kiran polisetty" userId="d470ece8396fe7dc" providerId="Windows Live" clId="Web-{E37306A8-BC9D-4534-8568-D8EF2EE28173}" dt="2025-09-08T05:25:38.408" v="32" actId="20577"/>
        <pc:sldMkLst>
          <pc:docMk/>
          <pc:sldMk cId="743702246" sldId="278"/>
        </pc:sldMkLst>
        <pc:spChg chg="mod">
          <ac:chgData name="vamsi bala kiran polisetty" userId="d470ece8396fe7dc" providerId="Windows Live" clId="Web-{E37306A8-BC9D-4534-8568-D8EF2EE28173}" dt="2025-09-08T05:25:38.408" v="32" actId="20577"/>
          <ac:spMkLst>
            <pc:docMk/>
            <pc:sldMk cId="743702246" sldId="278"/>
            <ac:spMk id="3" creationId="{B50AF542-A9FB-0B8A-9BF2-8DC7C5EEA223}"/>
          </ac:spMkLst>
        </pc:spChg>
      </pc:sldChg>
      <pc:sldChg chg="modSp add replId">
        <pc:chgData name="vamsi bala kiran polisetty" userId="d470ece8396fe7dc" providerId="Windows Live" clId="Web-{E37306A8-BC9D-4534-8568-D8EF2EE28173}" dt="2025-09-08T05:25:45.189" v="36" actId="20577"/>
        <pc:sldMkLst>
          <pc:docMk/>
          <pc:sldMk cId="1631101396" sldId="279"/>
        </pc:sldMkLst>
        <pc:spChg chg="mod">
          <ac:chgData name="vamsi bala kiran polisetty" userId="d470ece8396fe7dc" providerId="Windows Live" clId="Web-{E37306A8-BC9D-4534-8568-D8EF2EE28173}" dt="2025-09-08T05:25:45.189" v="36" actId="20577"/>
          <ac:spMkLst>
            <pc:docMk/>
            <pc:sldMk cId="1631101396" sldId="279"/>
            <ac:spMk id="3" creationId="{BA869F44-AA62-C85A-2343-5ED5A3082533}"/>
          </ac:spMkLst>
        </pc:spChg>
      </pc:sldChg>
    </pc:docChg>
  </pc:docChgLst>
  <pc:docChgLst>
    <pc:chgData name="Guest User" providerId="Windows Live" clId="Web-{9282FC4D-78E4-3C0B-C66E-F2A8A56030D5}"/>
    <pc:docChg chg="addSld modSld sldOrd">
      <pc:chgData name="Guest User" userId="" providerId="Windows Live" clId="Web-{9282FC4D-78E4-3C0B-C66E-F2A8A56030D5}" dt="2025-09-08T06:22:18.872" v="343" actId="20577"/>
      <pc:docMkLst>
        <pc:docMk/>
      </pc:docMkLst>
      <pc:sldChg chg="modSp">
        <pc:chgData name="Guest User" userId="" providerId="Windows Live" clId="Web-{9282FC4D-78E4-3C0B-C66E-F2A8A56030D5}" dt="2025-09-08T05:29:32.617" v="2" actId="20577"/>
        <pc:sldMkLst>
          <pc:docMk/>
          <pc:sldMk cId="0" sldId="256"/>
        </pc:sldMkLst>
        <pc:spChg chg="mod">
          <ac:chgData name="Guest User" userId="" providerId="Windows Live" clId="Web-{9282FC4D-78E4-3C0B-C66E-F2A8A56030D5}" dt="2025-09-08T05:29:32.617" v="2" actId="20577"/>
          <ac:spMkLst>
            <pc:docMk/>
            <pc:sldMk cId="0" sldId="256"/>
            <ac:spMk id="91" creationId="{00000000-0000-0000-0000-000000000000}"/>
          </ac:spMkLst>
        </pc:spChg>
      </pc:sldChg>
      <pc:sldChg chg="addSp modSp">
        <pc:chgData name="Guest User" userId="" providerId="Windows Live" clId="Web-{9282FC4D-78E4-3C0B-C66E-F2A8A56030D5}" dt="2025-09-08T05:47:50.802" v="122" actId="1076"/>
        <pc:sldMkLst>
          <pc:docMk/>
          <pc:sldMk cId="3760760712" sldId="277"/>
        </pc:sldMkLst>
        <pc:spChg chg="add mod">
          <ac:chgData name="Guest User" userId="" providerId="Windows Live" clId="Web-{9282FC4D-78E4-3C0B-C66E-F2A8A56030D5}" dt="2025-09-08T05:47:34.770" v="118" actId="1076"/>
          <ac:spMkLst>
            <pc:docMk/>
            <pc:sldMk cId="3760760712" sldId="277"/>
            <ac:spMk id="2" creationId="{3EAC1DB8-FA7C-D5DB-04FC-CD144C7A3F7B}"/>
          </ac:spMkLst>
        </pc:spChg>
        <pc:spChg chg="mod">
          <ac:chgData name="Guest User" userId="" providerId="Windows Live" clId="Web-{9282FC4D-78E4-3C0B-C66E-F2A8A56030D5}" dt="2025-09-08T05:47:50.802" v="122" actId="1076"/>
          <ac:spMkLst>
            <pc:docMk/>
            <pc:sldMk cId="3760760712" sldId="277"/>
            <ac:spMk id="3" creationId="{773F72AA-DB1D-0582-4E57-1CDFF964E35F}"/>
          </ac:spMkLst>
        </pc:spChg>
      </pc:sldChg>
      <pc:sldChg chg="addSp modSp">
        <pc:chgData name="Guest User" userId="" providerId="Windows Live" clId="Web-{9282FC4D-78E4-3C0B-C66E-F2A8A56030D5}" dt="2025-09-08T05:47:56.521" v="123" actId="1076"/>
        <pc:sldMkLst>
          <pc:docMk/>
          <pc:sldMk cId="743702246" sldId="278"/>
        </pc:sldMkLst>
        <pc:spChg chg="add mod">
          <ac:chgData name="Guest User" userId="" providerId="Windows Live" clId="Web-{9282FC4D-78E4-3C0B-C66E-F2A8A56030D5}" dt="2025-09-08T05:46:00.313" v="87" actId="14100"/>
          <ac:spMkLst>
            <pc:docMk/>
            <pc:sldMk cId="743702246" sldId="278"/>
            <ac:spMk id="2" creationId="{2BCCC268-2115-156B-5E45-EF20E8A21648}"/>
          </ac:spMkLst>
        </pc:spChg>
        <pc:spChg chg="mod">
          <ac:chgData name="Guest User" userId="" providerId="Windows Live" clId="Web-{9282FC4D-78E4-3C0B-C66E-F2A8A56030D5}" dt="2025-09-08T05:47:56.521" v="123" actId="1076"/>
          <ac:spMkLst>
            <pc:docMk/>
            <pc:sldMk cId="743702246" sldId="278"/>
            <ac:spMk id="3" creationId="{B50AF542-A9FB-0B8A-9BF2-8DC7C5EEA223}"/>
          </ac:spMkLst>
        </pc:spChg>
      </pc:sldChg>
      <pc:sldChg chg="modSp">
        <pc:chgData name="Guest User" userId="" providerId="Windows Live" clId="Web-{9282FC4D-78E4-3C0B-C66E-F2A8A56030D5}" dt="2025-09-08T05:49:17.054" v="144" actId="20577"/>
        <pc:sldMkLst>
          <pc:docMk/>
          <pc:sldMk cId="1631101396" sldId="279"/>
        </pc:sldMkLst>
        <pc:spChg chg="mod">
          <ac:chgData name="Guest User" userId="" providerId="Windows Live" clId="Web-{9282FC4D-78E4-3C0B-C66E-F2A8A56030D5}" dt="2025-09-08T05:49:17.054" v="144" actId="20577"/>
          <ac:spMkLst>
            <pc:docMk/>
            <pc:sldMk cId="1631101396" sldId="279"/>
            <ac:spMk id="3" creationId="{BA869F44-AA62-C85A-2343-5ED5A3082533}"/>
          </ac:spMkLst>
        </pc:spChg>
      </pc:sldChg>
      <pc:sldChg chg="addSp delSp modSp new ord">
        <pc:chgData name="Guest User" userId="" providerId="Windows Live" clId="Web-{9282FC4D-78E4-3C0B-C66E-F2A8A56030D5}" dt="2025-09-08T06:22:18.872" v="343" actId="20577"/>
        <pc:sldMkLst>
          <pc:docMk/>
          <pc:sldMk cId="2658970245" sldId="280"/>
        </pc:sldMkLst>
        <pc:spChg chg="add del mod">
          <ac:chgData name="Guest User" userId="" providerId="Windows Live" clId="Web-{9282FC4D-78E4-3C0B-C66E-F2A8A56030D5}" dt="2025-09-08T06:04:24.616" v="165"/>
          <ac:spMkLst>
            <pc:docMk/>
            <pc:sldMk cId="2658970245" sldId="280"/>
            <ac:spMk id="2" creationId="{66282C28-CE1D-A44D-D844-1BF8D4F43C05}"/>
          </ac:spMkLst>
        </pc:spChg>
        <pc:spChg chg="add mod">
          <ac:chgData name="Guest User" userId="" providerId="Windows Live" clId="Web-{9282FC4D-78E4-3C0B-C66E-F2A8A56030D5}" dt="2025-09-08T06:20:09.764" v="295" actId="20577"/>
          <ac:spMkLst>
            <pc:docMk/>
            <pc:sldMk cId="2658970245" sldId="280"/>
            <ac:spMk id="3" creationId="{A397CADC-77E3-F4DD-925B-DAA5960292E6}"/>
          </ac:spMkLst>
        </pc:spChg>
        <pc:spChg chg="add mod">
          <ac:chgData name="Guest User" userId="" providerId="Windows Live" clId="Web-{9282FC4D-78E4-3C0B-C66E-F2A8A56030D5}" dt="2025-09-08T06:22:18.872" v="343" actId="20577"/>
          <ac:spMkLst>
            <pc:docMk/>
            <pc:sldMk cId="2658970245" sldId="280"/>
            <ac:spMk id="4" creationId="{C94FC5C4-7488-FEF3-3DF7-166FCD20671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pallavi-1609/Smart-Irrigation-System-for-Precision-Farmi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semanticscholar.org/paper/Water-Management-for-Sustainable-Irrigation-Systems-Gl%C3%B3ria-Dion%C3%ADsio/e721f0c3169cbec5071df5d81c07c883d9006dbd?utm_source=chatgpt.com" TargetMode="External"/><Relationship Id="rId3" Type="http://schemas.openxmlformats.org/officeDocument/2006/relationships/hyperlink" Target="https://www.researchgate.net/publication/368970930_Smart_Irrigation_Systems_Overview" TargetMode="External"/><Relationship Id="rId7" Type="http://schemas.openxmlformats.org/officeDocument/2006/relationships/hyperlink" Target="https://www.researchgate.net/publication/362483653_A_virtual_soil_moisture_sensor_for_smart_farming_using_deep_learning" TargetMode="External"/><Relationship Id="rId2" Type="http://schemas.openxmlformats.org/officeDocument/2006/relationships/hyperlink" Target="https://www.researchgate.net/publication/344436429_An_Intelligent_Irrigation_Scheduling_System_Using_Low-Cost_Wireless_Sensor_Network_Toward_Sustainable_and_Precision_Agriculture" TargetMode="External"/><Relationship Id="rId1" Type="http://schemas.openxmlformats.org/officeDocument/2006/relationships/slideLayout" Target="../slideLayouts/slideLayout7.xml"/><Relationship Id="rId6" Type="http://schemas.openxmlformats.org/officeDocument/2006/relationships/hyperlink" Target="https://www.mdpi.com/1424-8220/23/4/2091" TargetMode="External"/><Relationship Id="rId5" Type="http://schemas.openxmlformats.org/officeDocument/2006/relationships/hyperlink" Target="https://www.eledia.org/eledia-unitn/news/smart-irrigation-system-for-precision-agriculture-the-arethou5a-iot-platform/" TargetMode="External"/><Relationship Id="rId10" Type="http://schemas.openxmlformats.org/officeDocument/2006/relationships/hyperlink" Target="https://www.researchgate.net/publication/394269991_Automated_Soil_Moisture_Management_Using_Sensor_Driven_Pumping_System?utm_source=chatgpt.com" TargetMode="External"/><Relationship Id="rId4" Type="http://schemas.openxmlformats.org/officeDocument/2006/relationships/hyperlink" Target="https://www.semanticscholar.org/paper/AgriSens%3A-IoT-Based-Dynamic-Irrigation-Scheduling-Roy-Misra/c084ef9dcbf52205999d3ef4b9c64fa178466b7c" TargetMode="External"/><Relationship Id="rId9" Type="http://schemas.openxmlformats.org/officeDocument/2006/relationships/hyperlink" Target="https://www.sciencedirect.com/org/science/article/pii/S1546221821000382?utm_source=chatgpt.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r>
              <a:rPr lang="en-IN" sz="2400"/>
              <a:t>Smart Irrigation System for Precision Farming</a:t>
            </a:r>
            <a:endParaRPr sz="240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a:latin typeface="Cambria" panose="02040503050406030204" pitchFamily="18" charset="0"/>
                <a:ea typeface="Cambria" panose="02040503050406030204" pitchFamily="18" charset="0"/>
              </a:rPr>
              <a:t>Batch Number:</a:t>
            </a:r>
            <a:endParaRPr sz="1800">
              <a:latin typeface="Cambria" panose="02040503050406030204" pitchFamily="18" charset="0"/>
              <a:ea typeface="Cambria" panose="02040503050406030204" pitchFamily="18" charset="0"/>
            </a:endParaRPr>
          </a:p>
        </p:txBody>
      </p:sp>
      <p:sp>
        <p:nvSpPr>
          <p:cNvPr id="90" name="Google Shape;90;p13"/>
          <p:cNvSpPr txBox="1"/>
          <p:nvPr/>
        </p:nvSpPr>
        <p:spPr>
          <a:xfrm>
            <a:off x="6685935" y="2513340"/>
            <a:ext cx="5308560" cy="1734195"/>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a:solidFill>
                <a:srgbClr val="17365D"/>
              </a:solidFill>
              <a:latin typeface="Cambria" panose="02040503050406030204" pitchFamily="18" charset="0"/>
              <a:ea typeface="Cambria" panose="02040503050406030204" pitchFamily="18" charset="0"/>
              <a:cs typeface="Verdana"/>
              <a:sym typeface="Verdana"/>
            </a:endParaRPr>
          </a:p>
          <a:p>
            <a:pPr lvl="0">
              <a:spcBef>
                <a:spcPts val="340"/>
              </a:spcBef>
              <a:buClr>
                <a:srgbClr val="17365D"/>
              </a:buClr>
              <a:buSzPts val="1700"/>
            </a:pPr>
            <a:r>
              <a:rPr lang="en-GB" sz="1700" b="1" i="0" u="none" strike="noStrike" cap="none">
                <a:solidFill>
                  <a:srgbClr val="17365D"/>
                </a:solidFill>
                <a:latin typeface="Cambria" panose="02040503050406030204" pitchFamily="18" charset="0"/>
                <a:ea typeface="Cambria" panose="02040503050406030204" pitchFamily="18" charset="0"/>
                <a:cs typeface="Verdana"/>
                <a:sym typeface="Verdana"/>
              </a:rPr>
              <a:t> 	</a:t>
            </a:r>
            <a:r>
              <a:rPr lang="en-IN" sz="1800">
                <a:latin typeface="Cambria" panose="02040503050406030204" pitchFamily="18" charset="0"/>
                <a:ea typeface="Cambria" panose="02040503050406030204" pitchFamily="18" charset="0"/>
              </a:rPr>
              <a:t>Dr.Venkataravana Nayak K</a:t>
            </a:r>
          </a:p>
          <a:p>
            <a:pPr lvl="0">
              <a:spcBef>
                <a:spcPts val="340"/>
              </a:spcBef>
              <a:buClr>
                <a:srgbClr val="17365D"/>
              </a:buClr>
              <a:buSzPts val="1700"/>
            </a:pPr>
            <a:r>
              <a:rPr lang="en-IN" b="1"/>
              <a:t>  	</a:t>
            </a:r>
            <a:r>
              <a:rPr lang="en-GB" sz="1700" b="1">
                <a:solidFill>
                  <a:srgbClr val="17365D"/>
                </a:solidFill>
                <a:latin typeface="Cambria" panose="02040503050406030204" pitchFamily="18" charset="0"/>
                <a:ea typeface="Cambria" panose="02040503050406030204" pitchFamily="18" charset="0"/>
                <a:cs typeface="Verdana"/>
                <a:sym typeface="Verdana"/>
              </a:rPr>
              <a:t>Assistant Professor</a:t>
            </a:r>
            <a:endParaRPr lang="en-GB" sz="170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a:solidFill>
                  <a:srgbClr val="17365D"/>
                </a:solidFill>
                <a:latin typeface="Cambria" panose="02040503050406030204" pitchFamily="18" charset="0"/>
                <a:ea typeface="Cambria" panose="02040503050406030204" pitchFamily="18" charset="0"/>
                <a:cs typeface="Verdana"/>
                <a:sym typeface="Verdana"/>
              </a:rPr>
              <a:t>            School of Computer Science and Engineering,</a:t>
            </a:r>
            <a:endParaRPr>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a:solidFill>
                  <a:srgbClr val="17365D"/>
                </a:solidFill>
                <a:latin typeface="Cambria" panose="02040503050406030204" pitchFamily="18" charset="0"/>
                <a:ea typeface="Cambria" panose="02040503050406030204" pitchFamily="18" charset="0"/>
                <a:cs typeface="Verdana"/>
                <a:sym typeface="Verdana"/>
              </a:rPr>
              <a:t>	Presidency University.</a:t>
            </a:r>
            <a:endParaRPr>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2576586" y="205319"/>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800" b="1">
                <a:solidFill>
                  <a:srgbClr val="17365D"/>
                </a:solidFill>
                <a:latin typeface="Cambria" panose="02040503050406030204" pitchFamily="18" charset="0"/>
                <a:ea typeface="Cambria" panose="02040503050406030204" pitchFamily="18" charset="0"/>
                <a:cs typeface="Verdana"/>
                <a:sym typeface="Verdana"/>
              </a:rPr>
              <a:t>CSE7101-</a:t>
            </a:r>
            <a:r>
              <a:rPr lang="en-GB" sz="1800" b="1" i="0" u="none" strike="noStrike" cap="none">
                <a:solidFill>
                  <a:srgbClr val="17365D"/>
                </a:solidFill>
                <a:latin typeface="Cambria" panose="02040503050406030204" pitchFamily="18" charset="0"/>
                <a:ea typeface="Cambria" panose="02040503050406030204" pitchFamily="18" charset="0"/>
                <a:cs typeface="Verdana"/>
                <a:sym typeface="Verdana"/>
              </a:rPr>
              <a:t> Capstone Project</a:t>
            </a:r>
            <a:endParaRPr sz="180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800" b="1">
                <a:solidFill>
                  <a:srgbClr val="17365D"/>
                </a:solidFill>
                <a:latin typeface="Cambria"/>
                <a:ea typeface="Cambria"/>
                <a:cs typeface="Verdana"/>
                <a:sym typeface="Verdana"/>
              </a:rPr>
              <a:t>Review-2</a:t>
            </a:r>
          </a:p>
          <a:p>
            <a:pPr algn="ctr">
              <a:spcBef>
                <a:spcPts val="310"/>
              </a:spcBef>
            </a:pPr>
            <a:endParaRPr lang="en-GB" sz="1800" b="1">
              <a:solidFill>
                <a:srgbClr val="17365D"/>
              </a:solidFill>
              <a:latin typeface="Cambria" panose="02040503050406030204" pitchFamily="18" charset="0"/>
              <a:ea typeface="Cambria" panose="02040503050406030204" pitchFamily="18" charset="0"/>
              <a:cs typeface="Verdana"/>
            </a:endParaRPr>
          </a:p>
        </p:txBody>
      </p:sp>
      <p:sp>
        <p:nvSpPr>
          <p:cNvPr id="8" name="Google Shape;91;p13"/>
          <p:cNvSpPr txBox="1"/>
          <p:nvPr/>
        </p:nvSpPr>
        <p:spPr>
          <a:xfrm>
            <a:off x="115248" y="4907526"/>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1800" b="1" i="0" u="none" strike="noStrike" cap="none">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800" b="1">
                <a:latin typeface="Cambria" panose="02040503050406030204" pitchFamily="18" charset="0"/>
                <a:ea typeface="Cambria" panose="02040503050406030204" pitchFamily="18" charset="0"/>
              </a:rPr>
              <a:t>B-Tech(C.S.E)</a:t>
            </a:r>
            <a:endParaRPr lang="en-US" sz="1800" b="1" i="0" u="none" strike="noStrike" cap="none">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800" b="1">
                <a:solidFill>
                  <a:schemeClr val="accent1"/>
                </a:solidFill>
                <a:latin typeface="Cambria" panose="02040503050406030204" pitchFamily="18" charset="0"/>
                <a:ea typeface="Cambria" panose="02040503050406030204" pitchFamily="18" charset="0"/>
                <a:cs typeface="Verdana"/>
                <a:sym typeface="Verdana"/>
              </a:rPr>
              <a:t>Name of the HoD: </a:t>
            </a:r>
            <a:r>
              <a:rPr lang="en-IN" sz="1800" b="1">
                <a:latin typeface="Cambria" panose="02040503050406030204" pitchFamily="18" charset="0"/>
                <a:ea typeface="Cambria" panose="02040503050406030204" pitchFamily="18" charset="0"/>
              </a:rPr>
              <a:t>Dr. Asif Mohammed , Dr. Blessed Prince </a:t>
            </a:r>
          </a:p>
          <a:p>
            <a:pPr lvl="0">
              <a:buClr>
                <a:srgbClr val="17365D"/>
              </a:buClr>
              <a:buSzPct val="100000"/>
            </a:pPr>
            <a:r>
              <a:rPr lang="en-US" sz="1800" b="1" i="0" u="none" strike="noStrike" cap="none">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IN" sz="1800" b="1">
                <a:latin typeface="Cambria" panose="02040503050406030204" pitchFamily="18" charset="0"/>
                <a:ea typeface="Cambria" panose="02040503050406030204" pitchFamily="18" charset="0"/>
              </a:rPr>
              <a:t>Dr. Jayavadivel Ravi, Mr.Muthuraju V  </a:t>
            </a:r>
          </a:p>
          <a:p>
            <a:pPr lvl="0">
              <a:buClr>
                <a:srgbClr val="17365D"/>
              </a:buClr>
              <a:buSzPct val="100000"/>
            </a:pPr>
            <a:r>
              <a:rPr lang="en-US" sz="1800" b="1">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a:solidFill>
                  <a:schemeClr val="tx1"/>
                </a:solidFill>
                <a:latin typeface="Cambria" panose="02040503050406030204" pitchFamily="18" charset="0"/>
                <a:ea typeface="Cambria" panose="02040503050406030204" pitchFamily="18" charset="0"/>
                <a:cs typeface="Verdana"/>
                <a:sym typeface="Verdana"/>
              </a:rPr>
              <a:t>Dr. Sampath A K , Dr. Geetha A </a:t>
            </a:r>
            <a:endParaRPr sz="1800" b="1" i="0" u="none" strike="noStrike" cap="none">
              <a:solidFill>
                <a:schemeClr val="tx1"/>
              </a:solidFill>
              <a:latin typeface="Cambria" panose="02040503050406030204" pitchFamily="18" charset="0"/>
              <a:ea typeface="Cambria" panose="02040503050406030204" pitchFamily="18" charset="0"/>
              <a:cs typeface="Verdana"/>
              <a:sym typeface="Verdana"/>
            </a:endParaRPr>
          </a:p>
        </p:txBody>
      </p:sp>
      <p:sp>
        <p:nvSpPr>
          <p:cNvPr id="2" name="TextBox 1">
            <a:extLst>
              <a:ext uri="{FF2B5EF4-FFF2-40B4-BE49-F238E27FC236}">
                <a16:creationId xmlns:a16="http://schemas.microsoft.com/office/drawing/2014/main" id="{D1BB6114-7FF1-25CE-9A45-739A5A3D0E9C}"/>
              </a:ext>
            </a:extLst>
          </p:cNvPr>
          <p:cNvSpPr txBox="1"/>
          <p:nvPr/>
        </p:nvSpPr>
        <p:spPr>
          <a:xfrm>
            <a:off x="2438400" y="2081401"/>
            <a:ext cx="1818968" cy="307777"/>
          </a:xfrm>
          <a:prstGeom prst="rect">
            <a:avLst/>
          </a:prstGeom>
          <a:noFill/>
        </p:spPr>
        <p:txBody>
          <a:bodyPr wrap="square" rtlCol="0">
            <a:spAutoFit/>
          </a:bodyPr>
          <a:lstStyle/>
          <a:p>
            <a:r>
              <a:rPr lang="en-IN"/>
              <a:t>CSE_159</a:t>
            </a:r>
          </a:p>
        </p:txBody>
      </p:sp>
      <p:graphicFrame>
        <p:nvGraphicFramePr>
          <p:cNvPr id="3" name="Table 2">
            <a:extLst>
              <a:ext uri="{FF2B5EF4-FFF2-40B4-BE49-F238E27FC236}">
                <a16:creationId xmlns:a16="http://schemas.microsoft.com/office/drawing/2014/main" id="{DA7120EB-1881-AEBF-8053-AA656EA09783}"/>
              </a:ext>
            </a:extLst>
          </p:cNvPr>
          <p:cNvGraphicFramePr>
            <a:graphicFrameLocks noGrp="1"/>
          </p:cNvGraphicFramePr>
          <p:nvPr>
            <p:extLst>
              <p:ext uri="{D42A27DB-BD31-4B8C-83A1-F6EECF244321}">
                <p14:modId xmlns:p14="http://schemas.microsoft.com/office/powerpoint/2010/main" val="1029488035"/>
              </p:ext>
            </p:extLst>
          </p:nvPr>
        </p:nvGraphicFramePr>
        <p:xfrm>
          <a:off x="197505" y="2513340"/>
          <a:ext cx="6173798" cy="2007669"/>
        </p:xfrm>
        <a:graphic>
          <a:graphicData uri="http://schemas.openxmlformats.org/drawingml/2006/table">
            <a:tbl>
              <a:tblPr firstRow="1" bandRow="1">
                <a:tableStyleId>{3B4B98B0-60AC-42C2-AFA5-B58CD77FA1E5}</a:tableStyleId>
              </a:tblPr>
              <a:tblGrid>
                <a:gridCol w="3322443">
                  <a:extLst>
                    <a:ext uri="{9D8B030D-6E8A-4147-A177-3AD203B41FA5}">
                      <a16:colId xmlns:a16="http://schemas.microsoft.com/office/drawing/2014/main" val="2966578058"/>
                    </a:ext>
                  </a:extLst>
                </a:gridCol>
                <a:gridCol w="2851355">
                  <a:extLst>
                    <a:ext uri="{9D8B030D-6E8A-4147-A177-3AD203B41FA5}">
                      <a16:colId xmlns:a16="http://schemas.microsoft.com/office/drawing/2014/main" val="2529794697"/>
                    </a:ext>
                  </a:extLst>
                </a:gridCol>
              </a:tblGrid>
              <a:tr h="58382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b="1" u="none" strike="noStrike" cap="none">
                          <a:solidFill>
                            <a:srgbClr val="17365D"/>
                          </a:solidFill>
                          <a:latin typeface="Cambria" panose="02040503050406030204" pitchFamily="18" charset="0"/>
                          <a:ea typeface="Cambria" panose="02040503050406030204" pitchFamily="18" charset="0"/>
                        </a:rPr>
                        <a:t>       Roll Number</a:t>
                      </a:r>
                    </a:p>
                    <a:p>
                      <a:endParaRPr lang="en-IN"/>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b="1" u="none" strike="noStrike" cap="none">
                          <a:solidFill>
                            <a:srgbClr val="17365D"/>
                          </a:solidFill>
                          <a:latin typeface="Cambria" panose="02040503050406030204" pitchFamily="18" charset="0"/>
                          <a:ea typeface="Cambria" panose="02040503050406030204" pitchFamily="18" charset="0"/>
                        </a:rPr>
                        <a:t>Student</a:t>
                      </a:r>
                      <a:r>
                        <a:rPr lang="en-GB" sz="1800" b="1" u="none" strike="noStrike" cap="none">
                          <a:solidFill>
                            <a:srgbClr val="17365D"/>
                          </a:solidFill>
                        </a:rPr>
                        <a:t> </a:t>
                      </a:r>
                      <a:r>
                        <a:rPr lang="en-GB" sz="1800" b="1" u="none" strike="noStrike" cap="none">
                          <a:solidFill>
                            <a:srgbClr val="17365D"/>
                          </a:solidFill>
                          <a:latin typeface="Cambria" panose="02040503050406030204" pitchFamily="18" charset="0"/>
                          <a:ea typeface="Cambria" panose="02040503050406030204" pitchFamily="18" charset="0"/>
                        </a:rPr>
                        <a:t>Name</a:t>
                      </a:r>
                    </a:p>
                    <a:p>
                      <a:endParaRPr lang="en-IN" sz="1800"/>
                    </a:p>
                  </a:txBody>
                  <a:tcPr/>
                </a:tc>
                <a:extLst>
                  <a:ext uri="{0D108BD9-81ED-4DB2-BD59-A6C34878D82A}">
                    <a16:rowId xmlns:a16="http://schemas.microsoft.com/office/drawing/2014/main" val="722542226"/>
                  </a:ext>
                </a:extLst>
              </a:tr>
              <a:tr h="455863">
                <a:tc>
                  <a:txBody>
                    <a:bodyPr/>
                    <a:lstStyle/>
                    <a:p>
                      <a:r>
                        <a:rPr lang="en-IN"/>
                        <a:t>        20221CSE0120</a:t>
                      </a:r>
                    </a:p>
                  </a:txBody>
                  <a:tcPr/>
                </a:tc>
                <a:tc>
                  <a:txBody>
                    <a:bodyPr/>
                    <a:lstStyle/>
                    <a:p>
                      <a:r>
                        <a:rPr lang="en-IN"/>
                        <a:t>Polisetty Vamsi Bala Kiran</a:t>
                      </a:r>
                    </a:p>
                  </a:txBody>
                  <a:tcPr/>
                </a:tc>
                <a:extLst>
                  <a:ext uri="{0D108BD9-81ED-4DB2-BD59-A6C34878D82A}">
                    <a16:rowId xmlns:a16="http://schemas.microsoft.com/office/drawing/2014/main" val="1662179866"/>
                  </a:ext>
                </a:extLst>
              </a:tr>
              <a:tr h="455863">
                <a:tc>
                  <a:txBody>
                    <a:bodyPr/>
                    <a:lstStyle/>
                    <a:p>
                      <a:r>
                        <a:rPr lang="en-IN"/>
                        <a:t>        20221CSE0112</a:t>
                      </a:r>
                    </a:p>
                  </a:txBody>
                  <a:tcPr/>
                </a:tc>
                <a:tc>
                  <a:txBody>
                    <a:bodyPr/>
                    <a:lstStyle/>
                    <a:p>
                      <a:r>
                        <a:rPr lang="en-IN"/>
                        <a:t>Muvvala Siva Kumar</a:t>
                      </a:r>
                    </a:p>
                  </a:txBody>
                  <a:tcPr/>
                </a:tc>
                <a:extLst>
                  <a:ext uri="{0D108BD9-81ED-4DB2-BD59-A6C34878D82A}">
                    <a16:rowId xmlns:a16="http://schemas.microsoft.com/office/drawing/2014/main" val="2091903218"/>
                  </a:ext>
                </a:extLst>
              </a:tr>
              <a:tr h="455863">
                <a:tc>
                  <a:txBody>
                    <a:bodyPr/>
                    <a:lstStyle/>
                    <a:p>
                      <a:r>
                        <a:rPr lang="en-IN"/>
                        <a:t>        20221CSE0115</a:t>
                      </a:r>
                    </a:p>
                  </a:txBody>
                  <a:tcPr/>
                </a:tc>
                <a:tc>
                  <a:txBody>
                    <a:bodyPr/>
                    <a:lstStyle/>
                    <a:p>
                      <a:r>
                        <a:rPr lang="en-IN"/>
                        <a:t>Narala Pallavi</a:t>
                      </a:r>
                    </a:p>
                  </a:txBody>
                  <a:tcPr/>
                </a:tc>
                <a:extLst>
                  <a:ext uri="{0D108BD9-81ED-4DB2-BD59-A6C34878D82A}">
                    <a16:rowId xmlns:a16="http://schemas.microsoft.com/office/drawing/2014/main" val="388338306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B0A687-6F4F-58CC-4F43-F6E77B66E55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A869F44-AA62-C85A-2343-5ED5A3082533}"/>
              </a:ext>
            </a:extLst>
          </p:cNvPr>
          <p:cNvSpPr txBox="1"/>
          <p:nvPr/>
        </p:nvSpPr>
        <p:spPr>
          <a:xfrm>
            <a:off x="718627" y="974905"/>
            <a:ext cx="9533487" cy="54168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2000" b="1">
                <a:latin typeface="Cambria"/>
              </a:rPr>
              <a:t>3. Modes of Operation (Updated)</a:t>
            </a:r>
            <a:endParaRPr lang="en-US" sz="2000">
              <a:latin typeface="Cambria"/>
            </a:endParaRPr>
          </a:p>
          <a:p>
            <a:pPr lvl="1"/>
            <a:r>
              <a:rPr lang="en-US" sz="1800" b="1">
                <a:latin typeface="Cambria"/>
              </a:rPr>
              <a:t>Mode 1 – Fully Automated (ESP Active)</a:t>
            </a:r>
            <a:endParaRPr lang="en-US" sz="1800">
              <a:latin typeface="Cambria"/>
            </a:endParaRPr>
          </a:p>
          <a:p>
            <a:pPr marL="285750" indent="-285750">
              <a:buFont typeface="Arial,Sans-Serif"/>
              <a:buChar char="•"/>
            </a:pPr>
            <a:r>
              <a:rPr lang="en-US" sz="1800">
                <a:latin typeface="Cambria"/>
              </a:rPr>
              <a:t>Same as before: cloud + weather + smart irrigation.</a:t>
            </a:r>
          </a:p>
          <a:p>
            <a:pPr marL="285750" indent="-285750">
              <a:buFont typeface="Arial,Sans-Serif"/>
              <a:buChar char="•"/>
            </a:pPr>
            <a:r>
              <a:rPr lang="en-US" sz="1800">
                <a:latin typeface="Cambria"/>
              </a:rPr>
              <a:t>UNO remains in passive mode, only monitoring ESP heartbeat.</a:t>
            </a:r>
          </a:p>
          <a:p>
            <a:r>
              <a:rPr lang="en-US" sz="1800" b="1">
                <a:latin typeface="Cambria"/>
              </a:rPr>
              <a:t>Mode 2 – Fully Manual (ESP Active)</a:t>
            </a:r>
            <a:endParaRPr lang="en-US" sz="1800">
              <a:latin typeface="Cambria"/>
            </a:endParaRPr>
          </a:p>
          <a:p>
            <a:pPr marL="285750" indent="-285750">
              <a:buFont typeface="Arial,Sans-Serif"/>
              <a:buChar char="•"/>
            </a:pPr>
            <a:r>
              <a:rPr lang="en-US" sz="1800">
                <a:latin typeface="Cambria"/>
              </a:rPr>
              <a:t>Controlled via Blynk or Android app.</a:t>
            </a:r>
          </a:p>
          <a:p>
            <a:pPr marL="285750" indent="-285750">
              <a:buFont typeface="Arial,Sans-Serif"/>
              <a:buChar char="•"/>
            </a:pPr>
            <a:r>
              <a:rPr lang="en-US" sz="1800">
                <a:latin typeface="Cambria"/>
              </a:rPr>
              <a:t>UNO still passive.</a:t>
            </a:r>
          </a:p>
          <a:p>
            <a:r>
              <a:rPr lang="en-US" sz="1800" b="1">
                <a:latin typeface="Cambria"/>
              </a:rPr>
              <a:t>Mode 3 – Failover (UNO Active)</a:t>
            </a:r>
            <a:endParaRPr lang="en-US" sz="1800">
              <a:latin typeface="Cambria"/>
            </a:endParaRPr>
          </a:p>
          <a:p>
            <a:pPr marL="285750" indent="-285750">
              <a:buFont typeface="Arial,Sans-Serif"/>
              <a:buChar char="•"/>
            </a:pPr>
            <a:r>
              <a:rPr lang="en-US" sz="1800">
                <a:latin typeface="Cambria"/>
              </a:rPr>
              <a:t>Triggered if ESP8266 fails (no heartbeat).</a:t>
            </a:r>
          </a:p>
          <a:p>
            <a:pPr marL="285750" indent="-285750">
              <a:buFont typeface="Arial,Sans-Serif"/>
              <a:buChar char="•"/>
            </a:pPr>
            <a:r>
              <a:rPr lang="en-US" sz="1800">
                <a:latin typeface="Cambria"/>
              </a:rPr>
              <a:t>UNO takes over pump control with simple threshold-based automation.</a:t>
            </a:r>
          </a:p>
          <a:p>
            <a:pPr marL="285750" indent="-285750">
              <a:buFont typeface="Arial,Sans-Serif"/>
              <a:buChar char="•"/>
            </a:pPr>
            <a:r>
              <a:rPr lang="en-US" sz="1800">
                <a:latin typeface="Cambria"/>
              </a:rPr>
              <a:t>LCD continues showing real-time data.</a:t>
            </a:r>
          </a:p>
          <a:p>
            <a:pPr marL="285750" indent="-285750">
              <a:buFont typeface="Arial,Sans-Serif"/>
              <a:buChar char="•"/>
            </a:pPr>
            <a:r>
              <a:rPr lang="en-US" sz="1800">
                <a:latin typeface="Cambria"/>
              </a:rPr>
              <a:t>Buzzer alerts user that the system is in backup mode.</a:t>
            </a:r>
          </a:p>
          <a:p>
            <a:endParaRPr lang="en-US" sz="1800" b="1">
              <a:latin typeface="Cambria"/>
            </a:endParaRPr>
          </a:p>
          <a:p>
            <a:r>
              <a:rPr lang="en-US" sz="2000" b="1">
                <a:latin typeface="Cambria"/>
              </a:rPr>
              <a:t>4. Extra Features (New with Dual System)</a:t>
            </a:r>
            <a:endParaRPr lang="en-US" sz="2000">
              <a:latin typeface="Cambria"/>
            </a:endParaRPr>
          </a:p>
          <a:p>
            <a:pPr marL="285750" indent="-285750">
              <a:buFont typeface="Arial,Sans-Serif"/>
              <a:buChar char="•"/>
            </a:pPr>
            <a:r>
              <a:rPr lang="en-US" sz="1800" b="1">
                <a:latin typeface="Cambria"/>
              </a:rPr>
              <a:t>Dual Microcontroller Redundancy:</a:t>
            </a:r>
            <a:r>
              <a:rPr lang="en-US" sz="1800">
                <a:latin typeface="Cambria"/>
              </a:rPr>
              <a:t> UNO ensures irrigation even if Wi-Fi/cloud fails.</a:t>
            </a:r>
          </a:p>
          <a:p>
            <a:pPr marL="285750" indent="-285750">
              <a:buFont typeface="Arial,Sans-Serif"/>
              <a:buChar char="•"/>
            </a:pPr>
            <a:r>
              <a:rPr lang="en-US" sz="1800" b="1">
                <a:latin typeface="Cambria"/>
              </a:rPr>
              <a:t>Heartbeat Watchdog:</a:t>
            </a:r>
            <a:r>
              <a:rPr lang="en-US" sz="1800">
                <a:latin typeface="Cambria"/>
              </a:rPr>
              <a:t> Simple failover mechanism.</a:t>
            </a:r>
          </a:p>
          <a:p>
            <a:pPr marL="285750" indent="-285750">
              <a:buFont typeface="Arial,Sans-Serif"/>
              <a:buChar char="•"/>
            </a:pPr>
            <a:r>
              <a:rPr lang="en-US" sz="1800" b="1">
                <a:latin typeface="Cambria"/>
              </a:rPr>
              <a:t>Alert Mode:</a:t>
            </a:r>
            <a:r>
              <a:rPr lang="en-US" sz="1800">
                <a:latin typeface="Cambria"/>
              </a:rPr>
              <a:t> If UNO takes over, buzzer generates a special alert (different tone/pattern).</a:t>
            </a:r>
          </a:p>
          <a:p>
            <a:pPr marL="285750" indent="-285750">
              <a:buFont typeface="Arial,Sans-Serif"/>
              <a:buChar char="•"/>
            </a:pPr>
            <a:r>
              <a:rPr lang="en-US" sz="1800" b="1">
                <a:latin typeface="Cambria"/>
              </a:rPr>
              <a:t>Data Sync:</a:t>
            </a:r>
            <a:r>
              <a:rPr lang="en-US" sz="1800">
                <a:latin typeface="Cambria"/>
              </a:rPr>
              <a:t> Once ESP recovers, it can re-sync missed data logs with </a:t>
            </a:r>
            <a:r>
              <a:rPr lang="en-US" sz="1800" err="1">
                <a:latin typeface="Cambria"/>
              </a:rPr>
              <a:t>ThingSpeak</a:t>
            </a:r>
            <a:r>
              <a:rPr lang="en-US" sz="1800">
                <a:latin typeface="Cambria"/>
              </a:rPr>
              <a:t>.</a:t>
            </a:r>
          </a:p>
          <a:p>
            <a:pPr lvl="1"/>
            <a:endParaRPr lang="en-US" sz="1800" b="1">
              <a:latin typeface="Cambria"/>
            </a:endParaRPr>
          </a:p>
        </p:txBody>
      </p:sp>
    </p:spTree>
    <p:extLst>
      <p:ext uri="{BB962C8B-B14F-4D97-AF65-F5344CB8AC3E}">
        <p14:creationId xmlns:p14="http://schemas.microsoft.com/office/powerpoint/2010/main" val="1631101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a:latin typeface="Cambria" panose="02040503050406030204" pitchFamily="18" charset="0"/>
                <a:ea typeface="Cambria" panose="02040503050406030204" pitchFamily="18" charset="0"/>
              </a:rPr>
              <a:t>Analysis of Problem Statement </a:t>
            </a:r>
            <a:r>
              <a:rPr lang="en-US" sz="2000">
                <a:latin typeface="Cambria" panose="02040503050406030204" pitchFamily="18" charset="0"/>
                <a:ea typeface="Cambria" panose="02040503050406030204" pitchFamily="18" charset="0"/>
              </a:rPr>
              <a:t>(contd...)</a:t>
            </a:r>
            <a:endParaRPr lang="en-US">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IN" b="1">
                <a:latin typeface="Cambria" panose="02040503050406030204" pitchFamily="18" charset="0"/>
                <a:ea typeface="Cambria" panose="02040503050406030204" pitchFamily="18" charset="0"/>
              </a:rPr>
              <a:t>Technology Stack</a:t>
            </a:r>
            <a:r>
              <a:rPr lang="en-IN" b="1"/>
              <a:t> </a:t>
            </a:r>
            <a:r>
              <a:rPr lang="en-US" b="1">
                <a:latin typeface="Cambria" panose="02040503050406030204" pitchFamily="18" charset="0"/>
                <a:ea typeface="Cambria" panose="02040503050406030204" pitchFamily="18" charset="0"/>
              </a:rPr>
              <a:t>Components:</a:t>
            </a:r>
            <a:endParaRPr lang="en-IN"/>
          </a:p>
          <a:p>
            <a:pPr marL="76200" indent="0">
              <a:buNone/>
            </a:pPr>
            <a:r>
              <a:rPr lang="en-IN" u="sng"/>
              <a:t>  </a:t>
            </a:r>
            <a:r>
              <a:rPr lang="en-IN" u="sng">
                <a:latin typeface="Cambria" panose="02040503050406030204" pitchFamily="18" charset="0"/>
                <a:ea typeface="Cambria" panose="02040503050406030204" pitchFamily="18" charset="0"/>
              </a:rPr>
              <a:t>Hardware:</a:t>
            </a:r>
          </a:p>
          <a:p>
            <a:r>
              <a:rPr lang="en-IN">
                <a:latin typeface="Cambria" panose="02040503050406030204" pitchFamily="18" charset="0"/>
                <a:ea typeface="Cambria" panose="02040503050406030204" pitchFamily="18" charset="0"/>
              </a:rPr>
              <a:t>ESP8266 Wi-Fi Module</a:t>
            </a:r>
          </a:p>
          <a:p>
            <a:r>
              <a:rPr lang="en-IN">
                <a:latin typeface="Cambria" panose="02040503050406030204" pitchFamily="18" charset="0"/>
                <a:ea typeface="Cambria" panose="02040503050406030204" pitchFamily="18" charset="0"/>
              </a:rPr>
              <a:t>Soil Moisture Sensor</a:t>
            </a:r>
          </a:p>
          <a:p>
            <a:r>
              <a:rPr lang="en-IN">
                <a:latin typeface="Cambria" panose="02040503050406030204" pitchFamily="18" charset="0"/>
                <a:ea typeface="Cambria" panose="02040503050406030204" pitchFamily="18" charset="0"/>
              </a:rPr>
              <a:t>DHT11/DHT22 Sensor</a:t>
            </a:r>
          </a:p>
          <a:p>
            <a:r>
              <a:rPr lang="en-IN">
                <a:latin typeface="Cambria" panose="02040503050406030204" pitchFamily="18" charset="0"/>
                <a:ea typeface="Cambria" panose="02040503050406030204" pitchFamily="18" charset="0"/>
              </a:rPr>
              <a:t>Relay Module &amp; Water Pump</a:t>
            </a:r>
          </a:p>
          <a:p>
            <a:r>
              <a:rPr lang="en-IN">
                <a:latin typeface="Cambria" panose="02040503050406030204" pitchFamily="18" charset="0"/>
                <a:ea typeface="Cambria" panose="02040503050406030204" pitchFamily="18" charset="0"/>
              </a:rPr>
              <a:t>Power Supply</a:t>
            </a:r>
          </a:p>
          <a:p>
            <a:r>
              <a:rPr lang="en-IN">
                <a:latin typeface="Cambria" panose="02040503050406030204" pitchFamily="18" charset="0"/>
                <a:ea typeface="Cambria" panose="02040503050406030204" pitchFamily="18" charset="0"/>
              </a:rPr>
              <a:t>LCD Display</a:t>
            </a:r>
          </a:p>
          <a:p>
            <a:pPr marL="76200" indent="0">
              <a:buNone/>
            </a:pPr>
            <a:r>
              <a:rPr lang="en-IN" u="sng">
                <a:latin typeface="Cambria" panose="02040503050406030204" pitchFamily="18" charset="0"/>
                <a:ea typeface="Cambria" panose="02040503050406030204" pitchFamily="18" charset="0"/>
              </a:rPr>
              <a:t>Software:</a:t>
            </a:r>
          </a:p>
          <a:p>
            <a:r>
              <a:rPr lang="en-IN">
                <a:latin typeface="Cambria" panose="02040503050406030204" pitchFamily="18" charset="0"/>
                <a:ea typeface="Cambria" panose="02040503050406030204" pitchFamily="18" charset="0"/>
              </a:rPr>
              <a:t>Arduino IDE (ESP8266 Programming)</a:t>
            </a:r>
          </a:p>
          <a:p>
            <a:r>
              <a:rPr lang="en-IN">
                <a:latin typeface="Cambria" panose="02040503050406030204" pitchFamily="18" charset="0"/>
                <a:ea typeface="Cambria" panose="02040503050406030204" pitchFamily="18" charset="0"/>
              </a:rPr>
              <a:t>Blynk IoT Platform</a:t>
            </a: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r>
              <a:rPr lang="en-US">
                <a:latin typeface="Cambria" panose="02040503050406030204" pitchFamily="18" charset="0"/>
                <a:ea typeface="Cambria" panose="02040503050406030204" pitchFamily="18" charset="0"/>
                <a:hlinkClick r:id="rId3"/>
              </a:rPr>
              <a:t>https://github.com/pallavi-1609/Smart-Irrigation-System-for-Precision-Farming</a:t>
            </a: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latin typeface="Cambria" panose="02040503050406030204" pitchFamily="18" charset="0"/>
                <a:ea typeface="Cambria" panose="02040503050406030204" pitchFamily="18" charset="0"/>
              </a:rPr>
              <a:t>Timeline of the Project (Gantt Chart)</a:t>
            </a:r>
            <a:endParaRPr>
              <a:latin typeface="Cambria" panose="02040503050406030204" pitchFamily="18" charset="0"/>
              <a:ea typeface="Cambria" panose="02040503050406030204" pitchFamily="18" charset="0"/>
            </a:endParaRPr>
          </a:p>
        </p:txBody>
      </p:sp>
      <p:pic>
        <p:nvPicPr>
          <p:cNvPr id="10" name="Picture 9">
            <a:extLst>
              <a:ext uri="{FF2B5EF4-FFF2-40B4-BE49-F238E27FC236}">
                <a16:creationId xmlns:a16="http://schemas.microsoft.com/office/drawing/2014/main" id="{170FB03E-6FE1-FE35-31E7-FBF07427B31C}"/>
              </a:ext>
            </a:extLst>
          </p:cNvPr>
          <p:cNvPicPr>
            <a:picLocks noChangeAspect="1"/>
          </p:cNvPicPr>
          <p:nvPr/>
        </p:nvPicPr>
        <p:blipFill>
          <a:blip r:embed="rId3"/>
          <a:stretch>
            <a:fillRect/>
          </a:stretch>
        </p:blipFill>
        <p:spPr>
          <a:xfrm>
            <a:off x="373626" y="884903"/>
            <a:ext cx="11107173" cy="5171768"/>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a:latin typeface="Cambria" panose="02040503050406030204" pitchFamily="18" charset="0"/>
                <a:ea typeface="Cambria" panose="02040503050406030204" pitchFamily="18" charset="0"/>
              </a:rPr>
              <a:t>References</a:t>
            </a:r>
            <a:endParaRPr>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a:buFont typeface="Arial" panose="020B0604020202020204" pitchFamily="34" charset="0"/>
              <a:buChar char="•"/>
            </a:pPr>
            <a:r>
              <a:rPr lang="en-IN" sz="2000"/>
              <a:t>[1] J. Smith, “Deep learning in agricultural systems,” </a:t>
            </a:r>
            <a:r>
              <a:rPr lang="en-IN" sz="2000" i="1"/>
              <a:t>IEEE Transactions on Neural Networks and Learning Systems</a:t>
            </a:r>
            <a:r>
              <a:rPr lang="en-IN" sz="2000"/>
              <a:t>, vol. 32, no. 7, pp. 1234–1245, Jul. 2021.</a:t>
            </a:r>
          </a:p>
          <a:p>
            <a:r>
              <a:rPr lang="en-IN" sz="2000"/>
              <a:t>[2] M. A. Hannan, M. J. Islam, M. Basri, H. Y. Choi, M. M. Rashid, and A. Hussain, “A smart irrigation system for precision agriculture using wireless sensor networks,” </a:t>
            </a:r>
            <a:r>
              <a:rPr lang="en-IN" sz="2000" i="1"/>
              <a:t>IEEE Internet of Things Journal</a:t>
            </a:r>
            <a:r>
              <a:rPr lang="en-IN" sz="2000"/>
              <a:t>, vol. 6, no. 2, pp. 2071–2081, Apr. 2019.</a:t>
            </a:r>
          </a:p>
          <a:p>
            <a:r>
              <a:rPr lang="en-IN" sz="2000"/>
              <a:t>[3] A. S. El-Wakeel, M. A. Ramadan, and E. A. Mohamed, “IoT-based monitoring and control system for precision agriculture,” </a:t>
            </a:r>
            <a:r>
              <a:rPr lang="en-IN" sz="2000" i="1"/>
              <a:t>IEEE Access</a:t>
            </a:r>
            <a:r>
              <a:rPr lang="en-IN" sz="2000"/>
              <a:t>, vol. 8, pp. 125369–125379, Jul. 2020.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a:latin typeface="Cambria" panose="02040503050406030204" pitchFamily="18" charset="0"/>
                <a:ea typeface="Cambria" panose="02040503050406030204" pitchFamily="18" charset="0"/>
              </a:rPr>
              <a:t>Problem Statement Number: </a:t>
            </a:r>
            <a:r>
              <a:rPr lang="en-IN">
                <a:latin typeface="Cambria" panose="02040503050406030204" pitchFamily="18" charset="0"/>
                <a:ea typeface="Cambria" panose="02040503050406030204" pitchFamily="18" charset="0"/>
              </a:rPr>
              <a:t>PSCS_208</a:t>
            </a:r>
            <a:endParaRPr>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1133394" cy="4953000"/>
          </a:xfrm>
          <a:prstGeom prst="rect">
            <a:avLst/>
          </a:prstGeom>
          <a:noFill/>
          <a:ln>
            <a:noFill/>
          </a:ln>
        </p:spPr>
        <p:txBody>
          <a:bodyPr spcFirstLastPara="1" wrap="square" lIns="91425" tIns="45700" rIns="91425" bIns="45700" anchor="t" anchorCtr="0">
            <a:normAutofit fontScale="92500"/>
          </a:bodyPr>
          <a:lstStyle/>
          <a:p>
            <a:pPr marL="342900" lvl="0" indent="-190500" algn="just">
              <a:spcBef>
                <a:spcPts val="0"/>
              </a:spcBef>
              <a:buNone/>
            </a:pPr>
            <a:r>
              <a:rPr lang="en-US" b="1">
                <a:latin typeface="Cambria" panose="02040503050406030204" pitchFamily="18" charset="0"/>
                <a:ea typeface="Cambria" panose="02040503050406030204" pitchFamily="18" charset="0"/>
              </a:rPr>
              <a:t>Organization: </a:t>
            </a:r>
            <a:r>
              <a:rPr lang="en-US">
                <a:latin typeface="Cambria" panose="02040503050406030204" pitchFamily="18" charset="0"/>
                <a:ea typeface="Cambria" panose="02040503050406030204" pitchFamily="18" charset="0"/>
              </a:rPr>
              <a:t>Presidency University</a:t>
            </a:r>
          </a:p>
          <a:p>
            <a:pPr marL="342900" lvl="0" indent="-190500" algn="just">
              <a:lnSpc>
                <a:spcPct val="200000"/>
              </a:lnSpc>
              <a:spcBef>
                <a:spcPts val="0"/>
              </a:spcBef>
              <a:buNone/>
            </a:pPr>
            <a:r>
              <a:rPr lang="en-US" b="1">
                <a:latin typeface="Cambria" panose="02040503050406030204" pitchFamily="18" charset="0"/>
                <a:ea typeface="Cambria" panose="02040503050406030204" pitchFamily="18" charset="0"/>
              </a:rPr>
              <a:t>Category : </a:t>
            </a:r>
            <a:r>
              <a:rPr lang="en-US">
                <a:latin typeface="Cambria" panose="02040503050406030204" pitchFamily="18" charset="0"/>
                <a:ea typeface="Cambria" panose="02040503050406030204" pitchFamily="18" charset="0"/>
              </a:rPr>
              <a:t>Hardware and Software</a:t>
            </a:r>
          </a:p>
          <a:p>
            <a:pPr marL="342900" lvl="0" indent="-190500" algn="just">
              <a:lnSpc>
                <a:spcPct val="200000"/>
              </a:lnSpc>
              <a:spcBef>
                <a:spcPts val="0"/>
              </a:spcBef>
              <a:buNone/>
            </a:pPr>
            <a:r>
              <a:rPr lang="en-US" b="1">
                <a:latin typeface="Cambria" panose="02040503050406030204" pitchFamily="18" charset="0"/>
                <a:ea typeface="Cambria" panose="02040503050406030204" pitchFamily="18" charset="0"/>
              </a:rPr>
              <a:t>Problem Description:</a:t>
            </a:r>
          </a:p>
          <a:p>
            <a:pPr marL="342900" lvl="0" indent="-190500" algn="just">
              <a:lnSpc>
                <a:spcPct val="200000"/>
              </a:lnSpc>
              <a:spcBef>
                <a:spcPts val="0"/>
              </a:spcBef>
              <a:buNone/>
            </a:pPr>
            <a:r>
              <a:rPr lang="en-US" sz="2200">
                <a:latin typeface="Cambria" panose="02040503050406030204" pitchFamily="18" charset="0"/>
                <a:ea typeface="Cambria" panose="02040503050406030204" pitchFamily="18" charset="0"/>
              </a:rPr>
              <a:t>   Traditional irrigation methods waste water and increase costs due to fixed schedules and manual operation. They fail to adapt to real-time soil and environmental conditions, leading to reduced crop yield. The proposed Smart Irrigation System uses IoT sensors, an ESP8266 microcontroller, and the Blynk platform to automate irrigation, optimize water usage, and improve farming efficiency.</a:t>
            </a:r>
          </a:p>
        </p:txBody>
      </p:sp>
    </p:spTree>
    <p:extLst>
      <p:ext uri="{BB962C8B-B14F-4D97-AF65-F5344CB8AC3E}">
        <p14:creationId xmlns:p14="http://schemas.microsoft.com/office/powerpoint/2010/main" val="214345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14"/>
          <p:cNvSpPr txBox="1">
            <a:spLocks noGrp="1"/>
          </p:cNvSpPr>
          <p:nvPr>
            <p:ph type="body" idx="1"/>
          </p:nvPr>
        </p:nvSpPr>
        <p:spPr>
          <a:xfrm>
            <a:off x="655780" y="1061884"/>
            <a:ext cx="11359239" cy="5417574"/>
          </a:xfrm>
          <a:prstGeom prst="rect">
            <a:avLst/>
          </a:prstGeom>
          <a:noFill/>
          <a:ln>
            <a:noFill/>
          </a:ln>
        </p:spPr>
        <p:txBody>
          <a:bodyPr spcFirstLastPara="1" wrap="square" lIns="91425" tIns="45700" rIns="91425" bIns="45700" anchor="t" anchorCtr="0">
            <a:normAutofit/>
          </a:bodyPr>
          <a:lstStyle/>
          <a:p>
            <a:pPr marL="152400" indent="0" algn="just">
              <a:lnSpc>
                <a:spcPct val="200000"/>
              </a:lnSpc>
              <a:spcBef>
                <a:spcPts val="0"/>
              </a:spcBef>
              <a:buNone/>
            </a:pPr>
            <a:r>
              <a:rPr lang="en-US" b="1" u="sng"/>
              <a:t>Problem Statement:</a:t>
            </a:r>
          </a:p>
          <a:p>
            <a:pPr marL="152400" indent="0" algn="just">
              <a:spcBef>
                <a:spcPts val="0"/>
              </a:spcBef>
              <a:buNone/>
            </a:pPr>
            <a:r>
              <a:rPr lang="en-US" sz="1700">
                <a:latin typeface="Verdana" panose="020B0604030504040204" pitchFamily="34" charset="0"/>
                <a:ea typeface="Verdana" panose="020B0604030504040204" pitchFamily="34" charset="0"/>
              </a:rPr>
              <a:t>Current irrigation practices in agriculture often lead to water wastage and inefficiency due to the lack of real-time monitoring and automated control. There is a need for a smart, cost-effective system that can monitor soil and environmental conditions, automate irrigation, and optimize water usage for improved crop productivity</a:t>
            </a:r>
            <a:r>
              <a:rPr lang="en-US">
                <a:latin typeface="Verdana" panose="020B0604030504040204" pitchFamily="34" charset="0"/>
                <a:ea typeface="Verdana" panose="020B0604030504040204" pitchFamily="34" charset="0"/>
              </a:rPr>
              <a:t>.</a:t>
            </a:r>
          </a:p>
          <a:p>
            <a:pPr marL="76200" indent="0">
              <a:buNone/>
            </a:pPr>
            <a:r>
              <a:rPr lang="en-US" b="1" u="sng"/>
              <a:t>Objectives:</a:t>
            </a:r>
            <a:endParaRPr lang="en-US" u="sng"/>
          </a:p>
          <a:p>
            <a:r>
              <a:rPr lang="en-US" sz="1700"/>
              <a:t>Monitor soil moisture, temperature, and humidity in real time.</a:t>
            </a:r>
          </a:p>
          <a:p>
            <a:r>
              <a:rPr lang="en-US" sz="1700"/>
              <a:t>Automate irrigation using IoT-enabled sensors and ESP8266.</a:t>
            </a:r>
          </a:p>
          <a:p>
            <a:r>
              <a:rPr lang="en-US" sz="1700"/>
              <a:t>Enable remote monitoring and control through the Blynk platform.</a:t>
            </a:r>
          </a:p>
          <a:p>
            <a:r>
              <a:rPr lang="en-US" sz="1700"/>
              <a:t>Reduce water wastage and improve crop productivity.</a:t>
            </a:r>
          </a:p>
          <a:p>
            <a:pPr marL="152400" indent="0" algn="just">
              <a:spcBef>
                <a:spcPts val="0"/>
              </a:spcBef>
              <a:buNone/>
            </a:pPr>
            <a:endParaRPr lang="en-US" b="1" u="sng"/>
          </a:p>
          <a:p>
            <a:pPr marL="152400" lvl="0" indent="0" algn="just" rtl="0">
              <a:lnSpc>
                <a:spcPct val="200000"/>
              </a:lnSpc>
              <a:spcBef>
                <a:spcPts val="0"/>
              </a:spcBef>
              <a:spcAft>
                <a:spcPts val="0"/>
              </a:spcAft>
              <a:buClr>
                <a:schemeClr val="dk1"/>
              </a:buClr>
              <a:buSzPts val="2400"/>
              <a:buNone/>
            </a:pPr>
            <a:endParaRPr>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97CADC-77E3-F4DD-925B-DAA5960292E6}"/>
              </a:ext>
            </a:extLst>
          </p:cNvPr>
          <p:cNvSpPr txBox="1"/>
          <p:nvPr/>
        </p:nvSpPr>
        <p:spPr>
          <a:xfrm>
            <a:off x="790832" y="1058562"/>
            <a:ext cx="10682414"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IN" sz="1800" kern="1200">
                <a:solidFill>
                  <a:schemeClr val="tx1"/>
                </a:solidFill>
                <a:latin typeface="Cambria"/>
                <a:ea typeface="Calibri"/>
                <a:cs typeface="Calibri"/>
                <a:hlinkClick r:id="rId2">
                  <a:extLst>
                    <a:ext uri="{A12FA001-AC4F-418D-AE19-62706E023703}">
                      <ahyp:hlinkClr xmlns:ahyp="http://schemas.microsoft.com/office/drawing/2018/hyperlinkcolor" val="tx"/>
                    </a:ext>
                  </a:extLst>
                </a:hlinkClick>
              </a:rPr>
              <a:t>An Intelligent Irrigation Scheduling System Using Low-Cost Wireless Sensor Network Toward Sustainable and Precision Agriculture — IEEE Access, 2020</a:t>
            </a:r>
            <a:endParaRPr lang="en-IN" sz="1800">
              <a:solidFill>
                <a:schemeClr val="tx1"/>
              </a:solidFill>
              <a:latin typeface="Cambria"/>
              <a:ea typeface="Calibri"/>
            </a:endParaRPr>
          </a:p>
          <a:p>
            <a:pPr marL="342900" indent="-342900">
              <a:buAutoNum type="arabicPeriod"/>
            </a:pPr>
            <a:r>
              <a:rPr lang="en-IN" sz="1800" kern="1200">
                <a:solidFill>
                  <a:schemeClr val="tx1"/>
                </a:solidFill>
                <a:latin typeface="Cambria"/>
                <a:ea typeface="Calibri"/>
                <a:cs typeface="Calibri"/>
              </a:rPr>
              <a:t> </a:t>
            </a:r>
            <a:r>
              <a:rPr lang="en-IN" sz="1800" kern="1200">
                <a:solidFill>
                  <a:schemeClr val="tx1"/>
                </a:solidFill>
                <a:latin typeface="Cambria"/>
                <a:ea typeface="Calibri"/>
                <a:cs typeface="Calibri"/>
                <a:hlinkClick r:id="rId3">
                  <a:extLst>
                    <a:ext uri="{A12FA001-AC4F-418D-AE19-62706E023703}">
                      <ahyp:hlinkClr xmlns:ahyp="http://schemas.microsoft.com/office/drawing/2018/hyperlinkcolor" val="tx"/>
                    </a:ext>
                  </a:extLst>
                </a:hlinkClick>
              </a:rPr>
              <a:t>Smart Irrigation Systems: Overview — IEEE Access, 2023</a:t>
            </a:r>
            <a:endParaRPr lang="en-IN" sz="1800">
              <a:solidFill>
                <a:schemeClr val="tx1"/>
              </a:solidFill>
              <a:latin typeface="Cambria"/>
            </a:endParaRPr>
          </a:p>
          <a:p>
            <a:pPr marL="342900" indent="-342900">
              <a:buAutoNum type="arabicPeriod"/>
            </a:pPr>
            <a:r>
              <a:rPr lang="en-IN" sz="1800" kern="1200">
                <a:solidFill>
                  <a:schemeClr val="tx1"/>
                </a:solidFill>
                <a:latin typeface="Cambria"/>
                <a:ea typeface="Calibri"/>
                <a:cs typeface="Calibri"/>
                <a:hlinkClick r:id="rId4">
                  <a:extLst>
                    <a:ext uri="{A12FA001-AC4F-418D-AE19-62706E023703}">
                      <ahyp:hlinkClr xmlns:ahyp="http://schemas.microsoft.com/office/drawing/2018/hyperlinkcolor" val="tx"/>
                    </a:ext>
                  </a:extLst>
                </a:hlinkClick>
              </a:rPr>
              <a:t>AgriSens: IoT-Based Dynamic Irrigation Scheduling System for Water Management of Irrigated Crops — IEEE IoT Journal, 2021</a:t>
            </a:r>
            <a:endParaRPr lang="en-IN" sz="1800">
              <a:solidFill>
                <a:schemeClr val="tx1"/>
              </a:solidFill>
              <a:latin typeface="Cambria"/>
              <a:ea typeface="Calibri"/>
            </a:endParaRPr>
          </a:p>
          <a:p>
            <a:pPr marL="342900" indent="-342900">
              <a:buAutoNum type="arabicPeriod"/>
            </a:pPr>
            <a:r>
              <a:rPr lang="en-IN" sz="1800" kern="1200">
                <a:solidFill>
                  <a:schemeClr val="tx1"/>
                </a:solidFill>
                <a:latin typeface="Cambria"/>
                <a:ea typeface="Calibri"/>
                <a:cs typeface="Calibri"/>
                <a:hlinkClick r:id="rId5">
                  <a:extLst>
                    <a:ext uri="{A12FA001-AC4F-418D-AE19-62706E023703}">
                      <ahyp:hlinkClr xmlns:ahyp="http://schemas.microsoft.com/office/drawing/2018/hyperlinkcolor" val="tx"/>
                    </a:ext>
                  </a:extLst>
                </a:hlinkClick>
              </a:rPr>
              <a:t>Smart Irrigation System for Precision Agriculture—The AREThOU5A IoT Platform — IEEE Sensors Journal, 2021</a:t>
            </a:r>
            <a:endParaRPr lang="en-IN" sz="1800">
              <a:solidFill>
                <a:schemeClr val="tx1"/>
              </a:solidFill>
              <a:latin typeface="Cambria"/>
              <a:ea typeface="Calibri"/>
            </a:endParaRPr>
          </a:p>
          <a:p>
            <a:pPr marL="342900" indent="-342900">
              <a:buAutoNum type="arabicPeriod"/>
            </a:pPr>
            <a:r>
              <a:rPr lang="en-IN" sz="1800" kern="1200">
                <a:solidFill>
                  <a:schemeClr val="tx1"/>
                </a:solidFill>
                <a:latin typeface="Cambria"/>
                <a:ea typeface="Calibri"/>
                <a:cs typeface="Calibri"/>
                <a:hlinkClick r:id="rId6">
                  <a:extLst>
                    <a:ext uri="{A12FA001-AC4F-418D-AE19-62706E023703}">
                      <ahyp:hlinkClr xmlns:ahyp="http://schemas.microsoft.com/office/drawing/2018/hyperlinkcolor" val="tx"/>
                    </a:ext>
                  </a:extLst>
                </a:hlinkClick>
              </a:rPr>
              <a:t>Towards Precision Agriculture: IoT-Enabled Intelligent Irrigation Systems Using Deep Learning Neural Network — IEEE Sensors Journal, 2021</a:t>
            </a:r>
            <a:endParaRPr lang="en-IN" sz="1800">
              <a:solidFill>
                <a:schemeClr val="tx1"/>
              </a:solidFill>
              <a:latin typeface="Cambria"/>
              <a:ea typeface="Calibri"/>
            </a:endParaRPr>
          </a:p>
          <a:p>
            <a:pPr marL="342900" indent="-342900">
              <a:buAutoNum type="arabicPeriod"/>
            </a:pPr>
            <a:r>
              <a:rPr lang="en-IN" sz="1800" kern="1200">
                <a:solidFill>
                  <a:schemeClr val="tx1"/>
                </a:solidFill>
                <a:latin typeface="Cambria"/>
                <a:ea typeface="Calibri"/>
                <a:cs typeface="Calibri"/>
                <a:hlinkClick r:id="rId7">
                  <a:extLst>
                    <a:ext uri="{A12FA001-AC4F-418D-AE19-62706E023703}">
                      <ahyp:hlinkClr xmlns:ahyp="http://schemas.microsoft.com/office/drawing/2018/hyperlinkcolor" val="tx"/>
                    </a:ext>
                  </a:extLst>
                </a:hlinkClick>
              </a:rPr>
              <a:t>A Virtual Soil Moisture Sensor for Smart Farming Using Deep Learning — IEEE Trans. on Instrumentation and Measurement, 2022</a:t>
            </a:r>
            <a:endParaRPr lang="en-IN" sz="1800">
              <a:solidFill>
                <a:schemeClr val="tx1"/>
              </a:solidFill>
              <a:latin typeface="Cambria"/>
              <a:ea typeface="Calibri"/>
            </a:endParaRPr>
          </a:p>
          <a:p>
            <a:pPr marL="342900" indent="-342900">
              <a:buAutoNum type="arabicPeriod"/>
            </a:pPr>
            <a:r>
              <a:rPr lang="en-IN" sz="1800" kern="1200">
                <a:solidFill>
                  <a:schemeClr val="tx1"/>
                </a:solidFill>
                <a:latin typeface="Cambria"/>
                <a:ea typeface="Calibri"/>
                <a:cs typeface="Calibri"/>
                <a:hlinkClick r:id="rId7">
                  <a:extLst>
                    <a:ext uri="{A12FA001-AC4F-418D-AE19-62706E023703}">
                      <ahyp:hlinkClr xmlns:ahyp="http://schemas.microsoft.com/office/drawing/2018/hyperlinkcolor" val="tx"/>
                    </a:ext>
                  </a:extLst>
                </a:hlinkClick>
              </a:rPr>
              <a:t>Fuzzy Logic Controller-Based IoT for Smart Irrigation System — IEEE ICAECA, 2021</a:t>
            </a:r>
            <a:endParaRPr lang="en-IN" sz="1800">
              <a:solidFill>
                <a:schemeClr val="tx1"/>
              </a:solidFill>
              <a:latin typeface="Cambria"/>
              <a:ea typeface="Calibri"/>
              <a:hlinkClick r:id="rId7">
                <a:extLst>
                  <a:ext uri="{A12FA001-AC4F-418D-AE19-62706E023703}">
                    <ahyp:hlinkClr xmlns:ahyp="http://schemas.microsoft.com/office/drawing/2018/hyperlinkcolor" val="tx"/>
                  </a:ext>
                </a:extLst>
              </a:hlinkClick>
            </a:endParaRPr>
          </a:p>
          <a:p>
            <a:pPr marL="342900" indent="-342900">
              <a:buAutoNum type="arabicPeriod"/>
            </a:pPr>
            <a:r>
              <a:rPr lang="en-IN" sz="1800" kern="1200">
                <a:solidFill>
                  <a:schemeClr val="tx1"/>
                </a:solidFill>
                <a:latin typeface="Cambria"/>
                <a:ea typeface="Calibri"/>
                <a:hlinkClick r:id="rId8">
                  <a:extLst>
                    <a:ext uri="{A12FA001-AC4F-418D-AE19-62706E023703}">
                      <ahyp:hlinkClr xmlns:ahyp="http://schemas.microsoft.com/office/drawing/2018/hyperlinkcolor" val="tx"/>
                    </a:ext>
                  </a:extLst>
                </a:hlinkClick>
              </a:rPr>
              <a:t>Water Management for Sustainable Irrigation Systems Using Internet-of-Things, IEEE Access, 2022</a:t>
            </a:r>
            <a:r>
              <a:rPr lang="en-IN" sz="1800" kern="1200">
                <a:solidFill>
                  <a:schemeClr val="tx1"/>
                </a:solidFill>
                <a:latin typeface="Cambria"/>
                <a:ea typeface="Calibri"/>
              </a:rPr>
              <a:t> </a:t>
            </a:r>
            <a:endParaRPr lang="en-IN" sz="1800">
              <a:solidFill>
                <a:schemeClr val="tx1"/>
              </a:solidFill>
              <a:latin typeface="Cambria"/>
              <a:ea typeface="Calibri"/>
              <a:hlinkClick r:id="" action="ppaction://noaction">
                <a:extLst>
                  <a:ext uri="{A12FA001-AC4F-418D-AE19-62706E023703}">
                    <ahyp:hlinkClr xmlns:ahyp="http://schemas.microsoft.com/office/drawing/2018/hyperlinkcolor" val="tx"/>
                  </a:ext>
                </a:extLst>
              </a:hlinkClick>
            </a:endParaRPr>
          </a:p>
          <a:p>
            <a:pPr marL="342900" indent="-342900">
              <a:buAutoNum type="arabicPeriod"/>
            </a:pPr>
            <a:r>
              <a:rPr lang="en-IN" sz="1800" kern="1200">
                <a:solidFill>
                  <a:schemeClr val="tx1"/>
                </a:solidFill>
                <a:latin typeface="Cambria"/>
                <a:ea typeface="Calibri"/>
                <a:hlinkClick r:id="rId9">
                  <a:extLst>
                    <a:ext uri="{A12FA001-AC4F-418D-AE19-62706E023703}">
                      <ahyp:hlinkClr xmlns:ahyp="http://schemas.microsoft.com/office/drawing/2018/hyperlinkcolor" val="tx"/>
                    </a:ext>
                  </a:extLst>
                </a:hlinkClick>
              </a:rPr>
              <a:t>IoT and Machine Learning-Based Smart Soil Irrigation Farming Systems — IEEE</a:t>
            </a:r>
            <a:r>
              <a:rPr lang="en-IN" sz="1800" i="1" kern="1200">
                <a:solidFill>
                  <a:schemeClr val="tx1"/>
                </a:solidFill>
                <a:latin typeface="Cambria"/>
                <a:ea typeface="Calibri"/>
                <a:hlinkClick r:id="rId9">
                  <a:extLst>
                    <a:ext uri="{A12FA001-AC4F-418D-AE19-62706E023703}">
                      <ahyp:hlinkClr xmlns:ahyp="http://schemas.microsoft.com/office/drawing/2018/hyperlinkcolor" val="tx"/>
                    </a:ext>
                  </a:extLst>
                </a:hlinkClick>
              </a:rPr>
              <a:t> </a:t>
            </a:r>
            <a:r>
              <a:rPr lang="en-IN" sz="1800" kern="1200">
                <a:solidFill>
                  <a:schemeClr val="tx1"/>
                </a:solidFill>
                <a:latin typeface="Cambria"/>
                <a:ea typeface="Calibri"/>
                <a:hlinkClick r:id="rId9">
                  <a:extLst>
                    <a:ext uri="{A12FA001-AC4F-418D-AE19-62706E023703}">
                      <ahyp:hlinkClr xmlns:ahyp="http://schemas.microsoft.com/office/drawing/2018/hyperlinkcolor" val="tx"/>
                    </a:ext>
                  </a:extLst>
                </a:hlinkClick>
              </a:rPr>
              <a:t>conference paper (2024)</a:t>
            </a:r>
            <a:r>
              <a:rPr lang="en-IN" sz="1800" kern="1200">
                <a:solidFill>
                  <a:schemeClr val="tx1"/>
                </a:solidFill>
                <a:latin typeface="Cambria"/>
                <a:ea typeface="Calibri"/>
              </a:rPr>
              <a:t> </a:t>
            </a:r>
            <a:endParaRPr lang="en-IN" sz="1800">
              <a:solidFill>
                <a:schemeClr val="tx1"/>
              </a:solidFill>
              <a:latin typeface="Cambria"/>
              <a:ea typeface="Calibri"/>
              <a:hlinkClick r:id="" action="ppaction://noaction">
                <a:extLst>
                  <a:ext uri="{A12FA001-AC4F-418D-AE19-62706E023703}">
                    <ahyp:hlinkClr xmlns:ahyp="http://schemas.microsoft.com/office/drawing/2018/hyperlinkcolor" val="tx"/>
                  </a:ext>
                </a:extLst>
              </a:hlinkClick>
            </a:endParaRPr>
          </a:p>
          <a:p>
            <a:pPr marL="342900" indent="-342900">
              <a:buAutoNum type="arabicPeriod"/>
            </a:pPr>
            <a:r>
              <a:rPr lang="en-IN" sz="1800" kern="1200">
                <a:solidFill>
                  <a:schemeClr val="tx1"/>
                </a:solidFill>
                <a:latin typeface="Cambria"/>
                <a:ea typeface="Calibri"/>
                <a:hlinkClick r:id="rId10">
                  <a:extLst>
                    <a:ext uri="{A12FA001-AC4F-418D-AE19-62706E023703}">
                      <ahyp:hlinkClr xmlns:ahyp="http://schemas.microsoft.com/office/drawing/2018/hyperlinkcolor" val="tx"/>
                    </a:ext>
                  </a:extLst>
                </a:hlinkClick>
              </a:rPr>
              <a:t>Low-Cost Soil Moisture Sensors for Precision Agriculture,” IEEE Sensors Journal, 2020</a:t>
            </a:r>
            <a:r>
              <a:rPr lang="en-IN" sz="1800" kern="1200">
                <a:solidFill>
                  <a:schemeClr val="tx1"/>
                </a:solidFill>
                <a:latin typeface="Cambria"/>
                <a:ea typeface="Calibri"/>
              </a:rPr>
              <a:t> </a:t>
            </a:r>
            <a:endParaRPr lang="en-IN" sz="1800">
              <a:solidFill>
                <a:schemeClr val="tx1"/>
              </a:solidFill>
              <a:latin typeface="Cambria"/>
              <a:ea typeface="Calibri"/>
              <a:hlinkClick r:id="" action="ppaction://noaction">
                <a:extLst>
                  <a:ext uri="{A12FA001-AC4F-418D-AE19-62706E023703}">
                    <ahyp:hlinkClr xmlns:ahyp="http://schemas.microsoft.com/office/drawing/2018/hyperlinkcolor" val="tx"/>
                  </a:ext>
                </a:extLst>
              </a:hlinkClick>
            </a:endParaRPr>
          </a:p>
          <a:p>
            <a:endParaRPr lang="en-IN" sz="1800" kern="1200">
              <a:solidFill>
                <a:schemeClr val="tx1"/>
              </a:solidFill>
              <a:latin typeface="Cambria"/>
              <a:ea typeface="Calibri"/>
              <a:cs typeface="Calibri"/>
            </a:endParaRPr>
          </a:p>
        </p:txBody>
      </p:sp>
      <p:sp>
        <p:nvSpPr>
          <p:cNvPr id="4" name="TextBox 3">
            <a:extLst>
              <a:ext uri="{FF2B5EF4-FFF2-40B4-BE49-F238E27FC236}">
                <a16:creationId xmlns:a16="http://schemas.microsoft.com/office/drawing/2014/main" id="{C94FC5C4-7488-FEF3-3DF7-166FCD20671D}"/>
              </a:ext>
            </a:extLst>
          </p:cNvPr>
          <p:cNvSpPr txBox="1"/>
          <p:nvPr/>
        </p:nvSpPr>
        <p:spPr>
          <a:xfrm>
            <a:off x="894433" y="363622"/>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Cambria"/>
              </a:rPr>
              <a:t>Literature Survey</a:t>
            </a:r>
          </a:p>
        </p:txBody>
      </p:sp>
    </p:spTree>
    <p:extLst>
      <p:ext uri="{BB962C8B-B14F-4D97-AF65-F5344CB8AC3E}">
        <p14:creationId xmlns:p14="http://schemas.microsoft.com/office/powerpoint/2010/main" val="2658970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5EF9A8E-F9AF-8E89-2BAC-7AF0387D5E0C}"/>
              </a:ext>
            </a:extLst>
          </p:cNvPr>
          <p:cNvSpPr>
            <a:spLocks noGrp="1"/>
          </p:cNvSpPr>
          <p:nvPr>
            <p:ph type="body" idx="1"/>
          </p:nvPr>
        </p:nvSpPr>
        <p:spPr/>
        <p:txBody>
          <a:bodyPr>
            <a:normAutofit/>
          </a:bodyPr>
          <a:lstStyle/>
          <a:p>
            <a:pPr marL="76200" indent="0">
              <a:buNone/>
            </a:pPr>
            <a:r>
              <a:rPr lang="en-US" sz="1800" b="1"/>
              <a:t>Background &amp; Related Work:</a:t>
            </a:r>
          </a:p>
          <a:p>
            <a:pPr marL="76200" indent="0">
              <a:buNone/>
            </a:pPr>
            <a:endParaRPr lang="en-US" sz="1800"/>
          </a:p>
          <a:p>
            <a:r>
              <a:rPr lang="en-US" sz="1800"/>
              <a:t>IoT-based smart farming solutions improve irrigation efficiency through sensor data and automation.</a:t>
            </a:r>
          </a:p>
          <a:p>
            <a:r>
              <a:rPr lang="en-US" sz="1800"/>
              <a:t>Prior research shows integrating soil moisture, temperature, and humidity sensors with wireless communication reduces water usage and improves yield.</a:t>
            </a:r>
          </a:p>
          <a:p>
            <a:r>
              <a:rPr lang="en-US" sz="1800"/>
              <a:t>Existing systems often lack scalability, real-time alerts, and adaptive control.</a:t>
            </a:r>
          </a:p>
          <a:p>
            <a:pPr marL="76200" indent="0">
              <a:buNone/>
            </a:pPr>
            <a:endParaRPr lang="en-US" sz="1800"/>
          </a:p>
          <a:p>
            <a:pPr marL="76200" indent="0">
              <a:buNone/>
            </a:pPr>
            <a:r>
              <a:rPr lang="en-US" sz="1800" b="1"/>
              <a:t>Innovation / Novel Contributions:</a:t>
            </a:r>
          </a:p>
          <a:p>
            <a:pPr marL="76200" indent="0">
              <a:buNone/>
            </a:pPr>
            <a:endParaRPr lang="en-US" sz="1800"/>
          </a:p>
          <a:p>
            <a:r>
              <a:rPr lang="en-US" sz="1800"/>
              <a:t>Integration of </a:t>
            </a:r>
            <a:r>
              <a:rPr lang="en-US" sz="1800" b="1"/>
              <a:t>ESP8266</a:t>
            </a:r>
            <a:r>
              <a:rPr lang="en-US" sz="1800"/>
              <a:t> with </a:t>
            </a:r>
            <a:r>
              <a:rPr lang="en-US" sz="1800" b="1"/>
              <a:t>Blynk IoT</a:t>
            </a:r>
            <a:r>
              <a:rPr lang="en-US" sz="1800"/>
              <a:t> for real-time monitoring and control.</a:t>
            </a:r>
          </a:p>
          <a:p>
            <a:r>
              <a:rPr lang="en-US" sz="1800"/>
              <a:t>Dual operation modes: </a:t>
            </a:r>
            <a:r>
              <a:rPr lang="en-US" sz="1800" b="1"/>
              <a:t>Automated</a:t>
            </a:r>
            <a:r>
              <a:rPr lang="en-US" sz="1800"/>
              <a:t> and </a:t>
            </a:r>
            <a:r>
              <a:rPr lang="en-US" sz="1800" b="1"/>
              <a:t>Manual override</a:t>
            </a:r>
            <a:r>
              <a:rPr lang="en-US" sz="1800"/>
              <a:t>.</a:t>
            </a:r>
          </a:p>
          <a:p>
            <a:r>
              <a:rPr lang="en-US" sz="1800"/>
              <a:t>Cost-effective, scalable design suitable for small and large farms.</a:t>
            </a:r>
          </a:p>
          <a:p>
            <a:r>
              <a:rPr lang="en-US" sz="1800"/>
              <a:t>Real-time environmental data processing for optimized irrigation schedules.</a:t>
            </a:r>
          </a:p>
          <a:p>
            <a:endParaRPr lang="en-IN"/>
          </a:p>
        </p:txBody>
      </p:sp>
    </p:spTree>
    <p:extLst>
      <p:ext uri="{BB962C8B-B14F-4D97-AF65-F5344CB8AC3E}">
        <p14:creationId xmlns:p14="http://schemas.microsoft.com/office/powerpoint/2010/main" val="2019744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1897626" y="1543664"/>
            <a:ext cx="9583174" cy="4552335"/>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a:latin typeface="Cambria" panose="02040503050406030204" pitchFamily="18" charset="0"/>
              <a:ea typeface="Cambria" panose="02040503050406030204" pitchFamily="18" charset="0"/>
            </a:endParaRPr>
          </a:p>
        </p:txBody>
      </p:sp>
      <p:sp>
        <p:nvSpPr>
          <p:cNvPr id="3" name="Rectangle 2">
            <a:extLst>
              <a:ext uri="{FF2B5EF4-FFF2-40B4-BE49-F238E27FC236}">
                <a16:creationId xmlns:a16="http://schemas.microsoft.com/office/drawing/2014/main" id="{36726A76-3131-1F18-AFE2-577ADABD4BF3}"/>
              </a:ext>
            </a:extLst>
          </p:cNvPr>
          <p:cNvSpPr>
            <a:spLocks noChangeArrowheads="1"/>
          </p:cNvSpPr>
          <p:nvPr/>
        </p:nvSpPr>
        <p:spPr bwMode="auto">
          <a:xfrm>
            <a:off x="412955" y="1363162"/>
            <a:ext cx="1177904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Cambria" panose="02040503050406030204" pitchFamily="18" charset="0"/>
                <a:ea typeface="Cambria" panose="02040503050406030204" pitchFamily="18" charset="0"/>
              </a:rPr>
              <a:t>Water Wastage in Agriculture: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Cambria" panose="02040503050406030204" pitchFamily="18" charset="0"/>
                <a:ea typeface="Cambria" panose="02040503050406030204" pitchFamily="18" charset="0"/>
              </a:rPr>
              <a:t>Traditional irrigation often applies more water than needed, leading to wastage and depletion of water resources.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Cambria" panose="02040503050406030204" pitchFamily="18" charset="0"/>
                <a:ea typeface="Cambria" panose="02040503050406030204" pitchFamily="18" charset="0"/>
              </a:rPr>
              <a:t>Manual Operation Challenges:</a:t>
            </a:r>
            <a:br>
              <a:rPr kumimoji="0" lang="en-US" altLang="en-US" sz="1800" b="0" i="0" u="none" strike="noStrike" cap="none" normalizeH="0" baseline="0">
                <a:ln>
                  <a:noFill/>
                </a:ln>
                <a:solidFill>
                  <a:schemeClr val="tx1"/>
                </a:solidFill>
                <a:effectLst/>
                <a:latin typeface="Cambria" panose="02040503050406030204" pitchFamily="18" charset="0"/>
                <a:ea typeface="Cambria" panose="02040503050406030204" pitchFamily="18" charset="0"/>
              </a:rPr>
            </a:br>
            <a:r>
              <a:rPr kumimoji="0" lang="en-US" altLang="en-US" sz="1800" b="0" i="0" u="none" strike="noStrike" cap="none" normalizeH="0" baseline="0">
                <a:ln>
                  <a:noFill/>
                </a:ln>
                <a:solidFill>
                  <a:schemeClr val="tx1"/>
                </a:solidFill>
                <a:effectLst/>
                <a:latin typeface="Cambria" panose="02040503050406030204" pitchFamily="18" charset="0"/>
                <a:ea typeface="Cambria" panose="02040503050406030204" pitchFamily="18" charset="0"/>
              </a:rPr>
              <a:t>Farmers must manually operate pumps and monitor soil, which is time-consuming and labor-intensive.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Cambria" panose="02040503050406030204" pitchFamily="18" charset="0"/>
                <a:ea typeface="Cambria" panose="02040503050406030204" pitchFamily="18" charset="0"/>
              </a:rPr>
              <a:t>Lack of Real-Time Monitoring:</a:t>
            </a:r>
            <a:br>
              <a:rPr kumimoji="0" lang="en-US" altLang="en-US" sz="1800" b="0" i="0" u="none" strike="noStrike" cap="none" normalizeH="0" baseline="0">
                <a:ln>
                  <a:noFill/>
                </a:ln>
                <a:solidFill>
                  <a:schemeClr val="tx1"/>
                </a:solidFill>
                <a:effectLst/>
                <a:latin typeface="Cambria" panose="02040503050406030204" pitchFamily="18" charset="0"/>
                <a:ea typeface="Cambria" panose="02040503050406030204" pitchFamily="18" charset="0"/>
              </a:rPr>
            </a:br>
            <a:r>
              <a:rPr kumimoji="0" lang="en-US" altLang="en-US" sz="1800" b="0" i="0" u="none" strike="noStrike" cap="none" normalizeH="0" baseline="0">
                <a:ln>
                  <a:noFill/>
                </a:ln>
                <a:solidFill>
                  <a:schemeClr val="tx1"/>
                </a:solidFill>
                <a:effectLst/>
                <a:latin typeface="Cambria" panose="02040503050406030204" pitchFamily="18" charset="0"/>
                <a:ea typeface="Cambria" panose="02040503050406030204" pitchFamily="18" charset="0"/>
              </a:rPr>
              <a:t>Most existing systems cannot adapt to changing soil moisture, temperature, or humidity conditions instantly.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Cambria" panose="02040503050406030204" pitchFamily="18" charset="0"/>
                <a:ea typeface="Cambria" panose="02040503050406030204" pitchFamily="18" charset="0"/>
              </a:rPr>
              <a:t>Impact on Crop Yield:</a:t>
            </a:r>
            <a:br>
              <a:rPr kumimoji="0" lang="en-US" altLang="en-US" sz="1800" b="0" i="0" u="none" strike="noStrike" cap="none" normalizeH="0" baseline="0">
                <a:ln>
                  <a:noFill/>
                </a:ln>
                <a:solidFill>
                  <a:schemeClr val="tx1"/>
                </a:solidFill>
                <a:effectLst/>
                <a:latin typeface="Cambria" panose="02040503050406030204" pitchFamily="18" charset="0"/>
                <a:ea typeface="Cambria" panose="02040503050406030204" pitchFamily="18" charset="0"/>
              </a:rPr>
            </a:br>
            <a:r>
              <a:rPr kumimoji="0" lang="en-US" altLang="en-US" sz="1800" b="0" i="0" u="none" strike="noStrike" cap="none" normalizeH="0" baseline="0">
                <a:ln>
                  <a:noFill/>
                </a:ln>
                <a:solidFill>
                  <a:schemeClr val="tx1"/>
                </a:solidFill>
                <a:effectLst/>
                <a:latin typeface="Cambria" panose="02040503050406030204" pitchFamily="18" charset="0"/>
                <a:ea typeface="Cambria" panose="02040503050406030204" pitchFamily="18" charset="0"/>
              </a:rPr>
              <a:t>Over-irrigation and under-irrigation both harm crop health, reducing productivity and profitability.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Cambria" panose="02040503050406030204" pitchFamily="18" charset="0"/>
                <a:ea typeface="Cambria" panose="02040503050406030204" pitchFamily="18" charset="0"/>
              </a:rPr>
              <a:t>Need for Affordable Smart Solutions:</a:t>
            </a:r>
            <a:br>
              <a:rPr kumimoji="0" lang="en-US" altLang="en-US" sz="1800" b="0" i="0" u="none" strike="noStrike" cap="none" normalizeH="0" baseline="0">
                <a:ln>
                  <a:noFill/>
                </a:ln>
                <a:solidFill>
                  <a:schemeClr val="tx1"/>
                </a:solidFill>
                <a:effectLst/>
                <a:latin typeface="Cambria" panose="02040503050406030204" pitchFamily="18" charset="0"/>
                <a:ea typeface="Cambria" panose="02040503050406030204" pitchFamily="18" charset="0"/>
              </a:rPr>
            </a:br>
            <a:r>
              <a:rPr kumimoji="0" lang="en-US" altLang="en-US" sz="1800" b="0" i="0" u="none" strike="noStrike" cap="none" normalizeH="0" baseline="0">
                <a:ln>
                  <a:noFill/>
                </a:ln>
                <a:solidFill>
                  <a:schemeClr val="tx1"/>
                </a:solidFill>
                <a:effectLst/>
                <a:latin typeface="Cambria" panose="02040503050406030204" pitchFamily="18" charset="0"/>
                <a:ea typeface="Cambria" panose="02040503050406030204" pitchFamily="18" charset="0"/>
              </a:rPr>
              <a:t>Many advanced irrigation systems are costly and inaccessible to small and medium-scale farmers.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Cambria" panose="02040503050406030204" pitchFamily="18" charset="0"/>
                <a:ea typeface="Cambria" panose="02040503050406030204" pitchFamily="18" charset="0"/>
              </a:rPr>
              <a:t>Proposed Approach:</a:t>
            </a:r>
            <a:br>
              <a:rPr kumimoji="0" lang="en-US" altLang="en-US" sz="1800" b="0" i="0" u="none" strike="noStrike" cap="none" normalizeH="0" baseline="0">
                <a:ln>
                  <a:noFill/>
                </a:ln>
                <a:solidFill>
                  <a:schemeClr val="tx1"/>
                </a:solidFill>
                <a:effectLst/>
                <a:latin typeface="Cambria" panose="02040503050406030204" pitchFamily="18" charset="0"/>
                <a:ea typeface="Cambria" panose="02040503050406030204" pitchFamily="18" charset="0"/>
              </a:rPr>
            </a:br>
            <a:r>
              <a:rPr kumimoji="0" lang="en-US" altLang="en-US" sz="1800" b="0" i="0" u="none" strike="noStrike" cap="none" normalizeH="0" baseline="0">
                <a:ln>
                  <a:noFill/>
                </a:ln>
                <a:solidFill>
                  <a:schemeClr val="tx1"/>
                </a:solidFill>
                <a:effectLst/>
                <a:latin typeface="Cambria" panose="02040503050406030204" pitchFamily="18" charset="0"/>
                <a:ea typeface="Cambria" panose="02040503050406030204" pitchFamily="18" charset="0"/>
              </a:rPr>
              <a:t>Implement an IoT-enabled, cost-effective system that uses ESP8266, soil moisture sensors, and the Blynk IoT platform to provide automated irrigation with remote control and monitoring capabilities.</a:t>
            </a:r>
          </a:p>
        </p:txBody>
      </p:sp>
    </p:spTree>
    <p:extLst>
      <p:ext uri="{BB962C8B-B14F-4D97-AF65-F5344CB8AC3E}">
        <p14:creationId xmlns:p14="http://schemas.microsoft.com/office/powerpoint/2010/main" val="1030816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ircuit board with wires&#10;&#10;AI-generated content may be incorrect.">
            <a:extLst>
              <a:ext uri="{FF2B5EF4-FFF2-40B4-BE49-F238E27FC236}">
                <a16:creationId xmlns:a16="http://schemas.microsoft.com/office/drawing/2014/main" id="{A79BC6B9-2F25-6153-2E12-4C5B53A64E76}"/>
              </a:ext>
            </a:extLst>
          </p:cNvPr>
          <p:cNvPicPr>
            <a:picLocks noChangeAspect="1"/>
          </p:cNvPicPr>
          <p:nvPr/>
        </p:nvPicPr>
        <p:blipFill>
          <a:blip r:embed="rId2"/>
          <a:stretch>
            <a:fillRect/>
          </a:stretch>
        </p:blipFill>
        <p:spPr>
          <a:xfrm>
            <a:off x="710190" y="1107498"/>
            <a:ext cx="4941166" cy="3869460"/>
          </a:xfrm>
          <a:prstGeom prst="rect">
            <a:avLst/>
          </a:prstGeom>
        </p:spPr>
      </p:pic>
      <p:pic>
        <p:nvPicPr>
          <p:cNvPr id="3" name="Picture 2" descr="A screenshot of a computer&#10;&#10;AI-generated content may be incorrect.">
            <a:extLst>
              <a:ext uri="{FF2B5EF4-FFF2-40B4-BE49-F238E27FC236}">
                <a16:creationId xmlns:a16="http://schemas.microsoft.com/office/drawing/2014/main" id="{72472DD4-5B5C-9845-1415-005B70C3C394}"/>
              </a:ext>
            </a:extLst>
          </p:cNvPr>
          <p:cNvPicPr>
            <a:picLocks noChangeAspect="1"/>
          </p:cNvPicPr>
          <p:nvPr/>
        </p:nvPicPr>
        <p:blipFill>
          <a:blip r:embed="rId3"/>
          <a:stretch>
            <a:fillRect/>
          </a:stretch>
        </p:blipFill>
        <p:spPr>
          <a:xfrm>
            <a:off x="5870160" y="1108364"/>
            <a:ext cx="5854953" cy="5357091"/>
          </a:xfrm>
          <a:prstGeom prst="rect">
            <a:avLst/>
          </a:prstGeom>
        </p:spPr>
      </p:pic>
    </p:spTree>
    <p:extLst>
      <p:ext uri="{BB962C8B-B14F-4D97-AF65-F5344CB8AC3E}">
        <p14:creationId xmlns:p14="http://schemas.microsoft.com/office/powerpoint/2010/main" val="3495833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3F72AA-DB1D-0582-4E57-1CDFF964E35F}"/>
              </a:ext>
            </a:extLst>
          </p:cNvPr>
          <p:cNvSpPr txBox="1"/>
          <p:nvPr/>
        </p:nvSpPr>
        <p:spPr>
          <a:xfrm>
            <a:off x="852492" y="985202"/>
            <a:ext cx="10048352" cy="55707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800" b="1">
              <a:latin typeface="Cambria"/>
            </a:endParaRPr>
          </a:p>
          <a:p>
            <a:pPr marL="285750" indent="-285750">
              <a:buChar char="•"/>
            </a:pPr>
            <a:r>
              <a:rPr lang="en-US" sz="1800" b="1">
                <a:latin typeface="Cambria"/>
              </a:rPr>
              <a:t>ESP8266 Wi-Fi Module</a:t>
            </a:r>
            <a:r>
              <a:rPr lang="en-US" sz="1800">
                <a:latin typeface="Cambria"/>
              </a:rPr>
              <a:t> – primary microcontroller, IoT + automation logic.</a:t>
            </a:r>
          </a:p>
          <a:p>
            <a:pPr marL="285750" indent="-285750">
              <a:buChar char="•"/>
            </a:pPr>
            <a:r>
              <a:rPr lang="en-US" sz="1800" b="1">
                <a:latin typeface="Cambria"/>
              </a:rPr>
              <a:t>Arduino UNO R3</a:t>
            </a:r>
            <a:r>
              <a:rPr lang="en-US" sz="1800">
                <a:latin typeface="Cambria"/>
              </a:rPr>
              <a:t> – backup controller (runs core irrigation logic when ESP8266 fails).</a:t>
            </a:r>
          </a:p>
          <a:p>
            <a:pPr marL="285750" indent="-285750">
              <a:buChar char="•"/>
            </a:pPr>
            <a:r>
              <a:rPr lang="en-US" sz="1800" b="1">
                <a:latin typeface="Cambria"/>
              </a:rPr>
              <a:t>Soil Moisture Sensor</a:t>
            </a:r>
            <a:r>
              <a:rPr lang="en-US" sz="1800">
                <a:latin typeface="Cambria"/>
              </a:rPr>
              <a:t> – shared via multiplexer / dual input to both ESP &amp; UNO.</a:t>
            </a:r>
          </a:p>
          <a:p>
            <a:pPr marL="285750" indent="-285750">
              <a:buChar char="•"/>
            </a:pPr>
            <a:r>
              <a:rPr lang="en-US" sz="1800" b="1">
                <a:latin typeface="Cambria"/>
              </a:rPr>
              <a:t>DHT11/DHT22 Sensor</a:t>
            </a:r>
            <a:r>
              <a:rPr lang="en-US" sz="1800">
                <a:latin typeface="Cambria"/>
              </a:rPr>
              <a:t> – shared for temperature &amp; humidity.</a:t>
            </a:r>
          </a:p>
          <a:p>
            <a:pPr marL="285750" indent="-285750">
              <a:buChar char="•"/>
            </a:pPr>
            <a:r>
              <a:rPr lang="en-US" sz="1800" b="1">
                <a:latin typeface="Cambria"/>
              </a:rPr>
              <a:t>Relay Module</a:t>
            </a:r>
            <a:r>
              <a:rPr lang="en-US" sz="1800">
                <a:latin typeface="Cambria"/>
              </a:rPr>
              <a:t> – shared; driven by ESP normally, but UNO takes over if ESP offline.</a:t>
            </a:r>
          </a:p>
          <a:p>
            <a:pPr marL="285750" indent="-285750">
              <a:buChar char="•"/>
            </a:pPr>
            <a:r>
              <a:rPr lang="en-US" sz="1800" b="1">
                <a:latin typeface="Cambria"/>
              </a:rPr>
              <a:t>Water Pump</a:t>
            </a:r>
            <a:r>
              <a:rPr lang="en-US" sz="1800">
                <a:latin typeface="Cambria"/>
              </a:rPr>
              <a:t> – controlled via relay.</a:t>
            </a:r>
          </a:p>
          <a:p>
            <a:pPr marL="285750" indent="-285750">
              <a:buChar char="•"/>
            </a:pPr>
            <a:r>
              <a:rPr lang="en-US" sz="1800" b="1">
                <a:latin typeface="Cambria"/>
              </a:rPr>
              <a:t>LCD Display (16×2, I2C preferred)</a:t>
            </a:r>
            <a:r>
              <a:rPr lang="en-US" sz="1800">
                <a:latin typeface="Cambria"/>
              </a:rPr>
              <a:t> – connected to UNO, with optional data mirroring from ESP.</a:t>
            </a:r>
          </a:p>
          <a:p>
            <a:pPr marL="285750" indent="-285750">
              <a:buChar char="•"/>
            </a:pPr>
            <a:r>
              <a:rPr lang="en-US" sz="1800" b="1">
                <a:latin typeface="Cambria"/>
              </a:rPr>
              <a:t>Power Supply :</a:t>
            </a:r>
            <a:r>
              <a:rPr lang="en-US" sz="1800">
                <a:latin typeface="Cambria"/>
              </a:rPr>
              <a:t>Primary: AC to DC adapter.</a:t>
            </a:r>
          </a:p>
          <a:p>
            <a:pPr marL="285750" lvl="1" indent="-285750">
              <a:buChar char="•"/>
            </a:pPr>
            <a:r>
              <a:rPr lang="en-US" sz="1800" b="1">
                <a:latin typeface="Cambria"/>
              </a:rPr>
              <a:t>Backup</a:t>
            </a:r>
            <a:r>
              <a:rPr lang="en-US" sz="1800">
                <a:latin typeface="Cambria"/>
              </a:rPr>
              <a:t>: Rechargeable battery pack.</a:t>
            </a:r>
          </a:p>
          <a:p>
            <a:pPr marL="285750" lvl="1" indent="-285750">
              <a:buChar char="•"/>
            </a:pPr>
            <a:r>
              <a:rPr lang="en-US" sz="1800" b="1">
                <a:latin typeface="Cambria"/>
              </a:rPr>
              <a:t>Power Control Logic</a:t>
            </a:r>
            <a:r>
              <a:rPr lang="en-US" sz="1800">
                <a:latin typeface="Cambria"/>
              </a:rPr>
              <a:t> – both ESP and UNO powered, but UNO is in standby unless takeover is needed.</a:t>
            </a:r>
          </a:p>
          <a:p>
            <a:pPr marL="285750" indent="-285750">
              <a:buChar char="•"/>
            </a:pPr>
            <a:r>
              <a:rPr lang="en-US" sz="1800" b="1">
                <a:latin typeface="Cambria"/>
              </a:rPr>
              <a:t>Sound Sensor with Buzzer</a:t>
            </a:r>
            <a:r>
              <a:rPr lang="en-US" sz="1800">
                <a:latin typeface="Cambria"/>
              </a:rPr>
              <a:t> – alerts pump activity (either ESP or UNO).</a:t>
            </a:r>
          </a:p>
          <a:p>
            <a:r>
              <a:rPr lang="en-US" sz="1800" b="1">
                <a:latin typeface="Cambria"/>
              </a:rPr>
              <a:t>Failover Switching Logic:</a:t>
            </a:r>
            <a:endParaRPr lang="en-US" sz="1800"/>
          </a:p>
          <a:p>
            <a:pPr marL="285750" indent="-285750">
              <a:buChar char="•"/>
            </a:pPr>
            <a:r>
              <a:rPr lang="en-US" sz="1800" b="1">
                <a:latin typeface="Cambria"/>
              </a:rPr>
              <a:t>Option A</a:t>
            </a:r>
            <a:r>
              <a:rPr lang="en-US" sz="1800">
                <a:latin typeface="Cambria"/>
              </a:rPr>
              <a:t>: Use a </a:t>
            </a:r>
            <a:r>
              <a:rPr lang="en-US" sz="1800" b="1">
                <a:latin typeface="Cambria"/>
              </a:rPr>
              <a:t>logic-level MOSFET / multiplexer</a:t>
            </a:r>
            <a:r>
              <a:rPr lang="en-US" sz="1800">
                <a:latin typeface="Cambria"/>
              </a:rPr>
              <a:t> to switch relay control between ESP &amp; UNO.</a:t>
            </a:r>
          </a:p>
          <a:p>
            <a:pPr marL="285750" indent="-285750">
              <a:buChar char="•"/>
            </a:pPr>
            <a:r>
              <a:rPr lang="en-US" sz="1800" b="1">
                <a:latin typeface="Cambria"/>
              </a:rPr>
              <a:t>Option B:</a:t>
            </a:r>
            <a:r>
              <a:rPr lang="en-US" sz="1800">
                <a:latin typeface="Cambria"/>
              </a:rPr>
              <a:t> UNO monitors ESP heartbeat signal via serial/</a:t>
            </a:r>
            <a:r>
              <a:rPr lang="en-US" sz="1800" err="1">
                <a:latin typeface="Cambria"/>
              </a:rPr>
              <a:t>TxRx</a:t>
            </a:r>
            <a:r>
              <a:rPr lang="en-US" sz="1800">
                <a:latin typeface="Cambria"/>
              </a:rPr>
              <a:t>. If ESP stops responding → UNO takes over.</a:t>
            </a:r>
            <a:endParaRPr lang="en-US" sz="1800"/>
          </a:p>
          <a:p>
            <a:pPr lvl="1"/>
            <a:br>
              <a:rPr lang="en-US"/>
            </a:br>
            <a:endParaRPr lang="en-US" sz="1800"/>
          </a:p>
          <a:p>
            <a:pPr lvl="1"/>
            <a:endParaRPr lang="en-US" sz="1800"/>
          </a:p>
        </p:txBody>
      </p:sp>
      <p:sp>
        <p:nvSpPr>
          <p:cNvPr id="2" name="TextBox 1">
            <a:extLst>
              <a:ext uri="{FF2B5EF4-FFF2-40B4-BE49-F238E27FC236}">
                <a16:creationId xmlns:a16="http://schemas.microsoft.com/office/drawing/2014/main" id="{3EAC1DB8-FA7C-D5DB-04FC-CD144C7A3F7B}"/>
              </a:ext>
            </a:extLst>
          </p:cNvPr>
          <p:cNvSpPr txBox="1"/>
          <p:nvPr/>
        </p:nvSpPr>
        <p:spPr>
          <a:xfrm>
            <a:off x="615778" y="327454"/>
            <a:ext cx="563673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Cambria"/>
              </a:rPr>
              <a:t>1. Hardware Components (Updated)</a:t>
            </a:r>
            <a:endParaRPr lang="en-US" sz="2400"/>
          </a:p>
        </p:txBody>
      </p:sp>
    </p:spTree>
    <p:extLst>
      <p:ext uri="{BB962C8B-B14F-4D97-AF65-F5344CB8AC3E}">
        <p14:creationId xmlns:p14="http://schemas.microsoft.com/office/powerpoint/2010/main" val="3760760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7CEEE-347D-B5B4-A2AD-4C8C580272D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50AF542-A9FB-0B8A-9BF2-8DC7C5EEA223}"/>
              </a:ext>
            </a:extLst>
          </p:cNvPr>
          <p:cNvSpPr txBox="1"/>
          <p:nvPr/>
        </p:nvSpPr>
        <p:spPr>
          <a:xfrm>
            <a:off x="842195" y="1046987"/>
            <a:ext cx="8421379" cy="52937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endParaRPr lang="en-US" sz="1800" b="1">
              <a:latin typeface="Cambria"/>
            </a:endParaRPr>
          </a:p>
          <a:p>
            <a:r>
              <a:rPr lang="en-US" sz="1800" b="1">
                <a:latin typeface="Cambria"/>
              </a:rPr>
              <a:t>ESP8266 (Primary System)</a:t>
            </a:r>
            <a:endParaRPr lang="en-US" sz="1800">
              <a:latin typeface="Cambria"/>
            </a:endParaRPr>
          </a:p>
          <a:p>
            <a:pPr marL="285750" lvl="1" indent="-285750">
              <a:buFont typeface="Arial,Sans-Serif"/>
              <a:buChar char="•"/>
            </a:pPr>
            <a:r>
              <a:rPr lang="en-US" sz="1800">
                <a:latin typeface="Cambria"/>
                <a:ea typeface="Cambria"/>
              </a:rPr>
              <a:t>Arduino IDE firmware for automation + IoT features (Blynk, </a:t>
            </a:r>
            <a:r>
              <a:rPr lang="en-US" sz="1800" err="1">
                <a:latin typeface="Cambria"/>
                <a:ea typeface="Cambria"/>
              </a:rPr>
              <a:t>ThingSpeak</a:t>
            </a:r>
            <a:r>
              <a:rPr lang="en-US" sz="1800">
                <a:latin typeface="Cambria"/>
                <a:ea typeface="Cambria"/>
              </a:rPr>
              <a:t>).</a:t>
            </a:r>
          </a:p>
          <a:p>
            <a:pPr marL="285750" lvl="1" indent="-285750">
              <a:buFont typeface="Arial,Sans-Serif"/>
              <a:buChar char="•"/>
            </a:pPr>
            <a:r>
              <a:rPr lang="en-US" sz="1800">
                <a:latin typeface="Cambria"/>
                <a:ea typeface="Cambria"/>
              </a:rPr>
              <a:t>Runs advanced features like weather API checks, cloud sync, chatbot integration.</a:t>
            </a:r>
          </a:p>
          <a:p>
            <a:r>
              <a:rPr lang="en-US" sz="1800" b="1">
                <a:latin typeface="Cambria"/>
              </a:rPr>
              <a:t>Arduino UNO R3 (Backup System)</a:t>
            </a:r>
            <a:endParaRPr lang="en-US" sz="1800">
              <a:latin typeface="Cambria"/>
            </a:endParaRPr>
          </a:p>
          <a:p>
            <a:pPr marL="285750" lvl="1" indent="-285750">
              <a:buFont typeface="Arial,Sans-Serif"/>
              <a:buChar char="•"/>
            </a:pPr>
            <a:r>
              <a:rPr lang="en-US" sz="1800">
                <a:latin typeface="Cambria"/>
              </a:rPr>
              <a:t>Arduino IDE firmware with </a:t>
            </a:r>
            <a:r>
              <a:rPr lang="en-US" sz="1800" b="1">
                <a:latin typeface="Cambria"/>
              </a:rPr>
              <a:t>basic irrigation logic</a:t>
            </a:r>
            <a:r>
              <a:rPr lang="en-US" sz="1800">
                <a:latin typeface="Cambria"/>
              </a:rPr>
              <a:t>:</a:t>
            </a:r>
          </a:p>
          <a:p>
            <a:pPr marL="285750" lvl="2" indent="-285750">
              <a:buFont typeface="Arial,Sans-Serif"/>
              <a:buChar char="•"/>
            </a:pPr>
            <a:r>
              <a:rPr lang="en-US" sz="1800">
                <a:latin typeface="Cambria"/>
              </a:rPr>
              <a:t>Reads soil moisture + DHT sensor.</a:t>
            </a:r>
          </a:p>
          <a:p>
            <a:pPr marL="285750" lvl="2" indent="-285750">
              <a:buFont typeface="Arial,Sans-Serif"/>
              <a:buChar char="•"/>
            </a:pPr>
            <a:r>
              <a:rPr lang="en-US" sz="1800">
                <a:latin typeface="Cambria"/>
              </a:rPr>
              <a:t>Activates relay/pump if soil &lt; threshold.</a:t>
            </a:r>
          </a:p>
          <a:p>
            <a:pPr marL="285750" lvl="2" indent="-285750">
              <a:buFont typeface="Arial,Sans-Serif"/>
              <a:buChar char="•"/>
            </a:pPr>
            <a:r>
              <a:rPr lang="en-US" sz="1800">
                <a:latin typeface="Cambria"/>
              </a:rPr>
              <a:t>Updates LCD locally.</a:t>
            </a:r>
          </a:p>
          <a:p>
            <a:pPr marL="285750" lvl="1" indent="-285750">
              <a:buFont typeface="Arial,Sans-Serif"/>
              <a:buChar char="•"/>
            </a:pPr>
            <a:r>
              <a:rPr lang="en-US" sz="1800">
                <a:latin typeface="Cambria"/>
              </a:rPr>
              <a:t>Minimal — ensures irrigation continues even if ESP fails.</a:t>
            </a:r>
          </a:p>
          <a:p>
            <a:r>
              <a:rPr lang="en-US" sz="1800" b="1">
                <a:latin typeface="Cambria"/>
              </a:rPr>
              <a:t>Failover Communication</a:t>
            </a:r>
            <a:endParaRPr lang="en-US" sz="1800">
              <a:latin typeface="Cambria"/>
            </a:endParaRPr>
          </a:p>
          <a:p>
            <a:pPr marL="285750" lvl="1" indent="-285750">
              <a:buFont typeface="Arial,Sans-Serif"/>
              <a:buChar char="•"/>
            </a:pPr>
            <a:r>
              <a:rPr lang="en-US" sz="1800">
                <a:latin typeface="Cambria"/>
              </a:rPr>
              <a:t>UNO listens for a </a:t>
            </a:r>
            <a:r>
              <a:rPr lang="en-US" sz="1800" b="1">
                <a:latin typeface="Cambria"/>
              </a:rPr>
              <a:t>“heartbeat” signal</a:t>
            </a:r>
            <a:r>
              <a:rPr lang="en-US" sz="1800">
                <a:latin typeface="Cambria"/>
              </a:rPr>
              <a:t> from ESP8266 (simple HIGH/LOW pin toggle every </a:t>
            </a:r>
            <a:r>
              <a:rPr lang="en-US" sz="1800" err="1">
                <a:latin typeface="Cambria"/>
              </a:rPr>
              <a:t>fewseconds</a:t>
            </a:r>
            <a:r>
              <a:rPr lang="en-US" sz="1800">
                <a:latin typeface="Cambria"/>
              </a:rPr>
              <a:t>).</a:t>
            </a:r>
          </a:p>
          <a:p>
            <a:pPr marL="285750" lvl="1" indent="-285750">
              <a:buFont typeface="Arial,Sans-Serif"/>
              <a:buChar char="•"/>
            </a:pPr>
            <a:r>
              <a:rPr lang="en-US" sz="1800">
                <a:latin typeface="Cambria"/>
              </a:rPr>
              <a:t>If heartbeat lost → UNO activates its irrigation routine &amp; controls the relay.</a:t>
            </a:r>
          </a:p>
          <a:p>
            <a:pPr marL="285750" lvl="1" indent="-285750">
              <a:buFont typeface="Arial,Sans-Serif"/>
              <a:buChar char="•"/>
            </a:pPr>
            <a:r>
              <a:rPr lang="en-US" sz="1800">
                <a:latin typeface="Cambria"/>
              </a:rPr>
              <a:t>If ESP recovers → UNO releases control back to ESP.</a:t>
            </a:r>
          </a:p>
          <a:p>
            <a:pPr lvl="1"/>
            <a:br>
              <a:rPr lang="en-US"/>
            </a:br>
            <a:endParaRPr lang="en-US" sz="1800">
              <a:latin typeface="Cambria"/>
            </a:endParaRPr>
          </a:p>
          <a:p>
            <a:pPr lvl="1"/>
            <a:endParaRPr lang="en-US" sz="1800">
              <a:latin typeface="Cambria"/>
            </a:endParaRPr>
          </a:p>
          <a:p>
            <a:endParaRPr lang="en-US" sz="1800" b="1">
              <a:latin typeface="Cambria"/>
            </a:endParaRPr>
          </a:p>
        </p:txBody>
      </p:sp>
      <p:sp>
        <p:nvSpPr>
          <p:cNvPr id="2" name="TextBox 1">
            <a:extLst>
              <a:ext uri="{FF2B5EF4-FFF2-40B4-BE49-F238E27FC236}">
                <a16:creationId xmlns:a16="http://schemas.microsoft.com/office/drawing/2014/main" id="{2BCCC268-2115-156B-5E45-EF20E8A21648}"/>
              </a:ext>
            </a:extLst>
          </p:cNvPr>
          <p:cNvSpPr txBox="1"/>
          <p:nvPr/>
        </p:nvSpPr>
        <p:spPr>
          <a:xfrm>
            <a:off x="708454" y="286265"/>
            <a:ext cx="43495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Cambria"/>
              </a:rPr>
              <a:t>2. Software Stack (Updated)</a:t>
            </a:r>
            <a:endParaRPr lang="en-US" sz="2400"/>
          </a:p>
        </p:txBody>
      </p:sp>
    </p:spTree>
    <p:extLst>
      <p:ext uri="{BB962C8B-B14F-4D97-AF65-F5344CB8AC3E}">
        <p14:creationId xmlns:p14="http://schemas.microsoft.com/office/powerpoint/2010/main" val="743702246"/>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9</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Bioinformatics</vt:lpstr>
      <vt:lpstr>Smart Irrigation System for Precision Farming</vt:lpstr>
      <vt:lpstr>Problem Statement Number: PSCS_208</vt:lpstr>
      <vt:lpstr>PowerPoint Presentation</vt:lpstr>
      <vt:lpstr>PowerPoint Presentation</vt:lpstr>
      <vt:lpstr>PowerPoint Presentation</vt:lpstr>
      <vt:lpstr>Analysis of Problem Statement</vt:lpstr>
      <vt:lpstr>PowerPoint Presentation</vt:lpstr>
      <vt:lpstr>PowerPoint Presentation</vt:lpstr>
      <vt:lpstr>PowerPoint Presentation</vt:lpstr>
      <vt:lpstr>PowerPoint Presentation</vt:lpstr>
      <vt:lpstr>Analysis of Problem Statement (contd...)</vt:lpstr>
      <vt:lpstr>GitHub Link</vt:lpstr>
      <vt:lpstr>Timeline of the Project (Gantt Chart)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revision>1</cp:revision>
  <dcterms:modified xsi:type="dcterms:W3CDTF">2025-09-08T06:23:34Z</dcterms:modified>
</cp:coreProperties>
</file>