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T Sans Narrow"/>
      <p:regular r:id="rId21"/>
      <p:bold r:id="rId22"/>
    </p:embeddedFont>
    <p:embeddedFont>
      <p:font typeface="La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F0B160-5057-4933-8C81-DC1217EC95AD}">
  <a:tblStyle styleId="{6CF0B160-5057-4933-8C81-DC1217EC95A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f2eff805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f2eff805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9f49b83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9f49b83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9f49b83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9f49b83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f49b83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f49b83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f2eff805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f2eff805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f2eff80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f2eff80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f2eff80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f2eff805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f2eff805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f2eff805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f2eff805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f2eff805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4f31593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4f31593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4f31593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4f31593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4f31593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4f31593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4f315935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4f315935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00"/>
              <a:t>Unit 3</a:t>
            </a:r>
            <a:endParaRPr sz="4500"/>
          </a:p>
          <a:p>
            <a:pPr indent="0" lvl="0" marL="0" rtl="0" algn="ctr">
              <a:spcBef>
                <a:spcPts val="0"/>
              </a:spcBef>
              <a:spcAft>
                <a:spcPts val="0"/>
              </a:spcAft>
              <a:buSzPts val="990"/>
              <a:buNone/>
            </a:pPr>
            <a:r>
              <a:rPr lang="en" sz="4500"/>
              <a:t>Introduction to JQuery &amp; Ajax</a:t>
            </a:r>
            <a:endParaRPr sz="4500"/>
          </a:p>
        </p:txBody>
      </p:sp>
      <p:sp>
        <p:nvSpPr>
          <p:cNvPr id="67" name="Google Shape;67;p13"/>
          <p:cNvSpPr txBox="1"/>
          <p:nvPr>
            <p:ph idx="1" type="subTitle"/>
          </p:nvPr>
        </p:nvSpPr>
        <p:spPr>
          <a:xfrm>
            <a:off x="1004150" y="3323575"/>
            <a:ext cx="7136700" cy="8856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43237					43239				43244</a:t>
            </a:r>
            <a:br>
              <a:rPr lang="en"/>
            </a:br>
            <a:r>
              <a:rPr lang="en"/>
              <a:t>Neelanjney Pilarisetty		Pallavi Dadape		Hrishikesh Pawar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24925" y="103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a:t>
            </a:r>
            <a:endParaRPr/>
          </a:p>
        </p:txBody>
      </p:sp>
      <p:pic>
        <p:nvPicPr>
          <p:cNvPr id="124" name="Google Shape;124;p22"/>
          <p:cNvPicPr preferRelativeResize="0"/>
          <p:nvPr/>
        </p:nvPicPr>
        <p:blipFill rotWithShape="1">
          <a:blip r:embed="rId3">
            <a:alphaModFix/>
          </a:blip>
          <a:srcRect b="6163" l="0" r="0" t="6040"/>
          <a:stretch/>
        </p:blipFill>
        <p:spPr>
          <a:xfrm>
            <a:off x="1021125" y="811075"/>
            <a:ext cx="7101750" cy="406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24925" y="1036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E06666"/>
                </a:solidFill>
              </a:rPr>
              <a:t>COMPARISON: AJAX </a:t>
            </a:r>
            <a:endParaRPr sz="2300">
              <a:solidFill>
                <a:srgbClr val="E06666"/>
              </a:solidFill>
            </a:endParaRPr>
          </a:p>
        </p:txBody>
      </p:sp>
      <p:sp>
        <p:nvSpPr>
          <p:cNvPr id="130" name="Google Shape;130;p23"/>
          <p:cNvSpPr txBox="1"/>
          <p:nvPr/>
        </p:nvSpPr>
        <p:spPr>
          <a:xfrm>
            <a:off x="60525" y="811075"/>
            <a:ext cx="88494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highlight>
                  <a:srgbClr val="FFFFFF"/>
                </a:highlight>
              </a:rPr>
              <a:t>AJAX stands for Asynchronous JavaScript and XML. </a:t>
            </a:r>
            <a:endParaRPr sz="1500">
              <a:highlight>
                <a:srgbClr val="FFFFFF"/>
              </a:highlight>
            </a:endParaRPr>
          </a:p>
          <a:p>
            <a:pPr indent="-323850" lvl="0" marL="457200" rtl="0" algn="l">
              <a:lnSpc>
                <a:spcPct val="115000"/>
              </a:lnSpc>
              <a:spcBef>
                <a:spcPts val="0"/>
              </a:spcBef>
              <a:spcAft>
                <a:spcPts val="0"/>
              </a:spcAft>
              <a:buSzPts val="1500"/>
              <a:buChar char="●"/>
            </a:pPr>
            <a:r>
              <a:rPr lang="en" sz="1500">
                <a:highlight>
                  <a:srgbClr val="FFFFFF"/>
                </a:highlight>
              </a:rPr>
              <a:t>It is a group of web development programs used to design websites. The programs create interactive web applications using a combination of XHTML for basic programming, CSS for styling.</a:t>
            </a:r>
            <a:endParaRPr sz="1500">
              <a:highlight>
                <a:srgbClr val="FFFFFF"/>
              </a:highlight>
            </a:endParaRPr>
          </a:p>
          <a:p>
            <a:pPr indent="-323850" lvl="0" marL="457200" rtl="0" algn="l">
              <a:lnSpc>
                <a:spcPct val="115000"/>
              </a:lnSpc>
              <a:spcBef>
                <a:spcPts val="0"/>
              </a:spcBef>
              <a:spcAft>
                <a:spcPts val="0"/>
              </a:spcAft>
              <a:buSzPts val="1500"/>
              <a:buChar char="●"/>
            </a:pPr>
            <a:r>
              <a:rPr lang="en" sz="1500">
                <a:highlight>
                  <a:srgbClr val="FFFFFF"/>
                </a:highlight>
              </a:rPr>
              <a:t>AJAX enables web pages to send data to and receive data from a server without changing or hindering the web page itself. AJAX eliminates the need for the customers to wait, making interaction between the customer and the server asynchronous.</a:t>
            </a:r>
            <a:endParaRPr sz="1500">
              <a:highlight>
                <a:srgbClr val="FFFFFF"/>
              </a:highlight>
            </a:endParaRPr>
          </a:p>
          <a:p>
            <a:pPr indent="-323850" lvl="0" marL="457200" rtl="0" algn="l">
              <a:lnSpc>
                <a:spcPct val="115000"/>
              </a:lnSpc>
              <a:spcBef>
                <a:spcPts val="0"/>
              </a:spcBef>
              <a:spcAft>
                <a:spcPts val="0"/>
              </a:spcAft>
              <a:buSzPts val="1500"/>
              <a:buChar char="●"/>
            </a:pPr>
            <a:r>
              <a:rPr lang="en" sz="1500">
                <a:highlight>
                  <a:srgbClr val="FFFFFF"/>
                </a:highlight>
              </a:rPr>
              <a:t>Google is the biggest known supporter of AJAX and has invested millions of dollars to advance it. Major Google products, such as Orkut, Gmail, Google Suggest, and Google Maps are AJAX applications. Amazon has also launched it’s own search engine, A9, on AJAX.</a:t>
            </a:r>
            <a:endParaRPr sz="1500">
              <a:highlight>
                <a:srgbClr val="FFFFFF"/>
              </a:highlight>
            </a:endParaRPr>
          </a:p>
          <a:p>
            <a:pPr indent="-323850" lvl="0" marL="457200" rtl="0" algn="l">
              <a:lnSpc>
                <a:spcPct val="115000"/>
              </a:lnSpc>
              <a:spcBef>
                <a:spcPts val="0"/>
              </a:spcBef>
              <a:spcAft>
                <a:spcPts val="0"/>
              </a:spcAft>
              <a:buSzPts val="1500"/>
              <a:buChar char="●"/>
            </a:pPr>
            <a:r>
              <a:rPr lang="en" sz="1500">
                <a:highlight>
                  <a:srgbClr val="FFFFFF"/>
                </a:highlight>
              </a:rPr>
              <a:t>Ajax is not a single technology. It is a group of technologies. Jesse James Garrett, the one who coined the term, AJAX, lists the various technologies incorporated in AJAX:</a:t>
            </a:r>
            <a:endParaRPr sz="15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24925" y="1036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E06666"/>
                </a:solidFill>
              </a:rPr>
              <a:t>COMPARISON: JQUERY </a:t>
            </a:r>
            <a:endParaRPr sz="2300">
              <a:solidFill>
                <a:srgbClr val="E06666"/>
              </a:solidFill>
            </a:endParaRPr>
          </a:p>
        </p:txBody>
      </p:sp>
      <p:sp>
        <p:nvSpPr>
          <p:cNvPr id="136" name="Google Shape;136;p24"/>
          <p:cNvSpPr txBox="1"/>
          <p:nvPr/>
        </p:nvSpPr>
        <p:spPr>
          <a:xfrm>
            <a:off x="60525" y="1207700"/>
            <a:ext cx="8849400" cy="2984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highlight>
                  <a:srgbClr val="FFFFFF"/>
                </a:highlight>
              </a:rPr>
              <a:t>jQuery, on the other hand, is a multi-browser JavaScript library. jQuery is a free, open source software. It is licensed under the MIT License. It was designed to simplify the client-side scripting of HTML and is currently used by numerous websites.</a:t>
            </a:r>
            <a:endParaRPr sz="1500">
              <a:highlight>
                <a:srgbClr val="FFFFFF"/>
              </a:highlight>
            </a:endParaRPr>
          </a:p>
          <a:p>
            <a:pPr indent="-323850" lvl="0" marL="457200" rtl="0" algn="l">
              <a:lnSpc>
                <a:spcPct val="115000"/>
              </a:lnSpc>
              <a:spcBef>
                <a:spcPts val="0"/>
              </a:spcBef>
              <a:spcAft>
                <a:spcPts val="0"/>
              </a:spcAft>
              <a:buSzPts val="1500"/>
              <a:buChar char="●"/>
            </a:pPr>
            <a:r>
              <a:rPr lang="en" sz="1500">
                <a:highlight>
                  <a:srgbClr val="FFFFFF"/>
                </a:highlight>
              </a:rPr>
              <a:t>jQuery's syntax is designed to make it easier to navigate a document, select DOM elements, create animations, handle events, and develop Ajax applications. In addition to the JavaScript library, jQuery also provides capabilities for developers to create plug-ins. </a:t>
            </a:r>
            <a:endParaRPr sz="1500">
              <a:highlight>
                <a:srgbClr val="FFFFFF"/>
              </a:highlight>
            </a:endParaRPr>
          </a:p>
          <a:p>
            <a:pPr indent="-323850" lvl="0" marL="457200" rtl="0" algn="l">
              <a:lnSpc>
                <a:spcPct val="115000"/>
              </a:lnSpc>
              <a:spcBef>
                <a:spcPts val="0"/>
              </a:spcBef>
              <a:spcAft>
                <a:spcPts val="0"/>
              </a:spcAft>
              <a:buSzPts val="1500"/>
              <a:buChar char="●"/>
            </a:pPr>
            <a:r>
              <a:rPr lang="en" sz="1500">
                <a:highlight>
                  <a:srgbClr val="FFFFFF"/>
                </a:highlight>
              </a:rPr>
              <a:t>The advantage of this is that it enables developers to create abstractions for low-level interaction and animation, advanced effects and high-level, theme-able widgets. Furthermore, the approach to the jQuery library allows the creation of powerful dynamic web pages and web applications.</a:t>
            </a:r>
            <a:endParaRPr sz="1500">
              <a:highlight>
                <a:srgbClr val="FFFFFF"/>
              </a:highlight>
            </a:endParaRPr>
          </a:p>
          <a:p>
            <a:pPr indent="0" lvl="0" marL="457200" rtl="0" algn="l">
              <a:lnSpc>
                <a:spcPct val="115000"/>
              </a:lnSpc>
              <a:spcBef>
                <a:spcPts val="1400"/>
              </a:spcBef>
              <a:spcAft>
                <a:spcPts val="1400"/>
              </a:spcAft>
              <a:buNone/>
            </a:pPr>
            <a:r>
              <a:t/>
            </a:r>
            <a:endParaRPr sz="15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24925" y="103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2" name="Google Shape;142;p25"/>
          <p:cNvSpPr txBox="1"/>
          <p:nvPr/>
        </p:nvSpPr>
        <p:spPr>
          <a:xfrm>
            <a:off x="35775" y="508875"/>
            <a:ext cx="8898900" cy="385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endParaRPr>
          </a:p>
          <a:p>
            <a:pPr indent="-317500" lvl="0" marL="698500" rtl="0" algn="l">
              <a:lnSpc>
                <a:spcPct val="115000"/>
              </a:lnSpc>
              <a:spcBef>
                <a:spcPts val="1800"/>
              </a:spcBef>
              <a:spcAft>
                <a:spcPts val="0"/>
              </a:spcAft>
              <a:buSzPts val="1400"/>
              <a:buChar char="●"/>
            </a:pPr>
            <a:r>
              <a:rPr lang="en">
                <a:highlight>
                  <a:srgbClr val="FFFFFF"/>
                </a:highlight>
              </a:rPr>
              <a:t>AJAX is a combination of several technologies, such as CSS, HTML, DOM, etc. Whereas, jQuery is a straightforward JavaScript library.</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In addition to being a combination of technologies, Ajax provides new functionalities by combining the said technologies. jQuery cannot provide a new functionality by combining with other technologies.</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Ajax should be accessed in a proper procedure to retrieve data from the server. jQuery can be accessed through front-end.</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jQuery handles front end tasks while AJAX handles backend (server calls).</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jQuery does not require understanding of the complete procedure to setup a page.</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Heavy usage of Ajax may lead to overloading of the server due to the number of connections created. jQuery does not face such a problem.</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AJAX and jQuery are often used together.</a:t>
            </a:r>
            <a:endParaRPr>
              <a:highlight>
                <a:srgbClr val="FFFFFF"/>
              </a:highlight>
            </a:endParaRPr>
          </a:p>
          <a:p>
            <a:pPr indent="-317500" lvl="0" marL="698500" rtl="0" algn="l">
              <a:lnSpc>
                <a:spcPct val="115000"/>
              </a:lnSpc>
              <a:spcBef>
                <a:spcPts val="0"/>
              </a:spcBef>
              <a:spcAft>
                <a:spcPts val="0"/>
              </a:spcAft>
              <a:buSzPts val="1400"/>
              <a:buChar char="●"/>
            </a:pPr>
            <a:r>
              <a:rPr lang="en">
                <a:highlight>
                  <a:srgbClr val="FFFFFF"/>
                </a:highlight>
              </a:rPr>
              <a:t>In order to use AJAX, one would need a client side scripting language that allows one to detect the actions of the user and modify elements on the page accordingly. jQuery does that.</a:t>
            </a:r>
            <a:endParaRPr>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Quiz Link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63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JQUERY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85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AJAX</a:t>
            </a:r>
            <a:endParaRPr/>
          </a:p>
        </p:txBody>
      </p:sp>
      <p:sp>
        <p:nvSpPr>
          <p:cNvPr id="85" name="Google Shape;85;p16"/>
          <p:cNvSpPr txBox="1"/>
          <p:nvPr>
            <p:ph idx="1" type="body"/>
          </p:nvPr>
        </p:nvSpPr>
        <p:spPr>
          <a:xfrm>
            <a:off x="311700" y="920400"/>
            <a:ext cx="8520600" cy="394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Asynchronous JavaScript And XML</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lang="en" sz="1400">
                <a:solidFill>
                  <a:srgbClr val="40424E"/>
                </a:solidFill>
                <a:highlight>
                  <a:srgbClr val="FFFFFF"/>
                </a:highlight>
              </a:rPr>
              <a:t>Used to communicate with the server without refreshing the web page and thus increasing the user experience and better performance. </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NOT a programming language.</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Combination of - </a:t>
            </a:r>
            <a:endParaRPr sz="1400">
              <a:solidFill>
                <a:srgbClr val="000000"/>
              </a:solidFill>
              <a:highlight>
                <a:srgbClr val="FFFFFF"/>
              </a:highlight>
            </a:endParaRPr>
          </a:p>
          <a:p>
            <a:pPr indent="-317500" lvl="0" marL="9144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browser built-in XMLHttpRequest object (to request data from a web server) </a:t>
            </a:r>
            <a:endParaRPr sz="1400">
              <a:solidFill>
                <a:srgbClr val="000000"/>
              </a:solidFill>
              <a:highlight>
                <a:srgbClr val="FFFFFF"/>
              </a:highlight>
            </a:endParaRPr>
          </a:p>
          <a:p>
            <a:pPr indent="-317500" lvl="0" marL="9144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JavaScript and HTML DOM (to display or use the data)</a:t>
            </a:r>
            <a:endParaRPr sz="1400">
              <a:solidFill>
                <a:srgbClr val="000000"/>
              </a:solidFill>
              <a:highlight>
                <a:srgbClr val="FFFFFF"/>
              </a:highlight>
            </a:endParaRPr>
          </a:p>
          <a:p>
            <a:pPr indent="-317500" lvl="0" marL="457200" marR="25400" rtl="0" algn="just">
              <a:lnSpc>
                <a:spcPct val="150000"/>
              </a:lnSpc>
              <a:spcBef>
                <a:spcPts val="0"/>
              </a:spcBef>
              <a:spcAft>
                <a:spcPts val="0"/>
              </a:spcAft>
              <a:buClr>
                <a:srgbClr val="000000"/>
              </a:buClr>
              <a:buSzPts val="1400"/>
              <a:buChar char="➢"/>
            </a:pPr>
            <a:r>
              <a:rPr lang="en" sz="1400">
                <a:solidFill>
                  <a:srgbClr val="000000"/>
                </a:solidFill>
              </a:rPr>
              <a:t>AJAX is based on the following open standards −</a:t>
            </a:r>
            <a:endParaRPr sz="1400">
              <a:solidFill>
                <a:srgbClr val="000000"/>
              </a:solidFill>
            </a:endParaRPr>
          </a:p>
          <a:p>
            <a:pPr indent="-317500" lvl="0" marL="914400" rtl="0" algn="l">
              <a:lnSpc>
                <a:spcPct val="150000"/>
              </a:lnSpc>
              <a:spcBef>
                <a:spcPts val="0"/>
              </a:spcBef>
              <a:spcAft>
                <a:spcPts val="0"/>
              </a:spcAft>
              <a:buClr>
                <a:srgbClr val="000000"/>
              </a:buClr>
              <a:buSzPts val="1400"/>
              <a:buFont typeface="Open Sans"/>
              <a:buChar char="●"/>
            </a:pPr>
            <a:r>
              <a:rPr lang="en" sz="1400">
                <a:solidFill>
                  <a:srgbClr val="000000"/>
                </a:solidFill>
              </a:rPr>
              <a:t>Browser-based presentation using HTML and Cascading Style Sheets (CSS).</a:t>
            </a:r>
            <a:endParaRPr sz="1400">
              <a:solidFill>
                <a:srgbClr val="000000"/>
              </a:solidFill>
            </a:endParaRPr>
          </a:p>
          <a:p>
            <a:pPr indent="-317500" lvl="0" marL="914400" rtl="0" algn="l">
              <a:lnSpc>
                <a:spcPct val="150000"/>
              </a:lnSpc>
              <a:spcBef>
                <a:spcPts val="0"/>
              </a:spcBef>
              <a:spcAft>
                <a:spcPts val="0"/>
              </a:spcAft>
              <a:buClr>
                <a:srgbClr val="000000"/>
              </a:buClr>
              <a:buSzPts val="1400"/>
              <a:buFont typeface="Open Sans"/>
              <a:buChar char="●"/>
            </a:pPr>
            <a:r>
              <a:rPr lang="en" sz="1400">
                <a:solidFill>
                  <a:srgbClr val="000000"/>
                </a:solidFill>
              </a:rPr>
              <a:t>Data is stored in XML format and fetched from the server.</a:t>
            </a:r>
            <a:endParaRPr sz="1400">
              <a:solidFill>
                <a:srgbClr val="000000"/>
              </a:solidFill>
            </a:endParaRPr>
          </a:p>
          <a:p>
            <a:pPr indent="-317500" lvl="0" marL="914400" rtl="0" algn="l">
              <a:lnSpc>
                <a:spcPct val="150000"/>
              </a:lnSpc>
              <a:spcBef>
                <a:spcPts val="0"/>
              </a:spcBef>
              <a:spcAft>
                <a:spcPts val="0"/>
              </a:spcAft>
              <a:buClr>
                <a:srgbClr val="000000"/>
              </a:buClr>
              <a:buSzPts val="1400"/>
              <a:buFont typeface="Open Sans"/>
              <a:buChar char="●"/>
            </a:pPr>
            <a:r>
              <a:rPr lang="en" sz="1400">
                <a:solidFill>
                  <a:srgbClr val="000000"/>
                </a:solidFill>
              </a:rPr>
              <a:t>Behind-the-scenes data fetches using XMLHttpRequest objects in the browser.</a:t>
            </a:r>
            <a:endParaRPr sz="1400">
              <a:solidFill>
                <a:srgbClr val="000000"/>
              </a:solidFill>
            </a:endParaRPr>
          </a:p>
          <a:p>
            <a:pPr indent="-317500" lvl="0" marL="914400" rtl="0" algn="l">
              <a:lnSpc>
                <a:spcPct val="150000"/>
              </a:lnSpc>
              <a:spcBef>
                <a:spcPts val="0"/>
              </a:spcBef>
              <a:spcAft>
                <a:spcPts val="0"/>
              </a:spcAft>
              <a:buClr>
                <a:srgbClr val="000000"/>
              </a:buClr>
              <a:buSzPts val="1400"/>
              <a:buFont typeface="Open Sans"/>
              <a:buChar char="●"/>
            </a:pPr>
            <a:r>
              <a:rPr lang="en" sz="1400">
                <a:solidFill>
                  <a:srgbClr val="000000"/>
                </a:solidFill>
              </a:rPr>
              <a:t>JavaScript to make everything happen</a:t>
            </a:r>
            <a:r>
              <a:rPr lang="en" sz="1400">
                <a:solidFill>
                  <a:srgbClr val="000000"/>
                </a:solidFill>
              </a:rPr>
              <a:t>.</a:t>
            </a:r>
            <a:endParaRPr sz="14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96875"/>
            <a:ext cx="1865400" cy="5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solidFill>
                  <a:srgbClr val="9900FF"/>
                </a:solidFill>
              </a:rPr>
              <a:t>How AJAX works</a:t>
            </a:r>
            <a:endParaRPr sz="2240">
              <a:solidFill>
                <a:srgbClr val="9900FF"/>
              </a:solidFill>
            </a:endParaRPr>
          </a:p>
        </p:txBody>
      </p:sp>
      <p:pic>
        <p:nvPicPr>
          <p:cNvPr id="91" name="Google Shape;91;p17"/>
          <p:cNvPicPr preferRelativeResize="0"/>
          <p:nvPr/>
        </p:nvPicPr>
        <p:blipFill rotWithShape="1">
          <a:blip r:embed="rId3">
            <a:alphaModFix/>
          </a:blip>
          <a:srcRect b="2902" l="3067" r="3683" t="2855"/>
          <a:stretch/>
        </p:blipFill>
        <p:spPr>
          <a:xfrm>
            <a:off x="1430625" y="834688"/>
            <a:ext cx="6282749" cy="34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17925"/>
            <a:ext cx="1380300" cy="5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9900FF"/>
                </a:solidFill>
              </a:rPr>
              <a:t>Advantages</a:t>
            </a:r>
            <a:endParaRPr sz="2200">
              <a:solidFill>
                <a:srgbClr val="9900FF"/>
              </a:solidFill>
            </a:endParaRPr>
          </a:p>
        </p:txBody>
      </p:sp>
      <p:sp>
        <p:nvSpPr>
          <p:cNvPr id="97" name="Google Shape;97;p18"/>
          <p:cNvSpPr txBox="1"/>
          <p:nvPr>
            <p:ph idx="1" type="body"/>
          </p:nvPr>
        </p:nvSpPr>
        <p:spPr>
          <a:xfrm>
            <a:off x="311700" y="544425"/>
            <a:ext cx="8520600" cy="1971000"/>
          </a:xfrm>
          <a:prstGeom prst="rect">
            <a:avLst/>
          </a:prstGeom>
        </p:spPr>
        <p:txBody>
          <a:bodyPr anchorCtr="0" anchor="t" bIns="91425" lIns="91425" spcFirstLastPara="1" rIns="91425" wrap="square" tIns="91425">
            <a:normAutofit/>
          </a:bodyPr>
          <a:lstStyle/>
          <a:p>
            <a:pPr indent="-311150" lvl="0" marL="685800" rtl="0" algn="l">
              <a:lnSpc>
                <a:spcPct val="158000"/>
              </a:lnSpc>
              <a:spcBef>
                <a:spcPts val="0"/>
              </a:spcBef>
              <a:spcAft>
                <a:spcPts val="0"/>
              </a:spcAft>
              <a:buClr>
                <a:srgbClr val="40424E"/>
              </a:buClr>
              <a:buSzPts val="1300"/>
              <a:buFont typeface="Arial"/>
              <a:buAutoNum type="arabicPeriod"/>
            </a:pPr>
            <a:r>
              <a:rPr b="1" lang="en" sz="1300">
                <a:solidFill>
                  <a:srgbClr val="40424E"/>
                </a:solidFill>
                <a:highlight>
                  <a:srgbClr val="FFFFFF"/>
                </a:highlight>
                <a:latin typeface="Arial"/>
                <a:ea typeface="Arial"/>
                <a:cs typeface="Arial"/>
                <a:sym typeface="Arial"/>
              </a:rPr>
              <a:t>Speed is enhanced</a:t>
            </a:r>
            <a:r>
              <a:rPr lang="en" sz="1300">
                <a:solidFill>
                  <a:srgbClr val="40424E"/>
                </a:solidFill>
                <a:highlight>
                  <a:srgbClr val="FFFFFF"/>
                </a:highlight>
                <a:latin typeface="Arial"/>
                <a:ea typeface="Arial"/>
                <a:cs typeface="Arial"/>
                <a:sym typeface="Arial"/>
              </a:rPr>
              <a:t> as there is no need to reload the page again.</a:t>
            </a:r>
            <a:endParaRPr sz="1300">
              <a:solidFill>
                <a:srgbClr val="40424E"/>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40424E"/>
              </a:buClr>
              <a:buSzPts val="1300"/>
              <a:buFont typeface="Arial"/>
              <a:buAutoNum type="arabicPeriod"/>
            </a:pPr>
            <a:r>
              <a:rPr lang="en" sz="1300">
                <a:solidFill>
                  <a:srgbClr val="40424E"/>
                </a:solidFill>
                <a:highlight>
                  <a:srgbClr val="FFFFFF"/>
                </a:highlight>
                <a:latin typeface="Arial"/>
                <a:ea typeface="Arial"/>
                <a:cs typeface="Arial"/>
                <a:sym typeface="Arial"/>
              </a:rPr>
              <a:t>AJAX make </a:t>
            </a:r>
            <a:r>
              <a:rPr b="1" lang="en" sz="1300">
                <a:solidFill>
                  <a:srgbClr val="40424E"/>
                </a:solidFill>
                <a:highlight>
                  <a:srgbClr val="FFFFFF"/>
                </a:highlight>
                <a:latin typeface="Arial"/>
                <a:ea typeface="Arial"/>
                <a:cs typeface="Arial"/>
                <a:sym typeface="Arial"/>
              </a:rPr>
              <a:t>asynchronous calls to a web server</a:t>
            </a:r>
            <a:r>
              <a:rPr lang="en" sz="1300">
                <a:solidFill>
                  <a:srgbClr val="40424E"/>
                </a:solidFill>
                <a:highlight>
                  <a:srgbClr val="FFFFFF"/>
                </a:highlight>
                <a:latin typeface="Arial"/>
                <a:ea typeface="Arial"/>
                <a:cs typeface="Arial"/>
                <a:sym typeface="Arial"/>
              </a:rPr>
              <a:t>, this means client browsers avoid waiting for all the data to arrive before starting of rendering.</a:t>
            </a:r>
            <a:endParaRPr sz="1300">
              <a:solidFill>
                <a:srgbClr val="40424E"/>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40424E"/>
              </a:buClr>
              <a:buSzPts val="1300"/>
              <a:buFont typeface="Arial"/>
              <a:buAutoNum type="arabicPeriod"/>
            </a:pPr>
            <a:r>
              <a:rPr b="1" lang="en" sz="1300">
                <a:solidFill>
                  <a:srgbClr val="40424E"/>
                </a:solidFill>
                <a:highlight>
                  <a:srgbClr val="FFFFFF"/>
                </a:highlight>
                <a:latin typeface="Arial"/>
                <a:ea typeface="Arial"/>
                <a:cs typeface="Arial"/>
                <a:sym typeface="Arial"/>
              </a:rPr>
              <a:t>Form validation</a:t>
            </a:r>
            <a:r>
              <a:rPr lang="en" sz="1300">
                <a:solidFill>
                  <a:srgbClr val="40424E"/>
                </a:solidFill>
                <a:highlight>
                  <a:srgbClr val="FFFFFF"/>
                </a:highlight>
                <a:latin typeface="Arial"/>
                <a:ea typeface="Arial"/>
                <a:cs typeface="Arial"/>
                <a:sym typeface="Arial"/>
              </a:rPr>
              <a:t> can be done successfully through it.</a:t>
            </a:r>
            <a:endParaRPr sz="1300">
              <a:solidFill>
                <a:srgbClr val="40424E"/>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40424E"/>
              </a:buClr>
              <a:buSzPts val="1300"/>
              <a:buFont typeface="Arial"/>
              <a:buAutoNum type="arabicPeriod"/>
            </a:pPr>
            <a:r>
              <a:rPr b="1" lang="en" sz="1300">
                <a:solidFill>
                  <a:srgbClr val="40424E"/>
                </a:solidFill>
                <a:highlight>
                  <a:srgbClr val="FFFFFF"/>
                </a:highlight>
                <a:latin typeface="Arial"/>
                <a:ea typeface="Arial"/>
                <a:cs typeface="Arial"/>
                <a:sym typeface="Arial"/>
              </a:rPr>
              <a:t>Bandwidth utilization</a:t>
            </a:r>
            <a:r>
              <a:rPr lang="en" sz="1300">
                <a:solidFill>
                  <a:srgbClr val="40424E"/>
                </a:solidFill>
                <a:highlight>
                  <a:srgbClr val="FFFFFF"/>
                </a:highlight>
                <a:latin typeface="Arial"/>
                <a:ea typeface="Arial"/>
                <a:cs typeface="Arial"/>
                <a:sym typeface="Arial"/>
              </a:rPr>
              <a:t> – It saves memory when the data is fetched from the same page.</a:t>
            </a:r>
            <a:endParaRPr sz="1300">
              <a:solidFill>
                <a:srgbClr val="40424E"/>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40424E"/>
              </a:buClr>
              <a:buSzPts val="1300"/>
              <a:buFont typeface="Arial"/>
              <a:buAutoNum type="arabicPeriod"/>
            </a:pPr>
            <a:r>
              <a:rPr b="1" lang="en" sz="1300">
                <a:solidFill>
                  <a:srgbClr val="40424E"/>
                </a:solidFill>
                <a:highlight>
                  <a:srgbClr val="FFFFFF"/>
                </a:highlight>
                <a:latin typeface="Arial"/>
                <a:ea typeface="Arial"/>
                <a:cs typeface="Arial"/>
                <a:sym typeface="Arial"/>
              </a:rPr>
              <a:t>More interactive</a:t>
            </a:r>
            <a:r>
              <a:rPr lang="en" sz="1300">
                <a:solidFill>
                  <a:srgbClr val="40424E"/>
                </a:solidFill>
                <a:highlight>
                  <a:srgbClr val="FFFFFF"/>
                </a:highlight>
                <a:latin typeface="Arial"/>
                <a:ea typeface="Arial"/>
                <a:cs typeface="Arial"/>
                <a:sym typeface="Arial"/>
              </a:rPr>
              <a:t>.</a:t>
            </a:r>
            <a:endParaRPr/>
          </a:p>
        </p:txBody>
      </p:sp>
      <p:sp>
        <p:nvSpPr>
          <p:cNvPr id="98" name="Google Shape;98;p18"/>
          <p:cNvSpPr txBox="1"/>
          <p:nvPr>
            <p:ph type="title"/>
          </p:nvPr>
        </p:nvSpPr>
        <p:spPr>
          <a:xfrm>
            <a:off x="373875" y="2515425"/>
            <a:ext cx="1791900" cy="5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9900FF"/>
                </a:solidFill>
              </a:rPr>
              <a:t>Disadva</a:t>
            </a:r>
            <a:r>
              <a:rPr lang="en" sz="2200">
                <a:solidFill>
                  <a:srgbClr val="9900FF"/>
                </a:solidFill>
              </a:rPr>
              <a:t>ntages</a:t>
            </a:r>
            <a:endParaRPr sz="2200">
              <a:solidFill>
                <a:srgbClr val="9900FF"/>
              </a:solidFill>
            </a:endParaRPr>
          </a:p>
        </p:txBody>
      </p:sp>
      <p:sp>
        <p:nvSpPr>
          <p:cNvPr id="99" name="Google Shape;99;p18"/>
          <p:cNvSpPr txBox="1"/>
          <p:nvPr>
            <p:ph idx="1" type="body"/>
          </p:nvPr>
        </p:nvSpPr>
        <p:spPr>
          <a:xfrm>
            <a:off x="373875" y="2941925"/>
            <a:ext cx="8520600" cy="1971000"/>
          </a:xfrm>
          <a:prstGeom prst="rect">
            <a:avLst/>
          </a:prstGeom>
        </p:spPr>
        <p:txBody>
          <a:bodyPr anchorCtr="0" anchor="t" bIns="91425" lIns="91425" spcFirstLastPara="1" rIns="91425" wrap="square" tIns="91425">
            <a:normAutofit/>
          </a:bodyPr>
          <a:lstStyle/>
          <a:p>
            <a:pPr indent="-311150" lvl="0" marL="457200" rtl="0" algn="l">
              <a:lnSpc>
                <a:spcPct val="158000"/>
              </a:lnSpc>
              <a:spcBef>
                <a:spcPts val="0"/>
              </a:spcBef>
              <a:spcAft>
                <a:spcPts val="0"/>
              </a:spcAft>
              <a:buClr>
                <a:srgbClr val="40424E"/>
              </a:buClr>
              <a:buSzPts val="1300"/>
              <a:buFont typeface="Arial"/>
              <a:buAutoNum type="arabicPeriod"/>
            </a:pPr>
            <a:r>
              <a:rPr lang="en" sz="1300">
                <a:solidFill>
                  <a:srgbClr val="40424E"/>
                </a:solidFill>
                <a:highlight>
                  <a:srgbClr val="FFFFFF"/>
                </a:highlight>
                <a:latin typeface="Arial"/>
                <a:ea typeface="Arial"/>
                <a:cs typeface="Arial"/>
                <a:sym typeface="Arial"/>
              </a:rPr>
              <a:t>Ajax is </a:t>
            </a:r>
            <a:r>
              <a:rPr b="1" lang="en" sz="1300">
                <a:solidFill>
                  <a:srgbClr val="40424E"/>
                </a:solidFill>
                <a:highlight>
                  <a:srgbClr val="FFFFFF"/>
                </a:highlight>
                <a:latin typeface="Arial"/>
                <a:ea typeface="Arial"/>
                <a:cs typeface="Arial"/>
                <a:sym typeface="Arial"/>
              </a:rPr>
              <a:t>dependent on Javascript</a:t>
            </a:r>
            <a:r>
              <a:rPr lang="en" sz="1300">
                <a:solidFill>
                  <a:srgbClr val="40424E"/>
                </a:solidFill>
                <a:highlight>
                  <a:srgbClr val="FFFFFF"/>
                </a:highlight>
                <a:latin typeface="Arial"/>
                <a:ea typeface="Arial"/>
                <a:cs typeface="Arial"/>
                <a:sym typeface="Arial"/>
              </a:rPr>
              <a:t>. If there is some Javascript problem with the browser or in the OS, Ajax will not support.</a:t>
            </a:r>
            <a:endParaRPr sz="1300">
              <a:solidFill>
                <a:srgbClr val="40424E"/>
              </a:solidFill>
              <a:highlight>
                <a:srgbClr val="FFFFFF"/>
              </a:highlight>
              <a:latin typeface="Arial"/>
              <a:ea typeface="Arial"/>
              <a:cs typeface="Arial"/>
              <a:sym typeface="Arial"/>
            </a:endParaRPr>
          </a:p>
          <a:p>
            <a:pPr indent="-311150" lvl="0" marL="457200" rtl="0" algn="l">
              <a:lnSpc>
                <a:spcPct val="158000"/>
              </a:lnSpc>
              <a:spcBef>
                <a:spcPts val="0"/>
              </a:spcBef>
              <a:spcAft>
                <a:spcPts val="0"/>
              </a:spcAft>
              <a:buClr>
                <a:srgbClr val="40424E"/>
              </a:buClr>
              <a:buSzPts val="1300"/>
              <a:buFont typeface="Arial"/>
              <a:buAutoNum type="arabicPeriod"/>
            </a:pPr>
            <a:r>
              <a:rPr lang="en" sz="1300">
                <a:solidFill>
                  <a:srgbClr val="40424E"/>
                </a:solidFill>
                <a:highlight>
                  <a:srgbClr val="FFFFFF"/>
                </a:highlight>
                <a:latin typeface="Arial"/>
                <a:ea typeface="Arial"/>
                <a:cs typeface="Arial"/>
                <a:sym typeface="Arial"/>
              </a:rPr>
              <a:t>Ajax can be </a:t>
            </a:r>
            <a:r>
              <a:rPr b="1" lang="en" sz="1300">
                <a:solidFill>
                  <a:srgbClr val="40424E"/>
                </a:solidFill>
                <a:highlight>
                  <a:srgbClr val="FFFFFF"/>
                </a:highlight>
                <a:latin typeface="Arial"/>
                <a:ea typeface="Arial"/>
                <a:cs typeface="Arial"/>
                <a:sym typeface="Arial"/>
              </a:rPr>
              <a:t>problematic in search engines</a:t>
            </a:r>
            <a:r>
              <a:rPr lang="en" sz="1300">
                <a:solidFill>
                  <a:srgbClr val="40424E"/>
                </a:solidFill>
                <a:highlight>
                  <a:srgbClr val="FFFFFF"/>
                </a:highlight>
                <a:latin typeface="Arial"/>
                <a:ea typeface="Arial"/>
                <a:cs typeface="Arial"/>
                <a:sym typeface="Arial"/>
              </a:rPr>
              <a:t> as it uses Javascript for most of its parts.</a:t>
            </a:r>
            <a:endParaRPr sz="1300">
              <a:solidFill>
                <a:srgbClr val="40424E"/>
              </a:solidFill>
              <a:highlight>
                <a:srgbClr val="FFFFFF"/>
              </a:highlight>
              <a:latin typeface="Arial"/>
              <a:ea typeface="Arial"/>
              <a:cs typeface="Arial"/>
              <a:sym typeface="Arial"/>
            </a:endParaRPr>
          </a:p>
          <a:p>
            <a:pPr indent="-311150" lvl="0" marL="457200" rtl="0" algn="l">
              <a:lnSpc>
                <a:spcPct val="158000"/>
              </a:lnSpc>
              <a:spcBef>
                <a:spcPts val="0"/>
              </a:spcBef>
              <a:spcAft>
                <a:spcPts val="0"/>
              </a:spcAft>
              <a:buClr>
                <a:srgbClr val="40424E"/>
              </a:buClr>
              <a:buSzPts val="1300"/>
              <a:buFont typeface="Arial"/>
              <a:buAutoNum type="arabicPeriod"/>
            </a:pPr>
            <a:r>
              <a:rPr lang="en" sz="1300">
                <a:solidFill>
                  <a:srgbClr val="40424E"/>
                </a:solidFill>
                <a:highlight>
                  <a:srgbClr val="FFFFFF"/>
                </a:highlight>
                <a:latin typeface="Arial"/>
                <a:ea typeface="Arial"/>
                <a:cs typeface="Arial"/>
                <a:sym typeface="Arial"/>
              </a:rPr>
              <a:t>Source code written in AJAX is easily human readable. There will be some </a:t>
            </a:r>
            <a:r>
              <a:rPr b="1" lang="en" sz="1300">
                <a:solidFill>
                  <a:srgbClr val="40424E"/>
                </a:solidFill>
                <a:highlight>
                  <a:srgbClr val="FFFFFF"/>
                </a:highlight>
                <a:latin typeface="Arial"/>
                <a:ea typeface="Arial"/>
                <a:cs typeface="Arial"/>
                <a:sym typeface="Arial"/>
              </a:rPr>
              <a:t>security issues</a:t>
            </a:r>
            <a:r>
              <a:rPr lang="en" sz="1300">
                <a:solidFill>
                  <a:srgbClr val="40424E"/>
                </a:solidFill>
                <a:highlight>
                  <a:srgbClr val="FFFFFF"/>
                </a:highlight>
                <a:latin typeface="Arial"/>
                <a:ea typeface="Arial"/>
                <a:cs typeface="Arial"/>
                <a:sym typeface="Arial"/>
              </a:rPr>
              <a:t> in Ajax.</a:t>
            </a:r>
            <a:endParaRPr sz="1300">
              <a:solidFill>
                <a:srgbClr val="40424E"/>
              </a:solidFill>
              <a:highlight>
                <a:srgbClr val="FFFFFF"/>
              </a:highlight>
              <a:latin typeface="Arial"/>
              <a:ea typeface="Arial"/>
              <a:cs typeface="Arial"/>
              <a:sym typeface="Arial"/>
            </a:endParaRPr>
          </a:p>
          <a:p>
            <a:pPr indent="-311150" lvl="0" marL="457200" rtl="0" algn="l">
              <a:lnSpc>
                <a:spcPct val="158000"/>
              </a:lnSpc>
              <a:spcBef>
                <a:spcPts val="0"/>
              </a:spcBef>
              <a:spcAft>
                <a:spcPts val="0"/>
              </a:spcAft>
              <a:buClr>
                <a:srgbClr val="40424E"/>
              </a:buClr>
              <a:buSzPts val="1300"/>
              <a:buFont typeface="Arial"/>
              <a:buAutoNum type="arabicPeriod"/>
            </a:pPr>
            <a:r>
              <a:rPr b="1" lang="en" sz="1300">
                <a:solidFill>
                  <a:srgbClr val="40424E"/>
                </a:solidFill>
                <a:highlight>
                  <a:srgbClr val="FFFFFF"/>
                </a:highlight>
                <a:latin typeface="Arial"/>
                <a:ea typeface="Arial"/>
                <a:cs typeface="Arial"/>
                <a:sym typeface="Arial"/>
              </a:rPr>
              <a:t>Difficult debugging</a:t>
            </a:r>
            <a:r>
              <a:rPr lang="en" sz="1300">
                <a:solidFill>
                  <a:srgbClr val="40424E"/>
                </a:solidFill>
                <a:highlight>
                  <a:srgbClr val="FFFFFF"/>
                </a:highlight>
                <a:latin typeface="Arial"/>
                <a:ea typeface="Arial"/>
                <a:cs typeface="Arial"/>
                <a:sym typeface="Arial"/>
              </a:rPr>
              <a:t>.</a:t>
            </a:r>
            <a:endParaRPr sz="1300">
              <a:solidFill>
                <a:srgbClr val="40424E"/>
              </a:solidFill>
              <a:highlight>
                <a:srgbClr val="FFFFFF"/>
              </a:highlight>
              <a:latin typeface="Arial"/>
              <a:ea typeface="Arial"/>
              <a:cs typeface="Arial"/>
              <a:sym typeface="Arial"/>
            </a:endParaRPr>
          </a:p>
          <a:p>
            <a:pPr indent="-311150" lvl="0" marL="457200" rtl="0" algn="l">
              <a:lnSpc>
                <a:spcPct val="158000"/>
              </a:lnSpc>
              <a:spcBef>
                <a:spcPts val="0"/>
              </a:spcBef>
              <a:spcAft>
                <a:spcPts val="0"/>
              </a:spcAft>
              <a:buClr>
                <a:srgbClr val="40424E"/>
              </a:buClr>
              <a:buSzPts val="1300"/>
              <a:buFont typeface="Arial"/>
              <a:buAutoNum type="arabicPeriod"/>
            </a:pPr>
            <a:r>
              <a:rPr lang="en" sz="1300">
                <a:solidFill>
                  <a:srgbClr val="40424E"/>
                </a:solidFill>
                <a:highlight>
                  <a:srgbClr val="FFFFFF"/>
                </a:highlight>
                <a:latin typeface="Arial"/>
                <a:ea typeface="Arial"/>
                <a:cs typeface="Arial"/>
                <a:sym typeface="Arial"/>
              </a:rPr>
              <a:t>Problem with </a:t>
            </a:r>
            <a:r>
              <a:rPr b="1" lang="en" sz="1300">
                <a:solidFill>
                  <a:srgbClr val="40424E"/>
                </a:solidFill>
                <a:highlight>
                  <a:srgbClr val="FFFFFF"/>
                </a:highlight>
                <a:latin typeface="Arial"/>
                <a:ea typeface="Arial"/>
                <a:cs typeface="Arial"/>
                <a:sym typeface="Arial"/>
              </a:rPr>
              <a:t>browser back button</a:t>
            </a:r>
            <a:r>
              <a:rPr lang="en" sz="1300">
                <a:solidFill>
                  <a:srgbClr val="40424E"/>
                </a:solidFill>
                <a:highlight>
                  <a:srgbClr val="FFFFFF"/>
                </a:highlight>
                <a:latin typeface="Arial"/>
                <a:ea typeface="Arial"/>
                <a:cs typeface="Arial"/>
                <a:sym typeface="Arial"/>
              </a:rPr>
              <a:t> when using AJAX enabled pages.</a:t>
            </a:r>
            <a:endParaRPr sz="1300">
              <a:solidFill>
                <a:srgbClr val="40424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727650" y="2132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en" sz="2300">
                <a:solidFill>
                  <a:srgbClr val="9900FF"/>
                </a:solidFill>
                <a:latin typeface="PT Sans Narrow"/>
                <a:ea typeface="PT Sans Narrow"/>
                <a:cs typeface="PT Sans Narrow"/>
                <a:sym typeface="PT Sans Narrow"/>
              </a:rPr>
              <a:t>AJAX - Send a request to a server</a:t>
            </a:r>
            <a:endParaRPr b="1" sz="2300">
              <a:solidFill>
                <a:srgbClr val="9900FF"/>
              </a:solidFill>
              <a:latin typeface="PT Sans Narrow"/>
              <a:ea typeface="PT Sans Narrow"/>
              <a:cs typeface="PT Sans Narrow"/>
              <a:sym typeface="PT Sans Narrow"/>
            </a:endParaRPr>
          </a:p>
        </p:txBody>
      </p:sp>
      <p:sp>
        <p:nvSpPr>
          <p:cNvPr id="105" name="Google Shape;105;p19"/>
          <p:cNvSpPr txBox="1"/>
          <p:nvPr/>
        </p:nvSpPr>
        <p:spPr>
          <a:xfrm>
            <a:off x="727650" y="601250"/>
            <a:ext cx="7688700" cy="1442700"/>
          </a:xfrm>
          <a:prstGeom prst="rect">
            <a:avLst/>
          </a:prstGeom>
          <a:noFill/>
          <a:ln>
            <a:noFill/>
          </a:ln>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SzPts val="1500"/>
              <a:buFont typeface="Open Sans"/>
              <a:buChar char="➢"/>
            </a:pPr>
            <a:r>
              <a:rPr lang="en" sz="1500">
                <a:highlight>
                  <a:srgbClr val="FFFFFF"/>
                </a:highlight>
                <a:latin typeface="Open Sans"/>
                <a:ea typeface="Open Sans"/>
                <a:cs typeface="Open Sans"/>
                <a:sym typeface="Open Sans"/>
              </a:rPr>
              <a:t>XMLHttpRequest object can be used to exchange data with a server behind the scenes.  </a:t>
            </a:r>
            <a:endParaRPr sz="1500">
              <a:highlight>
                <a:srgbClr val="FFFFFF"/>
              </a:highlight>
              <a:latin typeface="Open Sans"/>
              <a:ea typeface="Open Sans"/>
              <a:cs typeface="Open Sans"/>
              <a:sym typeface="Open Sans"/>
            </a:endParaRPr>
          </a:p>
          <a:p>
            <a:pPr indent="-323850" lvl="0" marL="457200" rtl="0" algn="just">
              <a:lnSpc>
                <a:spcPct val="100000"/>
              </a:lnSpc>
              <a:spcBef>
                <a:spcPts val="0"/>
              </a:spcBef>
              <a:spcAft>
                <a:spcPts val="0"/>
              </a:spcAft>
              <a:buSzPts val="1500"/>
              <a:buFont typeface="Open Sans"/>
              <a:buChar char="➢"/>
            </a:pPr>
            <a:r>
              <a:rPr b="1" lang="en" sz="1500">
                <a:highlight>
                  <a:srgbClr val="FFFFFF"/>
                </a:highlight>
                <a:latin typeface="Open Sans"/>
                <a:ea typeface="Open Sans"/>
                <a:cs typeface="Open Sans"/>
                <a:sym typeface="Open Sans"/>
              </a:rPr>
              <a:t>var xhttp = new XMLHttpRequest();  </a:t>
            </a:r>
            <a:endParaRPr b="1" sz="1500">
              <a:highlight>
                <a:srgbClr val="FFFFFF"/>
              </a:highlight>
              <a:latin typeface="Open Sans"/>
              <a:ea typeface="Open Sans"/>
              <a:cs typeface="Open Sans"/>
              <a:sym typeface="Open Sans"/>
            </a:endParaRPr>
          </a:p>
          <a:p>
            <a:pPr indent="-323850" lvl="0" marL="457200" rtl="0" algn="just">
              <a:lnSpc>
                <a:spcPct val="100000"/>
              </a:lnSpc>
              <a:spcBef>
                <a:spcPts val="0"/>
              </a:spcBef>
              <a:spcAft>
                <a:spcPts val="0"/>
              </a:spcAft>
              <a:buSzPts val="1500"/>
              <a:buFont typeface="Open Sans"/>
              <a:buChar char="➢"/>
            </a:pPr>
            <a:r>
              <a:rPr lang="en" sz="1500">
                <a:highlight>
                  <a:srgbClr val="FFFFFF"/>
                </a:highlight>
                <a:latin typeface="Open Sans"/>
                <a:ea typeface="Open Sans"/>
                <a:cs typeface="Open Sans"/>
                <a:sym typeface="Open Sans"/>
              </a:rPr>
              <a:t>It supports GET and POST http requests. </a:t>
            </a:r>
            <a:endParaRPr sz="1500">
              <a:highlight>
                <a:srgbClr val="FFFFFF"/>
              </a:highlight>
              <a:latin typeface="Open Sans"/>
              <a:ea typeface="Open Sans"/>
              <a:cs typeface="Open Sans"/>
              <a:sym typeface="Open Sans"/>
            </a:endParaRPr>
          </a:p>
        </p:txBody>
      </p:sp>
      <p:graphicFrame>
        <p:nvGraphicFramePr>
          <p:cNvPr id="106" name="Google Shape;106;p19"/>
          <p:cNvGraphicFramePr/>
          <p:nvPr/>
        </p:nvGraphicFramePr>
        <p:xfrm>
          <a:off x="727650" y="2043971"/>
          <a:ext cx="3000000" cy="3000000"/>
        </p:xfrm>
        <a:graphic>
          <a:graphicData uri="http://schemas.openxmlformats.org/drawingml/2006/table">
            <a:tbl>
              <a:tblPr>
                <a:noFill/>
                <a:tableStyleId>{6CF0B160-5057-4933-8C81-DC1217EC95AD}</a:tableStyleId>
              </a:tblPr>
              <a:tblGrid>
                <a:gridCol w="2262300"/>
                <a:gridCol w="5426400"/>
              </a:tblGrid>
              <a:tr h="103587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highlight>
                            <a:srgbClr val="FFFFFF"/>
                          </a:highlight>
                          <a:latin typeface="Times New Roman"/>
                          <a:ea typeface="Times New Roman"/>
                          <a:cs typeface="Times New Roman"/>
                          <a:sym typeface="Times New Roman"/>
                        </a:rPr>
                        <a:t>open(</a:t>
                      </a:r>
                      <a:r>
                        <a:rPr i="1" lang="en" sz="1500" u="none" cap="none" strike="noStrike">
                          <a:highlight>
                            <a:srgbClr val="FFFFFF"/>
                          </a:highlight>
                          <a:latin typeface="Times New Roman"/>
                          <a:ea typeface="Times New Roman"/>
                          <a:cs typeface="Times New Roman"/>
                          <a:sym typeface="Times New Roman"/>
                        </a:rPr>
                        <a:t>method, url, async</a:t>
                      </a:r>
                      <a:r>
                        <a:rPr lang="en" sz="1500" u="none" cap="none" strike="noStrike">
                          <a:highlight>
                            <a:srgbClr val="FFFFFF"/>
                          </a:highlight>
                          <a:latin typeface="Times New Roman"/>
                          <a:ea typeface="Times New Roman"/>
                          <a:cs typeface="Times New Roman"/>
                          <a:sym typeface="Times New Roman"/>
                        </a:rPr>
                        <a:t>)</a:t>
                      </a:r>
                      <a:endParaRPr sz="150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1500"/>
                        </a:spcBef>
                        <a:spcAft>
                          <a:spcPts val="0"/>
                        </a:spcAft>
                        <a:buClr>
                          <a:srgbClr val="000000"/>
                        </a:buClr>
                        <a:buSzPts val="1150"/>
                        <a:buFont typeface="Arial"/>
                        <a:buNone/>
                      </a:pPr>
                      <a:r>
                        <a:t/>
                      </a:r>
                      <a:endParaRPr sz="1150" u="none" cap="none" strike="noStrike">
                        <a:highlight>
                          <a:srgbClr val="FFFFFF"/>
                        </a:highlight>
                        <a:latin typeface="Verdana"/>
                        <a:ea typeface="Verdana"/>
                        <a:cs typeface="Verdana"/>
                        <a:sym typeface="Verdana"/>
                      </a:endParaRPr>
                    </a:p>
                  </a:txBody>
                  <a:tcPr marT="76200" marB="76200" marR="76200" marL="152400"/>
                </a:tc>
                <a:tc>
                  <a:txBody>
                    <a:bodyPr/>
                    <a:lstStyle/>
                    <a:p>
                      <a:pPr indent="0" lvl="0" marL="0" marR="0" rtl="0" algn="just">
                        <a:lnSpc>
                          <a:spcPct val="100000"/>
                        </a:lnSpc>
                        <a:spcBef>
                          <a:spcPts val="0"/>
                        </a:spcBef>
                        <a:spcAft>
                          <a:spcPts val="0"/>
                        </a:spcAft>
                        <a:buClr>
                          <a:srgbClr val="000000"/>
                        </a:buClr>
                        <a:buSzPts val="1500"/>
                        <a:buFont typeface="Arial"/>
                        <a:buNone/>
                      </a:pPr>
                      <a:r>
                        <a:rPr lang="en" sz="1500" u="none" cap="none" strike="noStrike">
                          <a:highlight>
                            <a:srgbClr val="FFFFFF"/>
                          </a:highlight>
                          <a:latin typeface="Times New Roman"/>
                          <a:ea typeface="Times New Roman"/>
                          <a:cs typeface="Times New Roman"/>
                          <a:sym typeface="Times New Roman"/>
                        </a:rPr>
                        <a:t>Specifies the type of request</a:t>
                      </a:r>
                      <a:endParaRPr sz="1500" u="none" cap="none" strike="noStrike">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u="none" cap="none" strike="noStrike">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i="1" lang="en" sz="1500" u="none" cap="none" strike="noStrike">
                          <a:highlight>
                            <a:srgbClr val="FFFFFF"/>
                          </a:highlight>
                          <a:latin typeface="Times New Roman"/>
                          <a:ea typeface="Times New Roman"/>
                          <a:cs typeface="Times New Roman"/>
                          <a:sym typeface="Times New Roman"/>
                        </a:rPr>
                        <a:t>method</a:t>
                      </a:r>
                      <a:r>
                        <a:rPr lang="en" sz="1500" u="none" cap="none" strike="noStrike">
                          <a:highlight>
                            <a:srgbClr val="FFFFFF"/>
                          </a:highlight>
                          <a:latin typeface="Times New Roman"/>
                          <a:ea typeface="Times New Roman"/>
                          <a:cs typeface="Times New Roman"/>
                          <a:sym typeface="Times New Roman"/>
                        </a:rPr>
                        <a:t>: the type of request: GET or POST</a:t>
                      </a:r>
                      <a:endParaRPr sz="1500" u="none" cap="none" strike="noStrike">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i="1" lang="en" sz="1500" u="none" cap="none" strike="noStrike">
                          <a:highlight>
                            <a:srgbClr val="FFFFFF"/>
                          </a:highlight>
                          <a:latin typeface="Times New Roman"/>
                          <a:ea typeface="Times New Roman"/>
                          <a:cs typeface="Times New Roman"/>
                          <a:sym typeface="Times New Roman"/>
                        </a:rPr>
                        <a:t>url</a:t>
                      </a:r>
                      <a:r>
                        <a:rPr lang="en" sz="1500" u="none" cap="none" strike="noStrike">
                          <a:highlight>
                            <a:srgbClr val="FFFFFF"/>
                          </a:highlight>
                          <a:latin typeface="Times New Roman"/>
                          <a:ea typeface="Times New Roman"/>
                          <a:cs typeface="Times New Roman"/>
                          <a:sym typeface="Times New Roman"/>
                        </a:rPr>
                        <a:t>: the server (file) location</a:t>
                      </a:r>
                      <a:endParaRPr sz="1500" u="none" cap="none" strike="noStrike">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i="1" lang="en" sz="1500" u="none" cap="none" strike="noStrike">
                          <a:highlight>
                            <a:srgbClr val="FFFFFF"/>
                          </a:highlight>
                          <a:latin typeface="Times New Roman"/>
                          <a:ea typeface="Times New Roman"/>
                          <a:cs typeface="Times New Roman"/>
                          <a:sym typeface="Times New Roman"/>
                        </a:rPr>
                        <a:t>async</a:t>
                      </a:r>
                      <a:r>
                        <a:rPr lang="en" sz="1500" u="none" cap="none" strike="noStrike">
                          <a:highlight>
                            <a:srgbClr val="FFFFFF"/>
                          </a:highlight>
                          <a:latin typeface="Times New Roman"/>
                          <a:ea typeface="Times New Roman"/>
                          <a:cs typeface="Times New Roman"/>
                          <a:sym typeface="Times New Roman"/>
                        </a:rPr>
                        <a:t>: true (asynchronous) or false (synchronous)</a:t>
                      </a:r>
                      <a:endParaRPr sz="1500" u="none" cap="none" strike="noStrike">
                        <a:highlight>
                          <a:srgbClr val="FFFFFF"/>
                        </a:highlight>
                        <a:latin typeface="Times New Roman"/>
                        <a:ea typeface="Times New Roman"/>
                        <a:cs typeface="Times New Roman"/>
                        <a:sym typeface="Times New Roman"/>
                      </a:endParaRPr>
                    </a:p>
                  </a:txBody>
                  <a:tcPr marT="91425" marB="91425" marR="91425" marL="91425"/>
                </a:tc>
              </a:tr>
              <a:tr h="41467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highlight>
                            <a:srgbClr val="FFFFFF"/>
                          </a:highlight>
                          <a:latin typeface="Times New Roman"/>
                          <a:ea typeface="Times New Roman"/>
                          <a:cs typeface="Times New Roman"/>
                          <a:sym typeface="Times New Roman"/>
                        </a:rPr>
                        <a:t>send()</a:t>
                      </a:r>
                      <a:endParaRPr sz="150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1500"/>
                        </a:spcBef>
                        <a:spcAft>
                          <a:spcPts val="0"/>
                        </a:spcAft>
                        <a:buClr>
                          <a:srgbClr val="000000"/>
                        </a:buClr>
                        <a:buSzPts val="1150"/>
                        <a:buFont typeface="Arial"/>
                        <a:buNone/>
                      </a:pPr>
                      <a:r>
                        <a:t/>
                      </a:r>
                      <a:endParaRPr sz="1150" u="none" cap="none" strike="noStrike">
                        <a:highlight>
                          <a:srgbClr val="FFFFFF"/>
                        </a:highlight>
                        <a:latin typeface="Verdana"/>
                        <a:ea typeface="Verdana"/>
                        <a:cs typeface="Verdana"/>
                        <a:sym typeface="Verdana"/>
                      </a:endParaRPr>
                    </a:p>
                  </a:txBody>
                  <a:tcPr marT="76200" marB="76200" marR="76200" marL="152400"/>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highlight>
                            <a:srgbClr val="FFFFFF"/>
                          </a:highlight>
                          <a:latin typeface="Times New Roman"/>
                          <a:ea typeface="Times New Roman"/>
                          <a:cs typeface="Times New Roman"/>
                          <a:sym typeface="Times New Roman"/>
                        </a:rPr>
                        <a:t>Sends the request to the server (used for GET)</a:t>
                      </a:r>
                      <a:endParaRPr sz="1500" u="none" cap="none" strike="noStrike">
                        <a:latin typeface="Times New Roman"/>
                        <a:ea typeface="Times New Roman"/>
                        <a:cs typeface="Times New Roman"/>
                        <a:sym typeface="Times New Roman"/>
                      </a:endParaRPr>
                    </a:p>
                  </a:txBody>
                  <a:tcPr marT="91425" marB="91425" marR="91425" marL="91425"/>
                </a:tc>
              </a:tr>
              <a:tr h="41467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highlight>
                            <a:srgbClr val="FFFFFF"/>
                          </a:highlight>
                          <a:latin typeface="Times New Roman"/>
                          <a:ea typeface="Times New Roman"/>
                          <a:cs typeface="Times New Roman"/>
                          <a:sym typeface="Times New Roman"/>
                        </a:rPr>
                        <a:t>send(</a:t>
                      </a:r>
                      <a:r>
                        <a:rPr i="1" lang="en" sz="1500" u="none" cap="none" strike="noStrike">
                          <a:highlight>
                            <a:srgbClr val="FFFFFF"/>
                          </a:highlight>
                          <a:latin typeface="Times New Roman"/>
                          <a:ea typeface="Times New Roman"/>
                          <a:cs typeface="Times New Roman"/>
                          <a:sym typeface="Times New Roman"/>
                        </a:rPr>
                        <a:t>string</a:t>
                      </a:r>
                      <a:r>
                        <a:rPr lang="en" sz="1500" u="none" cap="none" strike="noStrike">
                          <a:highlight>
                            <a:srgbClr val="FFFFFF"/>
                          </a:highlight>
                          <a:latin typeface="Times New Roman"/>
                          <a:ea typeface="Times New Roman"/>
                          <a:cs typeface="Times New Roman"/>
                          <a:sym typeface="Times New Roman"/>
                        </a:rPr>
                        <a:t>)</a:t>
                      </a:r>
                      <a:endParaRPr sz="150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1500"/>
                        </a:spcBef>
                        <a:spcAft>
                          <a:spcPts val="0"/>
                        </a:spcAft>
                        <a:buClr>
                          <a:srgbClr val="000000"/>
                        </a:buClr>
                        <a:buSzPts val="1150"/>
                        <a:buFont typeface="Arial"/>
                        <a:buNone/>
                      </a:pPr>
                      <a:r>
                        <a:t/>
                      </a:r>
                      <a:endParaRPr sz="1150" u="none" cap="none" strike="noStrike">
                        <a:highlight>
                          <a:srgbClr val="FFFFFF"/>
                        </a:highlight>
                        <a:latin typeface="Verdana"/>
                        <a:ea typeface="Verdana"/>
                        <a:cs typeface="Verdana"/>
                        <a:sym typeface="Verdana"/>
                      </a:endParaRPr>
                    </a:p>
                  </a:txBody>
                  <a:tcPr marT="76200" marB="76200" marR="76200" marL="152400"/>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highlight>
                            <a:srgbClr val="FFFFFF"/>
                          </a:highlight>
                          <a:latin typeface="Times New Roman"/>
                          <a:ea typeface="Times New Roman"/>
                          <a:cs typeface="Times New Roman"/>
                          <a:sym typeface="Times New Roman"/>
                        </a:rPr>
                        <a:t>Sends the request to the server (used for POST)</a:t>
                      </a:r>
                      <a:endParaRPr sz="150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1500"/>
                        </a:spcBef>
                        <a:spcAft>
                          <a:spcPts val="0"/>
                        </a:spcAft>
                        <a:buClr>
                          <a:srgbClr val="000000"/>
                        </a:buClr>
                        <a:buSzPts val="1500"/>
                        <a:buFont typeface="Arial"/>
                        <a:buNone/>
                      </a:pPr>
                      <a:r>
                        <a:t/>
                      </a:r>
                      <a:endParaRPr sz="1500" u="none" cap="none" strike="noStrike">
                        <a:highlight>
                          <a:srgbClr val="FFFFFF"/>
                        </a:highlight>
                        <a:latin typeface="Times New Roman"/>
                        <a:ea typeface="Times New Roman"/>
                        <a:cs typeface="Times New Roman"/>
                        <a:sym typeface="Times New Roman"/>
                      </a:endParaRPr>
                    </a:p>
                  </a:txBody>
                  <a:tcPr marT="76200" marB="76200" marR="76200" marL="762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727650" y="748450"/>
            <a:ext cx="7688700" cy="2715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40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is used to request data from a specified resource</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The query string (name/value pairs) is sent in the URL of a GET request</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requests can be cached</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requests remain in the browser history</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requests can be bookmarked</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requests should never be used when dealing with sensitive data</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requests have length restrictions</a:t>
            </a:r>
            <a:endParaRPr sz="1800">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highlight>
                  <a:srgbClr val="FFFFFF"/>
                </a:highlight>
                <a:latin typeface="Times New Roman"/>
                <a:ea typeface="Times New Roman"/>
                <a:cs typeface="Times New Roman"/>
                <a:sym typeface="Times New Roman"/>
              </a:rPr>
              <a:t>GET requests are only used to request data (not modify)</a:t>
            </a:r>
            <a:endParaRPr sz="1800">
              <a:solidFill>
                <a:srgbClr val="595959"/>
              </a:solidFill>
              <a:latin typeface="Times New Roman"/>
              <a:ea typeface="Times New Roman"/>
              <a:cs typeface="Times New Roman"/>
              <a:sym typeface="Times New Roman"/>
            </a:endParaRPr>
          </a:p>
        </p:txBody>
      </p:sp>
      <p:sp>
        <p:nvSpPr>
          <p:cNvPr id="112" name="Google Shape;112;p20"/>
          <p:cNvSpPr txBox="1"/>
          <p:nvPr/>
        </p:nvSpPr>
        <p:spPr>
          <a:xfrm>
            <a:off x="727650" y="2132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en" sz="2300">
                <a:solidFill>
                  <a:srgbClr val="9900FF"/>
                </a:solidFill>
                <a:latin typeface="PT Sans Narrow"/>
                <a:ea typeface="PT Sans Narrow"/>
                <a:cs typeface="PT Sans Narrow"/>
                <a:sym typeface="PT Sans Narrow"/>
              </a:rPr>
              <a:t>GET Request</a:t>
            </a:r>
            <a:endParaRPr b="1" sz="2300">
              <a:solidFill>
                <a:srgbClr val="9900FF"/>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727650" y="871975"/>
            <a:ext cx="7688700" cy="30360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400"/>
              </a:spcBef>
              <a:spcAft>
                <a:spcPts val="0"/>
              </a:spcAft>
              <a:buClr>
                <a:srgbClr val="595959"/>
              </a:buClr>
              <a:buSzPts val="1900"/>
              <a:buFont typeface="Times New Roman"/>
              <a:buChar char="➢"/>
            </a:pPr>
            <a:r>
              <a:rPr lang="en" sz="1900">
                <a:highlight>
                  <a:srgbClr val="FFFFFF"/>
                </a:highlight>
                <a:latin typeface="Times New Roman"/>
                <a:ea typeface="Times New Roman"/>
                <a:cs typeface="Times New Roman"/>
                <a:sym typeface="Times New Roman"/>
              </a:rPr>
              <a:t>POST is used to send data to a server to create/update a resource</a:t>
            </a:r>
            <a:endParaRPr sz="1900">
              <a:highlight>
                <a:srgbClr val="FFFFFF"/>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595959"/>
              </a:buClr>
              <a:buSzPts val="1900"/>
              <a:buFont typeface="Times New Roman"/>
              <a:buChar char="➢"/>
            </a:pPr>
            <a:r>
              <a:rPr lang="en" sz="1900">
                <a:highlight>
                  <a:srgbClr val="FFFFFF"/>
                </a:highlight>
                <a:latin typeface="Times New Roman"/>
                <a:ea typeface="Times New Roman"/>
                <a:cs typeface="Times New Roman"/>
                <a:sym typeface="Times New Roman"/>
              </a:rPr>
              <a:t>The data sent to the server with POST is stored in the request body of the HTTP request</a:t>
            </a:r>
            <a:endParaRPr sz="1900">
              <a:highlight>
                <a:srgbClr val="FFFFFF"/>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595959"/>
              </a:buClr>
              <a:buSzPts val="1900"/>
              <a:buFont typeface="Times New Roman"/>
              <a:buChar char="➢"/>
            </a:pPr>
            <a:r>
              <a:rPr lang="en" sz="1900">
                <a:highlight>
                  <a:srgbClr val="FFFFFF"/>
                </a:highlight>
                <a:latin typeface="Times New Roman"/>
                <a:ea typeface="Times New Roman"/>
                <a:cs typeface="Times New Roman"/>
                <a:sym typeface="Times New Roman"/>
              </a:rPr>
              <a:t>POST requests are never cached</a:t>
            </a:r>
            <a:endParaRPr sz="1900">
              <a:highlight>
                <a:srgbClr val="FFFFFF"/>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595959"/>
              </a:buClr>
              <a:buSzPts val="1900"/>
              <a:buFont typeface="Times New Roman"/>
              <a:buChar char="➢"/>
            </a:pPr>
            <a:r>
              <a:rPr lang="en" sz="1900">
                <a:highlight>
                  <a:srgbClr val="FFFFFF"/>
                </a:highlight>
                <a:latin typeface="Times New Roman"/>
                <a:ea typeface="Times New Roman"/>
                <a:cs typeface="Times New Roman"/>
                <a:sym typeface="Times New Roman"/>
              </a:rPr>
              <a:t>POST requests do not remain in the browser history</a:t>
            </a:r>
            <a:endParaRPr sz="1900">
              <a:highlight>
                <a:srgbClr val="FFFFFF"/>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595959"/>
              </a:buClr>
              <a:buSzPts val="1900"/>
              <a:buFont typeface="Times New Roman"/>
              <a:buChar char="➢"/>
            </a:pPr>
            <a:r>
              <a:rPr lang="en" sz="1900">
                <a:highlight>
                  <a:srgbClr val="FFFFFF"/>
                </a:highlight>
                <a:latin typeface="Times New Roman"/>
                <a:ea typeface="Times New Roman"/>
                <a:cs typeface="Times New Roman"/>
                <a:sym typeface="Times New Roman"/>
              </a:rPr>
              <a:t>POST requests cannot be bookmarked</a:t>
            </a:r>
            <a:endParaRPr sz="1900">
              <a:highlight>
                <a:srgbClr val="FFFFFF"/>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595959"/>
              </a:buClr>
              <a:buSzPts val="1900"/>
              <a:buFont typeface="Times New Roman"/>
              <a:buChar char="➢"/>
            </a:pPr>
            <a:r>
              <a:rPr lang="en" sz="1900">
                <a:highlight>
                  <a:srgbClr val="FFFFFF"/>
                </a:highlight>
                <a:latin typeface="Times New Roman"/>
                <a:ea typeface="Times New Roman"/>
                <a:cs typeface="Times New Roman"/>
                <a:sym typeface="Times New Roman"/>
              </a:rPr>
              <a:t>POST requests have no restrictions on data length</a:t>
            </a:r>
            <a:endParaRPr sz="1300">
              <a:solidFill>
                <a:srgbClr val="595959"/>
              </a:solidFill>
              <a:latin typeface="Lato"/>
              <a:ea typeface="Lato"/>
              <a:cs typeface="Lato"/>
              <a:sym typeface="Lato"/>
            </a:endParaRPr>
          </a:p>
        </p:txBody>
      </p:sp>
      <p:sp>
        <p:nvSpPr>
          <p:cNvPr id="118" name="Google Shape;118;p21"/>
          <p:cNvSpPr txBox="1"/>
          <p:nvPr/>
        </p:nvSpPr>
        <p:spPr>
          <a:xfrm>
            <a:off x="727650" y="2132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en" sz="2300">
                <a:solidFill>
                  <a:srgbClr val="9900FF"/>
                </a:solidFill>
                <a:latin typeface="PT Sans Narrow"/>
                <a:ea typeface="PT Sans Narrow"/>
                <a:cs typeface="PT Sans Narrow"/>
                <a:sym typeface="PT Sans Narrow"/>
              </a:rPr>
              <a:t>POS</a:t>
            </a:r>
            <a:r>
              <a:rPr b="1" lang="en" sz="2300">
                <a:solidFill>
                  <a:srgbClr val="9900FF"/>
                </a:solidFill>
                <a:latin typeface="PT Sans Narrow"/>
                <a:ea typeface="PT Sans Narrow"/>
                <a:cs typeface="PT Sans Narrow"/>
                <a:sym typeface="PT Sans Narrow"/>
              </a:rPr>
              <a:t>T Request</a:t>
            </a:r>
            <a:endParaRPr b="1" sz="2300">
              <a:solidFill>
                <a:srgbClr val="9900FF"/>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