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D0F628-91B5-4849-8AA6-11F950AD1801}">
  <a:tblStyle styleId="{E6D0F628-91B5-4849-8AA6-11F950AD18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5.xml"/><Relationship Id="rId33" Type="http://schemas.openxmlformats.org/officeDocument/2006/relationships/font" Target="fonts/OpenSans-boldItalic.fntdata"/><Relationship Id="rId10" Type="http://schemas.openxmlformats.org/officeDocument/2006/relationships/slide" Target="slides/slide4.xml"/><Relationship Id="rId32"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da4caf0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da4caf0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6d0552c4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6d0552c4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6d0552c4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6d0552c4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da4caf01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da4caf01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da4caf01b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da4caf01b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da4caf01b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da4caf01b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da4caf01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da4caf01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da4caf01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da4caf01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sb</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da4caf01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da4caf01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da4caf01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da4caf01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da4caf01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da4caf01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da4caf01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da4caf01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da4caf01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da4caf01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da4caf01b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da4caf01b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da4caf01b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da4caf01b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da4caf01b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da4caf01b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da4caf01b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da4caf01b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6d0552c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6d0552c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6d0552c4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6d0552c4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6d0552c4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6d0552c4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6d0552c4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6d0552c4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6d0552c4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6d0552c4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image" Target="../media/image17.jpg"/><Relationship Id="rId5"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hyperlink" Target="https://reader.elsevier.com/reader/sd/pii/S1877050918318003?token=6BF470414EE0E2C054C3B861CFBF4D1B63DAE404850F13A07BECDC453552AC1A2236C00356B42C2ACE995F376EED160A" TargetMode="External"/><Relationship Id="rId4" Type="http://schemas.openxmlformats.org/officeDocument/2006/relationships/hyperlink" Target="https://ieeexplore.ieee.org/abstract/document/6335478" TargetMode="External"/><Relationship Id="rId5" Type="http://schemas.openxmlformats.org/officeDocument/2006/relationships/hyperlink" Target="https://dl.acm.org/doi/10.1016/j.sigpro.2008.06.019" TargetMode="External"/><Relationship Id="rId6" Type="http://schemas.openxmlformats.org/officeDocument/2006/relationships/hyperlink" Target="https://www.researchgate.net/publication/330384401_A_Fast_and_Robust_Traffic_Sign_Recognition" TargetMode="External"/><Relationship Id="rId7" Type="http://schemas.openxmlformats.org/officeDocument/2006/relationships/hyperlink" Target="https://ieeexplore.ieee.org/document/1389331" TargetMode="External"/><Relationship Id="rId8" Type="http://schemas.openxmlformats.org/officeDocument/2006/relationships/hyperlink" Target="https://ieeexplore.ieee.org/abstract/document/516429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079650" y="340850"/>
            <a:ext cx="2984700" cy="63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Times New Roman"/>
                <a:ea typeface="Times New Roman"/>
                <a:cs typeface="Times New Roman"/>
                <a:sym typeface="Times New Roman"/>
              </a:rPr>
              <a:t>BE PROJECT</a:t>
            </a:r>
            <a:endParaRPr/>
          </a:p>
        </p:txBody>
      </p:sp>
      <p:sp>
        <p:nvSpPr>
          <p:cNvPr id="55" name="Google Shape;55;p13"/>
          <p:cNvSpPr txBox="1"/>
          <p:nvPr/>
        </p:nvSpPr>
        <p:spPr>
          <a:xfrm>
            <a:off x="417900" y="1129000"/>
            <a:ext cx="4061400" cy="35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Times New Roman"/>
                <a:ea typeface="Times New Roman"/>
                <a:cs typeface="Times New Roman"/>
                <a:sym typeface="Times New Roman"/>
              </a:rPr>
              <a:t>Group Members:</a:t>
            </a:r>
            <a:r>
              <a:rPr lang="en"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indent="0" lvl="0" marL="0" rtl="0" algn="l">
              <a:spcBef>
                <a:spcPts val="0"/>
              </a:spcBef>
              <a:spcAft>
                <a:spcPts val="0"/>
              </a:spcAft>
              <a:buNone/>
            </a:pPr>
            <a:r>
              <a:rPr lang="en" sz="1900">
                <a:latin typeface="Times New Roman"/>
                <a:ea typeface="Times New Roman"/>
                <a:cs typeface="Times New Roman"/>
                <a:sym typeface="Times New Roman"/>
              </a:rPr>
              <a:t>	B150058523- Srishti Bankar</a:t>
            </a:r>
            <a:endParaRPr sz="1900">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B150058619- Prajakta Lanje</a:t>
            </a:r>
            <a:endParaRPr sz="1900">
              <a:latin typeface="Times New Roman"/>
              <a:ea typeface="Times New Roman"/>
              <a:cs typeface="Times New Roman"/>
              <a:sym typeface="Times New Roman"/>
            </a:endParaRPr>
          </a:p>
          <a:p>
            <a:pPr indent="0" lvl="0" marL="0" rtl="0" algn="l">
              <a:spcBef>
                <a:spcPts val="0"/>
              </a:spcBef>
              <a:spcAft>
                <a:spcPts val="0"/>
              </a:spcAft>
              <a:buNone/>
            </a:pPr>
            <a:r>
              <a:rPr lang="en" sz="1900">
                <a:latin typeface="Times New Roman"/>
                <a:ea typeface="Times New Roman"/>
                <a:cs typeface="Times New Roman"/>
                <a:sym typeface="Times New Roman"/>
              </a:rPr>
              <a:t>	B150058645- Siddhant Nikumbh</a:t>
            </a:r>
            <a:endParaRPr sz="1900">
              <a:latin typeface="Times New Roman"/>
              <a:ea typeface="Times New Roman"/>
              <a:cs typeface="Times New Roman"/>
              <a:sym typeface="Times New Roman"/>
            </a:endParaRPr>
          </a:p>
          <a:p>
            <a:pPr indent="457200" lvl="0" marL="0" rtl="0" algn="l">
              <a:spcBef>
                <a:spcPts val="0"/>
              </a:spcBef>
              <a:spcAft>
                <a:spcPts val="0"/>
              </a:spcAft>
              <a:buNone/>
            </a:pPr>
            <a:r>
              <a:rPr lang="en" sz="1900">
                <a:latin typeface="Times New Roman"/>
                <a:ea typeface="Times New Roman"/>
                <a:cs typeface="Times New Roman"/>
                <a:sym typeface="Times New Roman"/>
              </a:rPr>
              <a:t>B150058649- Pallavi Dadape</a:t>
            </a:r>
            <a:endParaRPr sz="1900">
              <a:latin typeface="Times New Roman"/>
              <a:ea typeface="Times New Roman"/>
              <a:cs typeface="Times New Roman"/>
              <a:sym typeface="Times New Roman"/>
            </a:endParaRPr>
          </a:p>
          <a:p>
            <a:pPr indent="0" lvl="0" marL="0" rtl="0" algn="l">
              <a:spcBef>
                <a:spcPts val="0"/>
              </a:spcBef>
              <a:spcAft>
                <a:spcPts val="0"/>
              </a:spcAft>
              <a:buNone/>
            </a:pPr>
            <a:r>
              <a:rPr lang="en"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rPr lang="en" sz="2100">
                <a:solidFill>
                  <a:schemeClr val="dk1"/>
                </a:solidFill>
                <a:latin typeface="Times New Roman"/>
                <a:ea typeface="Times New Roman"/>
                <a:cs typeface="Times New Roman"/>
                <a:sym typeface="Times New Roman"/>
              </a:rPr>
              <a:t>Group ID:</a:t>
            </a:r>
            <a:r>
              <a:rPr lang="en" sz="1900">
                <a:solidFill>
                  <a:schemeClr val="dk1"/>
                </a:solidFill>
                <a:latin typeface="Times New Roman"/>
                <a:ea typeface="Times New Roman"/>
                <a:cs typeface="Times New Roman"/>
                <a:sym typeface="Times New Roman"/>
              </a:rPr>
              <a:t> 32</a:t>
            </a:r>
            <a:br>
              <a:rPr lang="en" sz="1900">
                <a:solidFill>
                  <a:schemeClr val="dk1"/>
                </a:solidFill>
                <a:latin typeface="Times New Roman"/>
                <a:ea typeface="Times New Roman"/>
                <a:cs typeface="Times New Roman"/>
                <a:sym typeface="Times New Roman"/>
              </a:rPr>
            </a:br>
            <a:br>
              <a:rPr lang="en" sz="1900">
                <a:solidFill>
                  <a:schemeClr val="dk1"/>
                </a:solidFill>
                <a:latin typeface="Times New Roman"/>
                <a:ea typeface="Times New Roman"/>
                <a:cs typeface="Times New Roman"/>
                <a:sym typeface="Times New Roman"/>
              </a:rPr>
            </a:br>
            <a:r>
              <a:rPr lang="en" sz="2100">
                <a:solidFill>
                  <a:schemeClr val="dk1"/>
                </a:solidFill>
                <a:latin typeface="Times New Roman"/>
                <a:ea typeface="Times New Roman"/>
                <a:cs typeface="Times New Roman"/>
                <a:sym typeface="Times New Roman"/>
              </a:rPr>
              <a:t>Domain:</a:t>
            </a:r>
            <a:r>
              <a:rPr lang="en" sz="1900">
                <a:solidFill>
                  <a:schemeClr val="dk1"/>
                </a:solidFill>
                <a:latin typeface="Times New Roman"/>
                <a:ea typeface="Times New Roman"/>
                <a:cs typeface="Times New Roman"/>
                <a:sym typeface="Times New Roman"/>
              </a:rPr>
              <a:t> ML/AI and IoT</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7108475" y="3554150"/>
            <a:ext cx="1790400" cy="1471600"/>
          </a:xfrm>
          <a:prstGeom prst="rect">
            <a:avLst/>
          </a:prstGeom>
          <a:noFill/>
          <a:ln>
            <a:noFill/>
          </a:ln>
        </p:spPr>
      </p:pic>
      <p:cxnSp>
        <p:nvCxnSpPr>
          <p:cNvPr id="57" name="Google Shape;57;p13"/>
          <p:cNvCxnSpPr/>
          <p:nvPr/>
        </p:nvCxnSpPr>
        <p:spPr>
          <a:xfrm>
            <a:off x="4566450" y="1295300"/>
            <a:ext cx="11100" cy="3059700"/>
          </a:xfrm>
          <a:prstGeom prst="straightConnector1">
            <a:avLst/>
          </a:prstGeom>
          <a:noFill/>
          <a:ln cap="flat" cmpd="sng" w="19050">
            <a:solidFill>
              <a:srgbClr val="999999"/>
            </a:solidFill>
            <a:prstDash val="solid"/>
            <a:round/>
            <a:headEnd len="med" w="med" type="none"/>
            <a:tailEnd len="med" w="med" type="none"/>
          </a:ln>
        </p:spPr>
      </p:cxnSp>
      <p:sp>
        <p:nvSpPr>
          <p:cNvPr id="58" name="Google Shape;58;p13"/>
          <p:cNvSpPr txBox="1"/>
          <p:nvPr/>
        </p:nvSpPr>
        <p:spPr>
          <a:xfrm>
            <a:off x="5259675" y="1203050"/>
            <a:ext cx="2787900" cy="35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Times New Roman"/>
                <a:ea typeface="Times New Roman"/>
                <a:cs typeface="Times New Roman"/>
                <a:sym typeface="Times New Roman"/>
              </a:rPr>
              <a:t>Internal Guide:</a:t>
            </a:r>
            <a:endParaRPr sz="1900">
              <a:latin typeface="Times New Roman"/>
              <a:ea typeface="Times New Roman"/>
              <a:cs typeface="Times New Roman"/>
              <a:sym typeface="Times New Roman"/>
            </a:endParaRPr>
          </a:p>
          <a:p>
            <a:pPr indent="457200" lvl="0" marL="0" rtl="0" algn="l">
              <a:spcBef>
                <a:spcPts val="0"/>
              </a:spcBef>
              <a:spcAft>
                <a:spcPts val="0"/>
              </a:spcAft>
              <a:buNone/>
            </a:pPr>
            <a:r>
              <a:rPr lang="en" sz="1900">
                <a:solidFill>
                  <a:schemeClr val="dk1"/>
                </a:solidFill>
                <a:latin typeface="Times New Roman"/>
                <a:ea typeface="Times New Roman"/>
                <a:cs typeface="Times New Roman"/>
                <a:sym typeface="Times New Roman"/>
              </a:rPr>
              <a:t>Dr. K. A. Sultanpure</a:t>
            </a:r>
            <a:r>
              <a:rPr lang="en"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indent="457200" lvl="0" marL="0" rtl="0" algn="l">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100">
                <a:solidFill>
                  <a:schemeClr val="dk1"/>
                </a:solidFill>
                <a:latin typeface="Times New Roman"/>
                <a:ea typeface="Times New Roman"/>
                <a:cs typeface="Times New Roman"/>
                <a:sym typeface="Times New Roman"/>
              </a:rPr>
              <a:t>Date:</a:t>
            </a:r>
            <a:r>
              <a:rPr lang="en" sz="1900">
                <a:solidFill>
                  <a:schemeClr val="dk1"/>
                </a:solidFill>
                <a:latin typeface="Times New Roman"/>
                <a:ea typeface="Times New Roman"/>
                <a:cs typeface="Times New Roman"/>
                <a:sym typeface="Times New Roman"/>
              </a:rPr>
              <a:t> 14-06-2021</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idx="1" type="subTitle"/>
          </p:nvPr>
        </p:nvSpPr>
        <p:spPr>
          <a:xfrm>
            <a:off x="311700" y="193325"/>
            <a:ext cx="8520600" cy="454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Until this date, we have 4 systems claiming 100% detection rate:</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330200" lvl="0" marL="457200" rtl="0" algn="l">
              <a:lnSpc>
                <a:spcPct val="11413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Traffic sign shape classification and localization based on the normalized FFT of the signature of blobs and 2D homographies</a:t>
            </a:r>
            <a:endParaRPr sz="1600">
              <a:solidFill>
                <a:schemeClr val="dk1"/>
              </a:solidFill>
              <a:latin typeface="Times New Roman"/>
              <a:ea typeface="Times New Roman"/>
              <a:cs typeface="Times New Roman"/>
              <a:sym typeface="Times New Roman"/>
            </a:endParaRPr>
          </a:p>
          <a:p>
            <a:pPr indent="0" lvl="0" marL="457200" rtl="0" algn="l">
              <a:lnSpc>
                <a:spcPct val="11413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lnSpc>
                <a:spcPct val="11413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A Fast and Robust Traffic Sign Recognition</a:t>
            </a:r>
            <a:endParaRPr sz="1600">
              <a:solidFill>
                <a:schemeClr val="dk1"/>
              </a:solidFill>
              <a:latin typeface="Times New Roman"/>
              <a:ea typeface="Times New Roman"/>
              <a:cs typeface="Times New Roman"/>
              <a:sym typeface="Times New Roman"/>
            </a:endParaRPr>
          </a:p>
          <a:p>
            <a:pPr indent="0" lvl="0" marL="457200" rtl="0" algn="l">
              <a:lnSpc>
                <a:spcPct val="11413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lnSpc>
                <a:spcPct val="11413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Fast shape-based road sign detection for a driver assistance system </a:t>
            </a:r>
            <a:endParaRPr sz="1600">
              <a:solidFill>
                <a:schemeClr val="dk1"/>
              </a:solidFill>
              <a:latin typeface="Times New Roman"/>
              <a:ea typeface="Times New Roman"/>
              <a:cs typeface="Times New Roman"/>
              <a:sym typeface="Times New Roman"/>
            </a:endParaRPr>
          </a:p>
          <a:p>
            <a:pPr indent="0" lvl="0" marL="457200" rtl="0" algn="l">
              <a:lnSpc>
                <a:spcPct val="11413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lnSpc>
                <a:spcPct val="11413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Towards reliable traffic sign recognition</a:t>
            </a:r>
            <a:endParaRPr sz="1600">
              <a:solidFill>
                <a:schemeClr val="dk1"/>
              </a:solidFill>
              <a:latin typeface="Times New Roman"/>
              <a:ea typeface="Times New Roman"/>
              <a:cs typeface="Times New Roman"/>
              <a:sym typeface="Times New Roman"/>
            </a:endParaRPr>
          </a:p>
          <a:p>
            <a:pPr indent="0" lvl="0" marL="0" rtl="0" algn="l">
              <a:lnSpc>
                <a:spcPct val="11413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Generally, systems achieve detection rates well into the 90% range. A system that can detect several different sign types at low detection rate may, in some applications, be considered better than a system that can only detect one specific sign type but does that very well.</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p:txBody>
      </p:sp>
      <p:pic>
        <p:nvPicPr>
          <p:cNvPr id="117" name="Google Shape;117;p22"/>
          <p:cNvPicPr preferRelativeResize="0"/>
          <p:nvPr/>
        </p:nvPicPr>
        <p:blipFill>
          <a:blip r:embed="rId3">
            <a:alphaModFix/>
          </a:blip>
          <a:stretch>
            <a:fillRect/>
          </a:stretch>
        </p:blipFill>
        <p:spPr>
          <a:xfrm>
            <a:off x="7108475" y="3554150"/>
            <a:ext cx="1790400" cy="1471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3"/>
          <p:cNvPicPr preferRelativeResize="0"/>
          <p:nvPr/>
        </p:nvPicPr>
        <p:blipFill>
          <a:blip r:embed="rId3">
            <a:alphaModFix/>
          </a:blip>
          <a:stretch>
            <a:fillRect/>
          </a:stretch>
        </p:blipFill>
        <p:spPr>
          <a:xfrm>
            <a:off x="7108475" y="3554150"/>
            <a:ext cx="1790400" cy="1471600"/>
          </a:xfrm>
          <a:prstGeom prst="rect">
            <a:avLst/>
          </a:prstGeom>
          <a:noFill/>
          <a:ln>
            <a:noFill/>
          </a:ln>
        </p:spPr>
      </p:pic>
      <p:sp>
        <p:nvSpPr>
          <p:cNvPr id="123" name="Google Shape;123;p23"/>
          <p:cNvSpPr txBox="1"/>
          <p:nvPr/>
        </p:nvSpPr>
        <p:spPr>
          <a:xfrm>
            <a:off x="512475" y="188275"/>
            <a:ext cx="8116800" cy="336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900">
                <a:solidFill>
                  <a:schemeClr val="dk1"/>
                </a:solidFill>
                <a:latin typeface="Times New Roman"/>
                <a:ea typeface="Times New Roman"/>
                <a:cs typeface="Times New Roman"/>
                <a:sym typeface="Times New Roman"/>
              </a:rPr>
              <a:t>Incompetence of existing system and identified problems:</a:t>
            </a:r>
            <a:endParaRPr b="1" sz="1600">
              <a:solidFill>
                <a:schemeClr val="dk1"/>
              </a:solidFill>
              <a:latin typeface="Times New Roman"/>
              <a:ea typeface="Times New Roman"/>
              <a:cs typeface="Times New Roman"/>
              <a:sym typeface="Times New Roman"/>
            </a:endParaRPr>
          </a:p>
          <a:p>
            <a:pPr indent="-330200" lvl="0" marL="457200" rtl="0" algn="l">
              <a:lnSpc>
                <a:spcPct val="200000"/>
              </a:lnSpc>
              <a:spcBef>
                <a:spcPts val="18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Low detection accuracy</a:t>
            </a:r>
            <a:endParaRPr sz="1600">
              <a:solidFill>
                <a:schemeClr val="dk1"/>
              </a:solidFill>
              <a:latin typeface="Times New Roman"/>
              <a:ea typeface="Times New Roman"/>
              <a:cs typeface="Times New Roman"/>
              <a:sym typeface="Times New Roman"/>
            </a:endParaRPr>
          </a:p>
          <a:p>
            <a:pPr indent="-330200" lvl="0" marL="457200" rtl="0" algn="l">
              <a:lnSpc>
                <a:spcPct val="2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High demand for hardware computational performance</a:t>
            </a:r>
            <a:endParaRPr sz="1600">
              <a:solidFill>
                <a:schemeClr val="dk1"/>
              </a:solidFill>
              <a:latin typeface="Times New Roman"/>
              <a:ea typeface="Times New Roman"/>
              <a:cs typeface="Times New Roman"/>
              <a:sym typeface="Times New Roman"/>
            </a:endParaRPr>
          </a:p>
          <a:p>
            <a:pPr indent="-330200" lvl="0" marL="457200" rtl="0" algn="l">
              <a:lnSpc>
                <a:spcPct val="2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Variations in the intensity of light, contrast</a:t>
            </a:r>
            <a:endParaRPr sz="1600">
              <a:solidFill>
                <a:schemeClr val="dk1"/>
              </a:solidFill>
              <a:latin typeface="Times New Roman"/>
              <a:ea typeface="Times New Roman"/>
              <a:cs typeface="Times New Roman"/>
              <a:sym typeface="Times New Roman"/>
            </a:endParaRPr>
          </a:p>
          <a:p>
            <a:pPr indent="-330200" lvl="0" marL="457200" rtl="0" algn="l">
              <a:lnSpc>
                <a:spcPct val="2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Angle of rotation in images of the localised traffic signs</a:t>
            </a:r>
            <a:endParaRPr sz="1600">
              <a:solidFill>
                <a:schemeClr val="dk1"/>
              </a:solidFill>
              <a:latin typeface="Times New Roman"/>
              <a:ea typeface="Times New Roman"/>
              <a:cs typeface="Times New Roman"/>
              <a:sym typeface="Times New Roman"/>
            </a:endParaRPr>
          </a:p>
          <a:p>
            <a:pPr indent="-330200" lvl="0" marL="457200" rtl="0" algn="l">
              <a:lnSpc>
                <a:spcPct val="2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No dataset based on Indian Traffic sign Convention.</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2209650" y="212075"/>
            <a:ext cx="47247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SYSTEM OVERVIEW &amp; SCOPE</a:t>
            </a:r>
            <a:endParaRPr sz="2500">
              <a:latin typeface="Times New Roman"/>
              <a:ea typeface="Times New Roman"/>
              <a:cs typeface="Times New Roman"/>
              <a:sym typeface="Times New Roman"/>
            </a:endParaRPr>
          </a:p>
        </p:txBody>
      </p:sp>
      <p:sp>
        <p:nvSpPr>
          <p:cNvPr id="129" name="Google Shape;129;p24"/>
          <p:cNvSpPr txBox="1"/>
          <p:nvPr>
            <p:ph idx="1" type="body"/>
          </p:nvPr>
        </p:nvSpPr>
        <p:spPr>
          <a:xfrm>
            <a:off x="311700" y="913350"/>
            <a:ext cx="8520600" cy="20571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 functioning system will be implemented using a standard web-camera mounted in a testing vehicle. </a:t>
            </a:r>
            <a:endParaRPr sz="1600">
              <a:solidFill>
                <a:srgbClr val="FF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most promising technology for intelligent vehicle systems is </a:t>
            </a:r>
            <a:r>
              <a:rPr b="1" lang="en" sz="1600">
                <a:solidFill>
                  <a:srgbClr val="000000"/>
                </a:solidFill>
                <a:latin typeface="Times New Roman"/>
                <a:ea typeface="Times New Roman"/>
                <a:cs typeface="Times New Roman"/>
                <a:sym typeface="Times New Roman"/>
              </a:rPr>
              <a:t>vision sensors and image processing</a:t>
            </a:r>
            <a:r>
              <a:rPr lang="en" sz="1600">
                <a:solidFill>
                  <a:srgbClr val="000000"/>
                </a:solidFill>
                <a:latin typeface="Times New Roman"/>
                <a:ea typeface="Times New Roman"/>
                <a:cs typeface="Times New Roman"/>
                <a:sym typeface="Times New Roman"/>
              </a:rPr>
              <a:t>. Our algorithm will take an image as an input(through camera) and first detect all the road signs. This information will be given to the recognizer to recognize all the detected road signs. Then the architecture will decide a speed limit for the observed signs and alert the driver accordingly.</a:t>
            </a:r>
            <a:endParaRPr sz="1600">
              <a:solidFill>
                <a:srgbClr val="000000"/>
              </a:solidFill>
            </a:endParaRPr>
          </a:p>
        </p:txBody>
      </p:sp>
      <p:pic>
        <p:nvPicPr>
          <p:cNvPr id="130" name="Google Shape;130;p24"/>
          <p:cNvPicPr preferRelativeResize="0"/>
          <p:nvPr/>
        </p:nvPicPr>
        <p:blipFill>
          <a:blip r:embed="rId3">
            <a:alphaModFix/>
          </a:blip>
          <a:stretch>
            <a:fillRect/>
          </a:stretch>
        </p:blipFill>
        <p:spPr>
          <a:xfrm>
            <a:off x="7108475" y="3554150"/>
            <a:ext cx="1790400" cy="1471600"/>
          </a:xfrm>
          <a:prstGeom prst="rect">
            <a:avLst/>
          </a:prstGeom>
          <a:noFill/>
          <a:ln>
            <a:noFill/>
          </a:ln>
        </p:spPr>
      </p:pic>
      <p:sp>
        <p:nvSpPr>
          <p:cNvPr id="131" name="Google Shape;131;p24"/>
          <p:cNvSpPr txBox="1"/>
          <p:nvPr/>
        </p:nvSpPr>
        <p:spPr>
          <a:xfrm>
            <a:off x="311700" y="3026150"/>
            <a:ext cx="6482100" cy="16674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human-computer interface will be a simple screen where the detections and recognitions can be observed and alert will be displayed when the vehicle is in an unsafe state. Also a voice saying the alert can be developed.</a:t>
            </a:r>
            <a:endParaRPr sz="1600">
              <a:solidFill>
                <a:schemeClr val="dk1"/>
              </a:solidFill>
              <a:latin typeface="Times New Roman"/>
              <a:ea typeface="Times New Roman"/>
              <a:cs typeface="Times New Roman"/>
              <a:sym typeface="Times New Roman"/>
            </a:endParaRPr>
          </a:p>
          <a:p>
            <a:pPr indent="0" lvl="0" marL="457200" rtl="0" algn="just">
              <a:lnSpc>
                <a:spcPct val="115000"/>
              </a:lnSpc>
              <a:spcBef>
                <a:spcPts val="1600"/>
              </a:spcBef>
              <a:spcAft>
                <a:spcPts val="0"/>
              </a:spcAft>
              <a:buNone/>
            </a:pPr>
            <a:r>
              <a:rPr b="1" lang="en" sz="1600">
                <a:solidFill>
                  <a:srgbClr val="FF0000"/>
                </a:solidFill>
                <a:latin typeface="Times New Roman"/>
                <a:ea typeface="Times New Roman"/>
                <a:cs typeface="Times New Roman"/>
                <a:sym typeface="Times New Roman"/>
              </a:rPr>
              <a:t>This system is restricted to only traffic signs.</a:t>
            </a:r>
            <a:endParaRPr b="1" sz="1600">
              <a:solidFill>
                <a:srgbClr val="FF0000"/>
              </a:solidFill>
              <a:latin typeface="Times New Roman"/>
              <a:ea typeface="Times New Roman"/>
              <a:cs typeface="Times New Roman"/>
              <a:sym typeface="Times New Roman"/>
            </a:endParaRPr>
          </a:p>
          <a:p>
            <a:pPr indent="0" lvl="0" marL="0" rtl="0" algn="just">
              <a:lnSpc>
                <a:spcPct val="115000"/>
              </a:lnSpc>
              <a:spcBef>
                <a:spcPts val="1200"/>
              </a:spcBef>
              <a:spcAft>
                <a:spcPts val="160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nvSpPr>
        <p:spPr>
          <a:xfrm>
            <a:off x="725400" y="110800"/>
            <a:ext cx="7693200" cy="53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202124"/>
                </a:solidFill>
                <a:highlight>
                  <a:srgbClr val="FFFFFF"/>
                </a:highlight>
                <a:latin typeface="Times New Roman"/>
                <a:ea typeface="Times New Roman"/>
                <a:cs typeface="Times New Roman"/>
                <a:sym typeface="Times New Roman"/>
              </a:rPr>
              <a:t>FUTURE SCOPE</a:t>
            </a:r>
            <a:endParaRPr sz="2400">
              <a:latin typeface="Times New Roman"/>
              <a:ea typeface="Times New Roman"/>
              <a:cs typeface="Times New Roman"/>
              <a:sym typeface="Times New Roman"/>
            </a:endParaRPr>
          </a:p>
        </p:txBody>
      </p:sp>
      <p:pic>
        <p:nvPicPr>
          <p:cNvPr id="137" name="Google Shape;137;p25"/>
          <p:cNvPicPr preferRelativeResize="0"/>
          <p:nvPr/>
        </p:nvPicPr>
        <p:blipFill>
          <a:blip r:embed="rId3">
            <a:alphaModFix/>
          </a:blip>
          <a:stretch>
            <a:fillRect/>
          </a:stretch>
        </p:blipFill>
        <p:spPr>
          <a:xfrm>
            <a:off x="7108475" y="3554150"/>
            <a:ext cx="1790400" cy="1471600"/>
          </a:xfrm>
          <a:prstGeom prst="rect">
            <a:avLst/>
          </a:prstGeom>
          <a:noFill/>
          <a:ln>
            <a:noFill/>
          </a:ln>
        </p:spPr>
      </p:pic>
      <p:sp>
        <p:nvSpPr>
          <p:cNvPr id="138" name="Google Shape;138;p25"/>
          <p:cNvSpPr txBox="1"/>
          <p:nvPr/>
        </p:nvSpPr>
        <p:spPr>
          <a:xfrm>
            <a:off x="462100" y="781875"/>
            <a:ext cx="8277900" cy="27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For the future scope of this project, we shall first implement </a:t>
            </a:r>
            <a:r>
              <a:rPr b="1" lang="en"/>
              <a:t>HD Maps</a:t>
            </a:r>
            <a:r>
              <a:rPr lang="en"/>
              <a:t> to get the accurate data of the road which will also include the other vehicles and their position on the road.</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en"/>
              <a:t>With further improvisions, this system could also be used to recognize the </a:t>
            </a:r>
            <a:r>
              <a:rPr b="1" lang="en"/>
              <a:t>lane markings</a:t>
            </a:r>
            <a:r>
              <a:rPr lang="en"/>
              <a:t> and the </a:t>
            </a:r>
            <a:r>
              <a:rPr b="1" lang="en"/>
              <a:t>traffic lights</a:t>
            </a:r>
            <a:r>
              <a:rPr lang="en"/>
              <a:t> to warn the driver. </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en"/>
              <a:t>Another feature we shall add to this system will be a </a:t>
            </a:r>
            <a:r>
              <a:rPr b="1" lang="en"/>
              <a:t>mobile application</a:t>
            </a:r>
            <a:r>
              <a:rPr lang="en"/>
              <a:t>. All the data and notifications will be directed to the application installed in the driver’s mobile.</a:t>
            </a:r>
            <a:endParaRPr/>
          </a:p>
          <a:p>
            <a:pPr indent="45720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We also aim to make this system universal i.e. this system should be able to recognize the signs in any given language. Once this is achieved, this system will be capable of being used in any country across the globe to identify the signs.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6"/>
          <p:cNvPicPr preferRelativeResize="0"/>
          <p:nvPr/>
        </p:nvPicPr>
        <p:blipFill>
          <a:blip r:embed="rId3">
            <a:alphaModFix/>
          </a:blip>
          <a:stretch>
            <a:fillRect/>
          </a:stretch>
        </p:blipFill>
        <p:spPr>
          <a:xfrm>
            <a:off x="7108475" y="3554150"/>
            <a:ext cx="1790400" cy="1471600"/>
          </a:xfrm>
          <a:prstGeom prst="rect">
            <a:avLst/>
          </a:prstGeom>
          <a:noFill/>
          <a:ln>
            <a:noFill/>
          </a:ln>
        </p:spPr>
      </p:pic>
      <p:sp>
        <p:nvSpPr>
          <p:cNvPr id="144" name="Google Shape;144;p26"/>
          <p:cNvSpPr txBox="1"/>
          <p:nvPr>
            <p:ph type="title"/>
          </p:nvPr>
        </p:nvSpPr>
        <p:spPr>
          <a:xfrm>
            <a:off x="3043500" y="274250"/>
            <a:ext cx="3057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SOFTWARE TOOLS </a:t>
            </a:r>
            <a:endParaRPr sz="2500">
              <a:latin typeface="Times New Roman"/>
              <a:ea typeface="Times New Roman"/>
              <a:cs typeface="Times New Roman"/>
              <a:sym typeface="Times New Roman"/>
            </a:endParaRPr>
          </a:p>
        </p:txBody>
      </p:sp>
      <p:sp>
        <p:nvSpPr>
          <p:cNvPr id="145" name="Google Shape;145;p26"/>
          <p:cNvSpPr txBox="1"/>
          <p:nvPr/>
        </p:nvSpPr>
        <p:spPr>
          <a:xfrm>
            <a:off x="442000" y="846950"/>
            <a:ext cx="5183700" cy="1995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OS - Linux based</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Python</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Pycharm</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OpenCv, Tensorflow, Keras, Pytorch</a:t>
            </a:r>
            <a:endParaRPr sz="1600">
              <a:solidFill>
                <a:schemeClr val="dk1"/>
              </a:solidFill>
              <a:latin typeface="Times New Roman"/>
              <a:ea typeface="Times New Roman"/>
              <a:cs typeface="Times New Roman"/>
              <a:sym typeface="Times New Roman"/>
            </a:endParaRPr>
          </a:p>
        </p:txBody>
      </p:sp>
      <p:sp>
        <p:nvSpPr>
          <p:cNvPr id="146" name="Google Shape;146;p26"/>
          <p:cNvSpPr txBox="1"/>
          <p:nvPr>
            <p:ph type="title"/>
          </p:nvPr>
        </p:nvSpPr>
        <p:spPr>
          <a:xfrm>
            <a:off x="2695800" y="2403500"/>
            <a:ext cx="3752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latin typeface="Times New Roman"/>
                <a:ea typeface="Times New Roman"/>
                <a:cs typeface="Times New Roman"/>
                <a:sym typeface="Times New Roman"/>
              </a:rPr>
              <a:t>TECHNOLOGICAL STACK</a:t>
            </a:r>
            <a:endParaRPr sz="2500">
              <a:latin typeface="Times New Roman"/>
              <a:ea typeface="Times New Roman"/>
              <a:cs typeface="Times New Roman"/>
              <a:sym typeface="Times New Roman"/>
            </a:endParaRPr>
          </a:p>
        </p:txBody>
      </p:sp>
      <p:sp>
        <p:nvSpPr>
          <p:cNvPr id="147" name="Google Shape;147;p26"/>
          <p:cNvSpPr txBox="1"/>
          <p:nvPr/>
        </p:nvSpPr>
        <p:spPr>
          <a:xfrm>
            <a:off x="530100" y="3077700"/>
            <a:ext cx="6317100" cy="1995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F</a:t>
            </a:r>
            <a:r>
              <a:rPr lang="en" sz="1600">
                <a:solidFill>
                  <a:schemeClr val="dk1"/>
                </a:solidFill>
                <a:latin typeface="Times New Roman"/>
                <a:ea typeface="Times New Roman"/>
                <a:cs typeface="Times New Roman"/>
                <a:sym typeface="Times New Roman"/>
              </a:rPr>
              <a:t>or detection:- </a:t>
            </a:r>
            <a:r>
              <a:rPr lang="en" sz="1600">
                <a:solidFill>
                  <a:schemeClr val="dk1"/>
                </a:solidFill>
                <a:latin typeface="Times New Roman"/>
                <a:ea typeface="Times New Roman"/>
                <a:cs typeface="Times New Roman"/>
                <a:sym typeface="Times New Roman"/>
              </a:rPr>
              <a:t>ResNet 50 under Faster RCNN  </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For recognition:- Wide ResNet 50 - 2</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FLOWCHART OF PROPOSED SYSTEM</a:t>
            </a:r>
            <a:endParaRPr sz="2500">
              <a:latin typeface="Times New Roman"/>
              <a:ea typeface="Times New Roman"/>
              <a:cs typeface="Times New Roman"/>
              <a:sym typeface="Times New Roman"/>
            </a:endParaRPr>
          </a:p>
        </p:txBody>
      </p:sp>
      <p:pic>
        <p:nvPicPr>
          <p:cNvPr id="153" name="Google Shape;153;p27"/>
          <p:cNvPicPr preferRelativeResize="0"/>
          <p:nvPr/>
        </p:nvPicPr>
        <p:blipFill>
          <a:blip r:embed="rId3">
            <a:alphaModFix/>
          </a:blip>
          <a:stretch>
            <a:fillRect/>
          </a:stretch>
        </p:blipFill>
        <p:spPr>
          <a:xfrm>
            <a:off x="159300" y="2196775"/>
            <a:ext cx="951075" cy="951075"/>
          </a:xfrm>
          <a:prstGeom prst="rect">
            <a:avLst/>
          </a:prstGeom>
          <a:noFill/>
          <a:ln>
            <a:noFill/>
          </a:ln>
        </p:spPr>
      </p:pic>
      <p:sp>
        <p:nvSpPr>
          <p:cNvPr id="154" name="Google Shape;154;p27"/>
          <p:cNvSpPr/>
          <p:nvPr/>
        </p:nvSpPr>
        <p:spPr>
          <a:xfrm>
            <a:off x="1462625" y="2415675"/>
            <a:ext cx="1416900" cy="513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Image Preprocessing</a:t>
            </a:r>
            <a:endParaRPr/>
          </a:p>
        </p:txBody>
      </p:sp>
      <p:sp>
        <p:nvSpPr>
          <p:cNvPr id="155" name="Google Shape;155;p27"/>
          <p:cNvSpPr/>
          <p:nvPr/>
        </p:nvSpPr>
        <p:spPr>
          <a:xfrm>
            <a:off x="3215225" y="2415675"/>
            <a:ext cx="1179300" cy="513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Traffic Sign detector</a:t>
            </a:r>
            <a:endParaRPr/>
          </a:p>
        </p:txBody>
      </p:sp>
      <p:pic>
        <p:nvPicPr>
          <p:cNvPr id="156" name="Google Shape;156;p27"/>
          <p:cNvPicPr preferRelativeResize="0"/>
          <p:nvPr/>
        </p:nvPicPr>
        <p:blipFill>
          <a:blip r:embed="rId4">
            <a:alphaModFix/>
          </a:blip>
          <a:stretch>
            <a:fillRect/>
          </a:stretch>
        </p:blipFill>
        <p:spPr>
          <a:xfrm rot="-5400000">
            <a:off x="5225379" y="1210269"/>
            <a:ext cx="314826" cy="1150838"/>
          </a:xfrm>
          <a:prstGeom prst="rect">
            <a:avLst/>
          </a:prstGeom>
          <a:noFill/>
          <a:ln>
            <a:noFill/>
          </a:ln>
        </p:spPr>
      </p:pic>
      <p:pic>
        <p:nvPicPr>
          <p:cNvPr id="157" name="Google Shape;157;p27"/>
          <p:cNvPicPr preferRelativeResize="0"/>
          <p:nvPr/>
        </p:nvPicPr>
        <p:blipFill>
          <a:blip r:embed="rId4">
            <a:alphaModFix/>
          </a:blip>
          <a:stretch>
            <a:fillRect/>
          </a:stretch>
        </p:blipFill>
        <p:spPr>
          <a:xfrm rot="-5400000">
            <a:off x="5225379" y="1819870"/>
            <a:ext cx="314826" cy="1150838"/>
          </a:xfrm>
          <a:prstGeom prst="rect">
            <a:avLst/>
          </a:prstGeom>
          <a:noFill/>
          <a:ln>
            <a:noFill/>
          </a:ln>
        </p:spPr>
      </p:pic>
      <p:pic>
        <p:nvPicPr>
          <p:cNvPr id="158" name="Google Shape;158;p27"/>
          <p:cNvPicPr preferRelativeResize="0"/>
          <p:nvPr/>
        </p:nvPicPr>
        <p:blipFill>
          <a:blip r:embed="rId4">
            <a:alphaModFix/>
          </a:blip>
          <a:stretch>
            <a:fillRect/>
          </a:stretch>
        </p:blipFill>
        <p:spPr>
          <a:xfrm rot="-5400000">
            <a:off x="5225379" y="2886672"/>
            <a:ext cx="314826" cy="1150838"/>
          </a:xfrm>
          <a:prstGeom prst="rect">
            <a:avLst/>
          </a:prstGeom>
          <a:noFill/>
          <a:ln>
            <a:noFill/>
          </a:ln>
        </p:spPr>
      </p:pic>
      <p:cxnSp>
        <p:nvCxnSpPr>
          <p:cNvPr id="159" name="Google Shape;159;p27"/>
          <p:cNvCxnSpPr/>
          <p:nvPr/>
        </p:nvCxnSpPr>
        <p:spPr>
          <a:xfrm>
            <a:off x="5391183" y="2648747"/>
            <a:ext cx="0" cy="533700"/>
          </a:xfrm>
          <a:prstGeom prst="straightConnector1">
            <a:avLst/>
          </a:prstGeom>
          <a:noFill/>
          <a:ln cap="flat" cmpd="sng" w="9525">
            <a:solidFill>
              <a:schemeClr val="dk2"/>
            </a:solidFill>
            <a:prstDash val="dash"/>
            <a:round/>
            <a:headEnd len="med" w="med" type="none"/>
            <a:tailEnd len="med" w="med" type="none"/>
          </a:ln>
        </p:spPr>
      </p:cxnSp>
      <p:sp>
        <p:nvSpPr>
          <p:cNvPr id="160" name="Google Shape;160;p27"/>
          <p:cNvSpPr txBox="1"/>
          <p:nvPr/>
        </p:nvSpPr>
        <p:spPr>
          <a:xfrm>
            <a:off x="4786225" y="3769399"/>
            <a:ext cx="1725900" cy="4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Image Post Processing threads</a:t>
            </a:r>
            <a:endParaRPr/>
          </a:p>
        </p:txBody>
      </p:sp>
      <p:sp>
        <p:nvSpPr>
          <p:cNvPr id="161" name="Google Shape;161;p27"/>
          <p:cNvSpPr/>
          <p:nvPr/>
        </p:nvSpPr>
        <p:spPr>
          <a:xfrm>
            <a:off x="6339425" y="2415675"/>
            <a:ext cx="1179300" cy="513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Traffic Sign recognizer</a:t>
            </a:r>
            <a:endParaRPr/>
          </a:p>
        </p:txBody>
      </p:sp>
      <p:sp>
        <p:nvSpPr>
          <p:cNvPr id="162" name="Google Shape;162;p27"/>
          <p:cNvSpPr/>
          <p:nvPr/>
        </p:nvSpPr>
        <p:spPr>
          <a:xfrm>
            <a:off x="7826975" y="1166800"/>
            <a:ext cx="1101900" cy="88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Calculate Minimum safe speed</a:t>
            </a:r>
            <a:endParaRPr/>
          </a:p>
        </p:txBody>
      </p:sp>
      <p:cxnSp>
        <p:nvCxnSpPr>
          <p:cNvPr id="163" name="Google Shape;163;p27"/>
          <p:cNvCxnSpPr>
            <a:stCxn id="153" idx="3"/>
            <a:endCxn id="154" idx="1"/>
          </p:cNvCxnSpPr>
          <p:nvPr/>
        </p:nvCxnSpPr>
        <p:spPr>
          <a:xfrm>
            <a:off x="1110375" y="2672313"/>
            <a:ext cx="352200" cy="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27"/>
          <p:cNvCxnSpPr>
            <a:stCxn id="154" idx="3"/>
            <a:endCxn id="155" idx="1"/>
          </p:cNvCxnSpPr>
          <p:nvPr/>
        </p:nvCxnSpPr>
        <p:spPr>
          <a:xfrm>
            <a:off x="2879525" y="2672325"/>
            <a:ext cx="335700" cy="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27"/>
          <p:cNvCxnSpPr>
            <a:stCxn id="155" idx="3"/>
            <a:endCxn id="156" idx="0"/>
          </p:cNvCxnSpPr>
          <p:nvPr/>
        </p:nvCxnSpPr>
        <p:spPr>
          <a:xfrm flipH="1" rot="10800000">
            <a:off x="4394525" y="1785825"/>
            <a:ext cx="412800" cy="88650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p27"/>
          <p:cNvCxnSpPr>
            <a:stCxn id="155" idx="3"/>
            <a:endCxn id="157" idx="0"/>
          </p:cNvCxnSpPr>
          <p:nvPr/>
        </p:nvCxnSpPr>
        <p:spPr>
          <a:xfrm flipH="1" rot="10800000">
            <a:off x="4394525" y="2395425"/>
            <a:ext cx="412800" cy="276900"/>
          </a:xfrm>
          <a:prstGeom prst="straightConnector1">
            <a:avLst/>
          </a:prstGeom>
          <a:noFill/>
          <a:ln cap="flat" cmpd="sng" w="9525">
            <a:solidFill>
              <a:schemeClr val="dk2"/>
            </a:solidFill>
            <a:prstDash val="solid"/>
            <a:round/>
            <a:headEnd len="med" w="med" type="none"/>
            <a:tailEnd len="med" w="med" type="triangle"/>
          </a:ln>
        </p:spPr>
      </p:cxnSp>
      <p:cxnSp>
        <p:nvCxnSpPr>
          <p:cNvPr id="167" name="Google Shape;167;p27"/>
          <p:cNvCxnSpPr>
            <a:stCxn id="155" idx="3"/>
            <a:endCxn id="158" idx="0"/>
          </p:cNvCxnSpPr>
          <p:nvPr/>
        </p:nvCxnSpPr>
        <p:spPr>
          <a:xfrm>
            <a:off x="4394525" y="2672325"/>
            <a:ext cx="412800" cy="78990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27"/>
          <p:cNvCxnSpPr>
            <a:stCxn id="156" idx="2"/>
            <a:endCxn id="161" idx="1"/>
          </p:cNvCxnSpPr>
          <p:nvPr/>
        </p:nvCxnSpPr>
        <p:spPr>
          <a:xfrm>
            <a:off x="5958211" y="1785688"/>
            <a:ext cx="381300" cy="88650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27"/>
          <p:cNvCxnSpPr>
            <a:stCxn id="157" idx="2"/>
            <a:endCxn id="161" idx="1"/>
          </p:cNvCxnSpPr>
          <p:nvPr/>
        </p:nvCxnSpPr>
        <p:spPr>
          <a:xfrm>
            <a:off x="5958211" y="2395289"/>
            <a:ext cx="381300" cy="27690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p27"/>
          <p:cNvCxnSpPr>
            <a:stCxn id="158" idx="2"/>
            <a:endCxn id="161" idx="1"/>
          </p:cNvCxnSpPr>
          <p:nvPr/>
        </p:nvCxnSpPr>
        <p:spPr>
          <a:xfrm flipH="1" rot="10800000">
            <a:off x="5958211" y="2672191"/>
            <a:ext cx="381300" cy="7899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27"/>
          <p:cNvCxnSpPr>
            <a:stCxn id="161" idx="3"/>
            <a:endCxn id="162" idx="1"/>
          </p:cNvCxnSpPr>
          <p:nvPr/>
        </p:nvCxnSpPr>
        <p:spPr>
          <a:xfrm flipH="1" rot="10800000">
            <a:off x="7518725" y="1610025"/>
            <a:ext cx="308400" cy="1062300"/>
          </a:xfrm>
          <a:prstGeom prst="straightConnector1">
            <a:avLst/>
          </a:prstGeom>
          <a:noFill/>
          <a:ln cap="flat" cmpd="sng" w="9525">
            <a:solidFill>
              <a:schemeClr val="dk2"/>
            </a:solidFill>
            <a:prstDash val="solid"/>
            <a:round/>
            <a:headEnd len="med" w="med" type="none"/>
            <a:tailEnd len="med" w="med" type="triangle"/>
          </a:ln>
        </p:spPr>
      </p:cxnSp>
      <p:sp>
        <p:nvSpPr>
          <p:cNvPr id="172" name="Google Shape;172;p27"/>
          <p:cNvSpPr/>
          <p:nvPr/>
        </p:nvSpPr>
        <p:spPr>
          <a:xfrm>
            <a:off x="7739275" y="2386725"/>
            <a:ext cx="1257600" cy="13128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lang="en"/>
              <a:t>Current speed &gt; Safe speed?</a:t>
            </a:r>
            <a:endParaRPr/>
          </a:p>
        </p:txBody>
      </p:sp>
      <p:cxnSp>
        <p:nvCxnSpPr>
          <p:cNvPr id="173" name="Google Shape;173;p27"/>
          <p:cNvCxnSpPr>
            <a:stCxn id="162" idx="2"/>
            <a:endCxn id="172" idx="0"/>
          </p:cNvCxnSpPr>
          <p:nvPr/>
        </p:nvCxnSpPr>
        <p:spPr>
          <a:xfrm flipH="1">
            <a:off x="8368025" y="2053300"/>
            <a:ext cx="9900" cy="333300"/>
          </a:xfrm>
          <a:prstGeom prst="straightConnector1">
            <a:avLst/>
          </a:prstGeom>
          <a:noFill/>
          <a:ln cap="flat" cmpd="sng" w="9525">
            <a:solidFill>
              <a:schemeClr val="dk2"/>
            </a:solidFill>
            <a:prstDash val="solid"/>
            <a:round/>
            <a:headEnd len="med" w="med" type="none"/>
            <a:tailEnd len="med" w="med" type="triangle"/>
          </a:ln>
        </p:spPr>
      </p:cxnSp>
      <p:sp>
        <p:nvSpPr>
          <p:cNvPr id="174" name="Google Shape;174;p27"/>
          <p:cNvSpPr/>
          <p:nvPr/>
        </p:nvSpPr>
        <p:spPr>
          <a:xfrm>
            <a:off x="8055025" y="4032950"/>
            <a:ext cx="626100" cy="513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Alert</a:t>
            </a:r>
            <a:endParaRPr/>
          </a:p>
        </p:txBody>
      </p:sp>
      <p:cxnSp>
        <p:nvCxnSpPr>
          <p:cNvPr id="175" name="Google Shape;175;p27"/>
          <p:cNvCxnSpPr>
            <a:stCxn id="172" idx="2"/>
            <a:endCxn id="174" idx="0"/>
          </p:cNvCxnSpPr>
          <p:nvPr/>
        </p:nvCxnSpPr>
        <p:spPr>
          <a:xfrm>
            <a:off x="8368075" y="3699525"/>
            <a:ext cx="0" cy="333300"/>
          </a:xfrm>
          <a:prstGeom prst="straightConnector1">
            <a:avLst/>
          </a:prstGeom>
          <a:noFill/>
          <a:ln cap="flat" cmpd="sng" w="9525">
            <a:solidFill>
              <a:schemeClr val="dk2"/>
            </a:solidFill>
            <a:prstDash val="solid"/>
            <a:round/>
            <a:headEnd len="med" w="med" type="none"/>
            <a:tailEnd len="med" w="med" type="triangle"/>
          </a:ln>
        </p:spPr>
      </p:cxnSp>
      <p:sp>
        <p:nvSpPr>
          <p:cNvPr id="176" name="Google Shape;176;p27"/>
          <p:cNvSpPr txBox="1"/>
          <p:nvPr/>
        </p:nvSpPr>
        <p:spPr>
          <a:xfrm>
            <a:off x="7836051" y="3603534"/>
            <a:ext cx="6261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yes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graphicFrame>
        <p:nvGraphicFramePr>
          <p:cNvPr id="181" name="Google Shape;181;p28"/>
          <p:cNvGraphicFramePr/>
          <p:nvPr/>
        </p:nvGraphicFramePr>
        <p:xfrm>
          <a:off x="311700" y="1137725"/>
          <a:ext cx="3000000" cy="3000000"/>
        </p:xfrm>
        <a:graphic>
          <a:graphicData uri="http://schemas.openxmlformats.org/drawingml/2006/table">
            <a:tbl>
              <a:tblPr>
                <a:noFill/>
                <a:tableStyleId>{E6D0F628-91B5-4849-8AA6-11F950AD1801}</a:tableStyleId>
              </a:tblPr>
              <a:tblGrid>
                <a:gridCol w="1378625"/>
                <a:gridCol w="5201600"/>
              </a:tblGrid>
              <a:tr h="480225">
                <a:tc>
                  <a:txBody>
                    <a:bodyPr/>
                    <a:lstStyle/>
                    <a:p>
                      <a:pPr indent="0" lvl="0" marL="0" rtl="0" algn="l">
                        <a:spcBef>
                          <a:spcPts val="0"/>
                        </a:spcBef>
                        <a:spcAft>
                          <a:spcPts val="0"/>
                        </a:spcAft>
                        <a:buNone/>
                      </a:pPr>
                      <a:r>
                        <a:rPr lang="en" sz="1600"/>
                        <a:t>MODULE</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228600" lvl="0" marL="457200" rtl="0" algn="l">
                        <a:spcBef>
                          <a:spcPts val="0"/>
                        </a:spcBef>
                        <a:spcAft>
                          <a:spcPts val="0"/>
                        </a:spcAft>
                        <a:buNone/>
                      </a:pPr>
                      <a:r>
                        <a:rPr lang="en" sz="1600"/>
                        <a:t>PHASES</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1087950">
                <a:tc>
                  <a:txBody>
                    <a:bodyPr/>
                    <a:lstStyle/>
                    <a:p>
                      <a:pPr indent="0" lvl="0" marL="0" rtl="0" algn="l">
                        <a:spcBef>
                          <a:spcPts val="0"/>
                        </a:spcBef>
                        <a:spcAft>
                          <a:spcPts val="0"/>
                        </a:spcAft>
                        <a:buNone/>
                      </a:pPr>
                      <a:r>
                        <a:rPr lang="en"/>
                        <a:t>Detection</a:t>
                      </a:r>
                      <a:endParaRPr/>
                    </a:p>
                    <a:p>
                      <a:pPr indent="0" lvl="0" marL="0" rtl="0" algn="l">
                        <a:spcBef>
                          <a:spcPts val="0"/>
                        </a:spcBef>
                        <a:spcAft>
                          <a:spcPts val="0"/>
                        </a:spcAft>
                        <a:buNone/>
                      </a:pPr>
                      <a:r>
                        <a:rPr lang="en"/>
                        <a:t>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04800" lvl="0" marL="457200" rtl="0" algn="l">
                        <a:spcBef>
                          <a:spcPts val="0"/>
                        </a:spcBef>
                        <a:spcAft>
                          <a:spcPts val="0"/>
                        </a:spcAft>
                        <a:buSzPts val="1200"/>
                        <a:buAutoNum type="arabicPeriod"/>
                      </a:pPr>
                      <a:r>
                        <a:rPr lang="en" sz="1200"/>
                        <a:t>Dataset Selection and data loader creation.</a:t>
                      </a:r>
                      <a:endParaRPr sz="1200"/>
                    </a:p>
                    <a:p>
                      <a:pPr indent="-304800" lvl="0" marL="457200" rtl="0" algn="l">
                        <a:spcBef>
                          <a:spcPts val="0"/>
                        </a:spcBef>
                        <a:spcAft>
                          <a:spcPts val="0"/>
                        </a:spcAft>
                        <a:buSzPts val="1200"/>
                        <a:buAutoNum type="arabicPeriod"/>
                      </a:pPr>
                      <a:r>
                        <a:rPr lang="en" sz="1200"/>
                        <a:t>Model Benchmarking and selection.</a:t>
                      </a:r>
                      <a:endParaRPr sz="1200"/>
                    </a:p>
                    <a:p>
                      <a:pPr indent="-304800" lvl="0" marL="457200" rtl="0" algn="l">
                        <a:spcBef>
                          <a:spcPts val="0"/>
                        </a:spcBef>
                        <a:spcAft>
                          <a:spcPts val="0"/>
                        </a:spcAft>
                        <a:buSzPts val="1200"/>
                        <a:buAutoNum type="arabicPeriod"/>
                      </a:pPr>
                      <a:r>
                        <a:rPr lang="en" sz="1200"/>
                        <a:t>Training and testing and benchmarking on different datasets.</a:t>
                      </a:r>
                      <a:endParaRPr sz="1200"/>
                    </a:p>
                    <a:p>
                      <a:pPr indent="-304800" lvl="0" marL="457200" rtl="0" algn="l">
                        <a:spcBef>
                          <a:spcPts val="0"/>
                        </a:spcBef>
                        <a:spcAft>
                          <a:spcPts val="0"/>
                        </a:spcAft>
                        <a:buSzPts val="1200"/>
                        <a:buAutoNum type="arabicPeriod"/>
                      </a:pPr>
                      <a:r>
                        <a:rPr lang="en" sz="1200"/>
                        <a:t>API Creation and Optimization</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87950">
                <a:tc>
                  <a:txBody>
                    <a:bodyPr/>
                    <a:lstStyle/>
                    <a:p>
                      <a:pPr indent="0" lvl="0" marL="0" rtl="0" algn="l">
                        <a:spcBef>
                          <a:spcPts val="0"/>
                        </a:spcBef>
                        <a:spcAft>
                          <a:spcPts val="0"/>
                        </a:spcAft>
                        <a:buNone/>
                      </a:pPr>
                      <a:r>
                        <a:rPr lang="en"/>
                        <a:t>Recognition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04800" lvl="0" marL="457200" rtl="0" algn="l">
                        <a:spcBef>
                          <a:spcPts val="0"/>
                        </a:spcBef>
                        <a:spcAft>
                          <a:spcPts val="0"/>
                        </a:spcAft>
                        <a:buClr>
                          <a:schemeClr val="dk1"/>
                        </a:buClr>
                        <a:buSzPts val="1200"/>
                        <a:buAutoNum type="arabicPeriod"/>
                      </a:pPr>
                      <a:r>
                        <a:rPr lang="en" sz="1200">
                          <a:solidFill>
                            <a:schemeClr val="dk1"/>
                          </a:solidFill>
                        </a:rPr>
                        <a:t>Dataset Selection and data loader creation.</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Model Benchmarking and selection.</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Training and testing and benchmarking on different datasets.</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API Creation and Optimization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91775">
                <a:tc>
                  <a:txBody>
                    <a:bodyPr/>
                    <a:lstStyle/>
                    <a:p>
                      <a:pPr indent="0" lvl="0" marL="0" rtl="0" algn="l">
                        <a:spcBef>
                          <a:spcPts val="0"/>
                        </a:spcBef>
                        <a:spcAft>
                          <a:spcPts val="0"/>
                        </a:spcAft>
                        <a:buNone/>
                      </a:pPr>
                      <a:r>
                        <a:rPr lang="en"/>
                        <a:t>Integration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04800" lvl="0" marL="457200" rtl="0" algn="l">
                        <a:spcBef>
                          <a:spcPts val="0"/>
                        </a:spcBef>
                        <a:spcAft>
                          <a:spcPts val="0"/>
                        </a:spcAft>
                        <a:buSzPts val="1200"/>
                        <a:buAutoNum type="arabicPeriod"/>
                      </a:pPr>
                      <a:r>
                        <a:rPr lang="en" sz="1200"/>
                        <a:t>GUI building</a:t>
                      </a:r>
                      <a:endParaRPr sz="1200"/>
                    </a:p>
                    <a:p>
                      <a:pPr indent="-304800" lvl="0" marL="457200" rtl="0" algn="l">
                        <a:spcBef>
                          <a:spcPts val="0"/>
                        </a:spcBef>
                        <a:spcAft>
                          <a:spcPts val="0"/>
                        </a:spcAft>
                        <a:buSzPts val="1200"/>
                        <a:buAutoNum type="arabicPeriod"/>
                      </a:pPr>
                      <a:r>
                        <a:rPr lang="en" sz="1200"/>
                        <a:t>Simple Integration of Models</a:t>
                      </a:r>
                      <a:endParaRPr sz="1200"/>
                    </a:p>
                    <a:p>
                      <a:pPr indent="-304800" lvl="0" marL="457200" rtl="0" algn="l">
                        <a:spcBef>
                          <a:spcPts val="0"/>
                        </a:spcBef>
                        <a:spcAft>
                          <a:spcPts val="0"/>
                        </a:spcAft>
                        <a:buSzPts val="1200"/>
                        <a:buAutoNum type="arabicPeriod"/>
                      </a:pPr>
                      <a:r>
                        <a:rPr lang="en" sz="1200"/>
                        <a:t>Optimizing the Program</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82" name="Google Shape;182;p28"/>
          <p:cNvSpPr txBox="1"/>
          <p:nvPr>
            <p:ph type="ctrTitle"/>
          </p:nvPr>
        </p:nvSpPr>
        <p:spPr>
          <a:xfrm>
            <a:off x="311700" y="340650"/>
            <a:ext cx="8520600" cy="572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500">
                <a:latin typeface="Times New Roman"/>
                <a:ea typeface="Times New Roman"/>
                <a:cs typeface="Times New Roman"/>
                <a:sym typeface="Times New Roman"/>
              </a:rPr>
              <a:t>MODULE SPLIT UP</a:t>
            </a:r>
            <a:endParaRPr sz="2500">
              <a:latin typeface="Times New Roman"/>
              <a:ea typeface="Times New Roman"/>
              <a:cs typeface="Times New Roman"/>
              <a:sym typeface="Times New Roman"/>
            </a:endParaRPr>
          </a:p>
        </p:txBody>
      </p:sp>
      <p:pic>
        <p:nvPicPr>
          <p:cNvPr id="183" name="Google Shape;183;p28"/>
          <p:cNvPicPr preferRelativeResize="0"/>
          <p:nvPr/>
        </p:nvPicPr>
        <p:blipFill>
          <a:blip r:embed="rId3">
            <a:alphaModFix/>
          </a:blip>
          <a:stretch>
            <a:fillRect/>
          </a:stretch>
        </p:blipFill>
        <p:spPr>
          <a:xfrm>
            <a:off x="7108475" y="3554150"/>
            <a:ext cx="1790400" cy="1471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9"/>
          <p:cNvPicPr preferRelativeResize="0"/>
          <p:nvPr/>
        </p:nvPicPr>
        <p:blipFill>
          <a:blip r:embed="rId3">
            <a:alphaModFix/>
          </a:blip>
          <a:stretch>
            <a:fillRect/>
          </a:stretch>
        </p:blipFill>
        <p:spPr>
          <a:xfrm>
            <a:off x="7108475" y="3554150"/>
            <a:ext cx="1790400" cy="1471600"/>
          </a:xfrm>
          <a:prstGeom prst="rect">
            <a:avLst/>
          </a:prstGeom>
          <a:noFill/>
          <a:ln>
            <a:noFill/>
          </a:ln>
        </p:spPr>
      </p:pic>
      <p:sp>
        <p:nvSpPr>
          <p:cNvPr id="189" name="Google Shape;189;p29"/>
          <p:cNvSpPr txBox="1"/>
          <p:nvPr>
            <p:ph type="ctrTitle"/>
          </p:nvPr>
        </p:nvSpPr>
        <p:spPr>
          <a:xfrm>
            <a:off x="3773550" y="201925"/>
            <a:ext cx="1596900" cy="572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500">
                <a:latin typeface="Times New Roman"/>
                <a:ea typeface="Times New Roman"/>
                <a:cs typeface="Times New Roman"/>
                <a:sym typeface="Times New Roman"/>
              </a:rPr>
              <a:t>DATASET</a:t>
            </a:r>
            <a:endParaRPr sz="2500">
              <a:latin typeface="Times New Roman"/>
              <a:ea typeface="Times New Roman"/>
              <a:cs typeface="Times New Roman"/>
              <a:sym typeface="Times New Roman"/>
            </a:endParaRPr>
          </a:p>
        </p:txBody>
      </p:sp>
      <p:sp>
        <p:nvSpPr>
          <p:cNvPr id="190" name="Google Shape;190;p29"/>
          <p:cNvSpPr txBox="1"/>
          <p:nvPr/>
        </p:nvSpPr>
        <p:spPr>
          <a:xfrm>
            <a:off x="291625" y="1034725"/>
            <a:ext cx="8418300" cy="2154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444444"/>
              </a:buClr>
              <a:buSzPts val="1600"/>
              <a:buChar char="●"/>
            </a:pPr>
            <a:r>
              <a:rPr lang="en" sz="1600">
                <a:solidFill>
                  <a:srgbClr val="444444"/>
                </a:solidFill>
                <a:highlight>
                  <a:srgbClr val="FEFEFE"/>
                </a:highlight>
              </a:rPr>
              <a:t>The dataset consists of images obtained from a front facing camera attached to a vehicle. </a:t>
            </a:r>
            <a:endParaRPr sz="1600">
              <a:solidFill>
                <a:srgbClr val="444444"/>
              </a:solidFill>
              <a:highlight>
                <a:srgbClr val="FEFEFE"/>
              </a:highlight>
            </a:endParaRPr>
          </a:p>
          <a:p>
            <a:pPr indent="-330200" lvl="0" marL="457200" rtl="0" algn="l">
              <a:spcBef>
                <a:spcPts val="0"/>
              </a:spcBef>
              <a:spcAft>
                <a:spcPts val="0"/>
              </a:spcAft>
              <a:buClr>
                <a:srgbClr val="444444"/>
              </a:buClr>
              <a:buSzPts val="1600"/>
              <a:buChar char="●"/>
            </a:pPr>
            <a:r>
              <a:rPr lang="en" sz="1600">
                <a:solidFill>
                  <a:srgbClr val="444444"/>
                </a:solidFill>
                <a:highlight>
                  <a:srgbClr val="FEFEFE"/>
                </a:highlight>
              </a:rPr>
              <a:t>The images are from Hyderabad, Bangalore cities and their outskirts. </a:t>
            </a:r>
            <a:endParaRPr sz="1600">
              <a:solidFill>
                <a:srgbClr val="444444"/>
              </a:solidFill>
              <a:highlight>
                <a:srgbClr val="FEFEFE"/>
              </a:highlight>
            </a:endParaRPr>
          </a:p>
          <a:p>
            <a:pPr indent="-330200" lvl="0" marL="457200" rtl="0" algn="l">
              <a:spcBef>
                <a:spcPts val="0"/>
              </a:spcBef>
              <a:spcAft>
                <a:spcPts val="0"/>
              </a:spcAft>
              <a:buClr>
                <a:srgbClr val="444444"/>
              </a:buClr>
              <a:buSzPts val="1600"/>
              <a:buChar char="●"/>
            </a:pPr>
            <a:r>
              <a:rPr lang="en" sz="1600">
                <a:solidFill>
                  <a:srgbClr val="444444"/>
                </a:solidFill>
                <a:highlight>
                  <a:srgbClr val="FEFEFE"/>
                </a:highlight>
              </a:rPr>
              <a:t>The images are mostly of 1080p resolution, but there is also some images with 720p and other resolutions</a:t>
            </a:r>
            <a:endParaRPr sz="1600">
              <a:solidFill>
                <a:srgbClr val="444444"/>
              </a:solidFill>
              <a:highlight>
                <a:srgbClr val="FEFEFE"/>
              </a:highlight>
            </a:endParaRPr>
          </a:p>
          <a:p>
            <a:pPr indent="-330200" lvl="0" marL="457200" rtl="0" algn="l">
              <a:spcBef>
                <a:spcPts val="0"/>
              </a:spcBef>
              <a:spcAft>
                <a:spcPts val="0"/>
              </a:spcAft>
              <a:buClr>
                <a:srgbClr val="444444"/>
              </a:buClr>
              <a:buSzPts val="1600"/>
              <a:buChar char="●"/>
            </a:pPr>
            <a:r>
              <a:rPr lang="en" sz="1600">
                <a:solidFill>
                  <a:srgbClr val="444444"/>
                </a:solidFill>
                <a:highlight>
                  <a:srgbClr val="FEFEFE"/>
                </a:highlight>
              </a:rPr>
              <a:t>Approximately 10,000 images are obtained after segregation.</a:t>
            </a:r>
            <a:endParaRPr sz="1600">
              <a:solidFill>
                <a:srgbClr val="444444"/>
              </a:solidFill>
              <a:highlight>
                <a:srgbClr val="FEFEFE"/>
              </a:highlight>
            </a:endParaRPr>
          </a:p>
          <a:p>
            <a:pPr indent="-330200" lvl="0" marL="457200" rtl="0" algn="l">
              <a:spcBef>
                <a:spcPts val="0"/>
              </a:spcBef>
              <a:spcAft>
                <a:spcPts val="0"/>
              </a:spcAft>
              <a:buClr>
                <a:srgbClr val="444444"/>
              </a:buClr>
              <a:buSzPts val="1600"/>
              <a:buChar char="●"/>
            </a:pPr>
            <a:r>
              <a:rPr lang="en" sz="1600">
                <a:solidFill>
                  <a:srgbClr val="444444"/>
                </a:solidFill>
                <a:highlight>
                  <a:srgbClr val="FEFEFE"/>
                </a:highlight>
              </a:rPr>
              <a:t>Annotation of data.</a:t>
            </a:r>
            <a:endParaRPr sz="1600">
              <a:solidFill>
                <a:srgbClr val="444444"/>
              </a:solidFill>
              <a:highlight>
                <a:srgbClr val="FEFEFE"/>
              </a:highlight>
            </a:endParaRPr>
          </a:p>
          <a:p>
            <a:pPr indent="0" lvl="0" marL="0" rtl="0" algn="l">
              <a:spcBef>
                <a:spcPts val="0"/>
              </a:spcBef>
              <a:spcAft>
                <a:spcPts val="0"/>
              </a:spcAft>
              <a:buNone/>
            </a:pPr>
            <a:r>
              <a:t/>
            </a:r>
            <a:endParaRPr sz="1600">
              <a:solidFill>
                <a:srgbClr val="444444"/>
              </a:solidFill>
              <a:highlight>
                <a:srgbClr val="FEFEFE"/>
              </a:highlight>
            </a:endParaRPr>
          </a:p>
        </p:txBody>
      </p:sp>
      <p:pic>
        <p:nvPicPr>
          <p:cNvPr id="191" name="Google Shape;191;p29"/>
          <p:cNvPicPr preferRelativeResize="0"/>
          <p:nvPr/>
        </p:nvPicPr>
        <p:blipFill>
          <a:blip r:embed="rId4">
            <a:alphaModFix/>
          </a:blip>
          <a:stretch>
            <a:fillRect/>
          </a:stretch>
        </p:blipFill>
        <p:spPr>
          <a:xfrm>
            <a:off x="3946851" y="3190201"/>
            <a:ext cx="3090250" cy="1738249"/>
          </a:xfrm>
          <a:prstGeom prst="rect">
            <a:avLst/>
          </a:prstGeom>
          <a:noFill/>
          <a:ln>
            <a:noFill/>
          </a:ln>
        </p:spPr>
      </p:pic>
      <p:pic>
        <p:nvPicPr>
          <p:cNvPr id="192" name="Google Shape;192;p29"/>
          <p:cNvPicPr preferRelativeResize="0"/>
          <p:nvPr/>
        </p:nvPicPr>
        <p:blipFill>
          <a:blip r:embed="rId5">
            <a:alphaModFix/>
          </a:blip>
          <a:stretch>
            <a:fillRect/>
          </a:stretch>
        </p:blipFill>
        <p:spPr>
          <a:xfrm>
            <a:off x="291625" y="3190200"/>
            <a:ext cx="3384926" cy="17382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graphicFrame>
        <p:nvGraphicFramePr>
          <p:cNvPr id="197" name="Google Shape;197;p30"/>
          <p:cNvGraphicFramePr/>
          <p:nvPr/>
        </p:nvGraphicFramePr>
        <p:xfrm>
          <a:off x="661175" y="935750"/>
          <a:ext cx="3000000" cy="3000000"/>
        </p:xfrm>
        <a:graphic>
          <a:graphicData uri="http://schemas.openxmlformats.org/drawingml/2006/table">
            <a:tbl>
              <a:tblPr>
                <a:noFill/>
                <a:tableStyleId>{E6D0F628-91B5-4849-8AA6-11F950AD1801}</a:tableStyleId>
              </a:tblPr>
              <a:tblGrid>
                <a:gridCol w="1437575"/>
                <a:gridCol w="1126125"/>
                <a:gridCol w="1126125"/>
                <a:gridCol w="1206500"/>
                <a:gridCol w="1206500"/>
                <a:gridCol w="1206500"/>
              </a:tblGrid>
              <a:tr h="381000">
                <a:tc>
                  <a:txBody>
                    <a:bodyPr/>
                    <a:lstStyle/>
                    <a:p>
                      <a:pPr indent="0" lvl="0" marL="0" rtl="0" algn="l">
                        <a:spcBef>
                          <a:spcPts val="0"/>
                        </a:spcBef>
                        <a:spcAft>
                          <a:spcPts val="0"/>
                        </a:spcAft>
                        <a:buNone/>
                      </a:pPr>
                      <a:r>
                        <a:rPr b="1" lang="en" sz="1300"/>
                        <a:t>Model Name</a:t>
                      </a:r>
                      <a:endParaRPr b="1" sz="1300"/>
                    </a:p>
                  </a:txBody>
                  <a:tcPr marT="91425" marB="91425" marR="91425" marL="91425"/>
                </a:tc>
                <a:tc>
                  <a:txBody>
                    <a:bodyPr/>
                    <a:lstStyle/>
                    <a:p>
                      <a:pPr indent="0" lvl="0" marL="0" rtl="0" algn="l">
                        <a:spcBef>
                          <a:spcPts val="0"/>
                        </a:spcBef>
                        <a:spcAft>
                          <a:spcPts val="0"/>
                        </a:spcAft>
                        <a:buNone/>
                      </a:pPr>
                      <a:r>
                        <a:rPr b="1" lang="en" sz="1300"/>
                        <a:t>Top-1 Error</a:t>
                      </a:r>
                      <a:endParaRPr b="1" sz="1300"/>
                    </a:p>
                  </a:txBody>
                  <a:tcPr marT="91425" marB="91425" marR="91425" marL="91425"/>
                </a:tc>
                <a:tc>
                  <a:txBody>
                    <a:bodyPr/>
                    <a:lstStyle/>
                    <a:p>
                      <a:pPr indent="0" lvl="0" marL="0" rtl="0" algn="l">
                        <a:spcBef>
                          <a:spcPts val="0"/>
                        </a:spcBef>
                        <a:spcAft>
                          <a:spcPts val="0"/>
                        </a:spcAft>
                        <a:buNone/>
                      </a:pPr>
                      <a:r>
                        <a:rPr b="1" lang="en" sz="1300"/>
                        <a:t>Top-5 Error</a:t>
                      </a:r>
                      <a:endParaRPr b="1" sz="1300"/>
                    </a:p>
                  </a:txBody>
                  <a:tcPr marT="91425" marB="91425" marR="91425" marL="91425"/>
                </a:tc>
                <a:tc>
                  <a:txBody>
                    <a:bodyPr/>
                    <a:lstStyle/>
                    <a:p>
                      <a:pPr indent="0" lvl="0" marL="0" rtl="0" algn="l">
                        <a:spcBef>
                          <a:spcPts val="0"/>
                        </a:spcBef>
                        <a:spcAft>
                          <a:spcPts val="0"/>
                        </a:spcAft>
                        <a:buNone/>
                      </a:pPr>
                      <a:r>
                        <a:rPr b="1" lang="en" sz="1300"/>
                        <a:t>No. of Parameters</a:t>
                      </a:r>
                      <a:endParaRPr b="1" sz="1300"/>
                    </a:p>
                  </a:txBody>
                  <a:tcPr marT="91425" marB="91425" marR="91425" marL="91425"/>
                </a:tc>
                <a:tc>
                  <a:txBody>
                    <a:bodyPr/>
                    <a:lstStyle/>
                    <a:p>
                      <a:pPr indent="0" lvl="0" marL="0" rtl="0" algn="l">
                        <a:spcBef>
                          <a:spcPts val="0"/>
                        </a:spcBef>
                        <a:spcAft>
                          <a:spcPts val="0"/>
                        </a:spcAft>
                        <a:buNone/>
                      </a:pPr>
                      <a:r>
                        <a:rPr b="1" lang="en" sz="1300"/>
                        <a:t>Inference Time (ms)</a:t>
                      </a:r>
                      <a:endParaRPr b="1" sz="1300"/>
                    </a:p>
                  </a:txBody>
                  <a:tcPr marT="91425" marB="91425" marR="91425" marL="91425"/>
                </a:tc>
                <a:tc>
                  <a:txBody>
                    <a:bodyPr/>
                    <a:lstStyle/>
                    <a:p>
                      <a:pPr indent="0" lvl="0" marL="0" rtl="0" algn="l">
                        <a:spcBef>
                          <a:spcPts val="0"/>
                        </a:spcBef>
                        <a:spcAft>
                          <a:spcPts val="0"/>
                        </a:spcAft>
                        <a:buNone/>
                      </a:pPr>
                      <a:r>
                        <a:rPr b="1" lang="en" sz="1300"/>
                        <a:t>Validation Accuracy (%)</a:t>
                      </a:r>
                      <a:endParaRPr b="1" sz="1300"/>
                    </a:p>
                  </a:txBody>
                  <a:tcPr marT="91425" marB="91425" marR="91425" marL="91425"/>
                </a:tc>
              </a:tr>
              <a:tr h="381000">
                <a:tc>
                  <a:txBody>
                    <a:bodyPr/>
                    <a:lstStyle/>
                    <a:p>
                      <a:pPr indent="0" lvl="0" marL="0" rtl="0" algn="l">
                        <a:spcBef>
                          <a:spcPts val="0"/>
                        </a:spcBef>
                        <a:spcAft>
                          <a:spcPts val="0"/>
                        </a:spcAft>
                        <a:buNone/>
                      </a:pPr>
                      <a:r>
                        <a:rPr lang="en" sz="1300">
                          <a:solidFill>
                            <a:srgbClr val="202124"/>
                          </a:solidFill>
                          <a:highlight>
                            <a:srgbClr val="00FF00"/>
                          </a:highlight>
                        </a:rPr>
                        <a:t>Wide ResNet-50-2</a:t>
                      </a:r>
                      <a:endParaRPr sz="1300">
                        <a:highlight>
                          <a:srgbClr val="00FF00"/>
                        </a:highlight>
                      </a:endParaRPr>
                    </a:p>
                  </a:txBody>
                  <a:tcPr marT="91425" marB="91425" marR="91425" marL="91425"/>
                </a:tc>
                <a:tc>
                  <a:txBody>
                    <a:bodyPr/>
                    <a:lstStyle/>
                    <a:p>
                      <a:pPr indent="0" lvl="0" marL="0" rtl="0" algn="l">
                        <a:spcBef>
                          <a:spcPts val="0"/>
                        </a:spcBef>
                        <a:spcAft>
                          <a:spcPts val="0"/>
                        </a:spcAft>
                        <a:buNone/>
                      </a:pPr>
                      <a:r>
                        <a:rPr lang="en">
                          <a:highlight>
                            <a:srgbClr val="00FF00"/>
                          </a:highlight>
                        </a:rPr>
                        <a:t>0.0105</a:t>
                      </a:r>
                      <a:endParaRPr>
                        <a:highlight>
                          <a:srgbClr val="00FF00"/>
                        </a:highlight>
                      </a:endParaRPr>
                    </a:p>
                  </a:txBody>
                  <a:tcPr marT="91425" marB="91425" marR="91425" marL="91425"/>
                </a:tc>
                <a:tc>
                  <a:txBody>
                    <a:bodyPr/>
                    <a:lstStyle/>
                    <a:p>
                      <a:pPr indent="0" lvl="0" marL="0" rtl="0" algn="l">
                        <a:spcBef>
                          <a:spcPts val="0"/>
                        </a:spcBef>
                        <a:spcAft>
                          <a:spcPts val="0"/>
                        </a:spcAft>
                        <a:buNone/>
                      </a:pPr>
                      <a:r>
                        <a:rPr lang="en">
                          <a:highlight>
                            <a:srgbClr val="00FF00"/>
                          </a:highlight>
                        </a:rPr>
                        <a:t>0.0011</a:t>
                      </a:r>
                      <a:endParaRPr>
                        <a:highlight>
                          <a:srgbClr val="00FF00"/>
                        </a:highlight>
                      </a:endParaRPr>
                    </a:p>
                  </a:txBody>
                  <a:tcPr marT="91425" marB="91425" marR="91425" marL="91425"/>
                </a:tc>
                <a:tc>
                  <a:txBody>
                    <a:bodyPr/>
                    <a:lstStyle/>
                    <a:p>
                      <a:pPr indent="0" lvl="0" marL="0" rtl="0" algn="l">
                        <a:spcBef>
                          <a:spcPts val="0"/>
                        </a:spcBef>
                        <a:spcAft>
                          <a:spcPts val="0"/>
                        </a:spcAft>
                        <a:buNone/>
                      </a:pPr>
                      <a:r>
                        <a:rPr lang="en">
                          <a:highlight>
                            <a:srgbClr val="00FF00"/>
                          </a:highlight>
                        </a:rPr>
                        <a:t>68.9 M</a:t>
                      </a:r>
                      <a:endParaRPr>
                        <a:highlight>
                          <a:srgbClr val="00FF00"/>
                        </a:highlight>
                      </a:endParaRPr>
                    </a:p>
                  </a:txBody>
                  <a:tcPr marT="91425" marB="91425" marR="91425" marL="91425"/>
                </a:tc>
                <a:tc>
                  <a:txBody>
                    <a:bodyPr/>
                    <a:lstStyle/>
                    <a:p>
                      <a:pPr indent="0" lvl="0" marL="0" rtl="0" algn="l">
                        <a:spcBef>
                          <a:spcPts val="0"/>
                        </a:spcBef>
                        <a:spcAft>
                          <a:spcPts val="0"/>
                        </a:spcAft>
                        <a:buNone/>
                      </a:pPr>
                      <a:r>
                        <a:rPr lang="en">
                          <a:highlight>
                            <a:srgbClr val="00FF00"/>
                          </a:highlight>
                        </a:rPr>
                        <a:t>64 ms</a:t>
                      </a:r>
                      <a:endParaRPr>
                        <a:highlight>
                          <a:srgbClr val="00FF00"/>
                        </a:highlight>
                      </a:endParaRPr>
                    </a:p>
                  </a:txBody>
                  <a:tcPr marT="91425" marB="91425" marR="91425" marL="91425"/>
                </a:tc>
                <a:tc>
                  <a:txBody>
                    <a:bodyPr/>
                    <a:lstStyle/>
                    <a:p>
                      <a:pPr indent="0" lvl="0" marL="0" rtl="0" algn="l">
                        <a:spcBef>
                          <a:spcPts val="0"/>
                        </a:spcBef>
                        <a:spcAft>
                          <a:spcPts val="0"/>
                        </a:spcAft>
                        <a:buNone/>
                      </a:pPr>
                      <a:r>
                        <a:rPr lang="en">
                          <a:highlight>
                            <a:srgbClr val="00FF00"/>
                          </a:highlight>
                        </a:rPr>
                        <a:t>100</a:t>
                      </a:r>
                      <a:endParaRPr>
                        <a:highlight>
                          <a:srgbClr val="00FF00"/>
                        </a:highlight>
                      </a:endParaRPr>
                    </a:p>
                  </a:txBody>
                  <a:tcPr marT="91425" marB="91425" marR="91425" marL="91425"/>
                </a:tc>
              </a:tr>
              <a:tr h="381000">
                <a:tc>
                  <a:txBody>
                    <a:bodyPr/>
                    <a:lstStyle/>
                    <a:p>
                      <a:pPr indent="0" lvl="0" marL="0" rtl="0" algn="l">
                        <a:spcBef>
                          <a:spcPts val="0"/>
                        </a:spcBef>
                        <a:spcAft>
                          <a:spcPts val="0"/>
                        </a:spcAft>
                        <a:buNone/>
                      </a:pPr>
                      <a:r>
                        <a:rPr lang="en" sz="1300">
                          <a:solidFill>
                            <a:srgbClr val="202124"/>
                          </a:solidFill>
                          <a:highlight>
                            <a:srgbClr val="FFFFFF"/>
                          </a:highlight>
                        </a:rPr>
                        <a:t>Wide ResNet-101-2</a:t>
                      </a:r>
                      <a:endParaRPr sz="1300"/>
                    </a:p>
                  </a:txBody>
                  <a:tcPr marT="91425" marB="91425" marR="91425" marL="91425"/>
                </a:tc>
                <a:tc>
                  <a:txBody>
                    <a:bodyPr/>
                    <a:lstStyle/>
                    <a:p>
                      <a:pPr indent="0" lvl="0" marL="0" rtl="0" algn="l">
                        <a:spcBef>
                          <a:spcPts val="0"/>
                        </a:spcBef>
                        <a:spcAft>
                          <a:spcPts val="0"/>
                        </a:spcAft>
                        <a:buNone/>
                      </a:pPr>
                      <a:r>
                        <a:rPr lang="en"/>
                        <a:t>0.0052</a:t>
                      </a:r>
                      <a:endParaRPr/>
                    </a:p>
                  </a:txBody>
                  <a:tcPr marT="91425" marB="91425" marR="91425" marL="91425"/>
                </a:tc>
                <a:tc>
                  <a:txBody>
                    <a:bodyPr/>
                    <a:lstStyle/>
                    <a:p>
                      <a:pPr indent="0" lvl="0" marL="0" rtl="0" algn="l">
                        <a:spcBef>
                          <a:spcPts val="0"/>
                        </a:spcBef>
                        <a:spcAft>
                          <a:spcPts val="0"/>
                        </a:spcAft>
                        <a:buNone/>
                      </a:pPr>
                      <a:r>
                        <a:rPr lang="en"/>
                        <a:t>0.0007</a:t>
                      </a:r>
                      <a:endParaRPr/>
                    </a:p>
                  </a:txBody>
                  <a:tcPr marT="91425" marB="91425" marR="91425" marL="91425"/>
                </a:tc>
                <a:tc>
                  <a:txBody>
                    <a:bodyPr/>
                    <a:lstStyle/>
                    <a:p>
                      <a:pPr indent="0" lvl="0" marL="0" rtl="0" algn="l">
                        <a:spcBef>
                          <a:spcPts val="0"/>
                        </a:spcBef>
                        <a:spcAft>
                          <a:spcPts val="0"/>
                        </a:spcAft>
                        <a:buNone/>
                      </a:pPr>
                      <a:r>
                        <a:rPr lang="en"/>
                        <a:t>126.9 M</a:t>
                      </a:r>
                      <a:endParaRPr/>
                    </a:p>
                  </a:txBody>
                  <a:tcPr marT="91425" marB="91425" marR="91425" marL="91425"/>
                </a:tc>
                <a:tc>
                  <a:txBody>
                    <a:bodyPr/>
                    <a:lstStyle/>
                    <a:p>
                      <a:pPr indent="0" lvl="0" marL="0" rtl="0" algn="l">
                        <a:spcBef>
                          <a:spcPts val="0"/>
                        </a:spcBef>
                        <a:spcAft>
                          <a:spcPts val="0"/>
                        </a:spcAft>
                        <a:buNone/>
                      </a:pPr>
                      <a:r>
                        <a:rPr lang="en"/>
                        <a:t>187 ms</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r>
              <a:tr h="381000">
                <a:tc>
                  <a:txBody>
                    <a:bodyPr/>
                    <a:lstStyle/>
                    <a:p>
                      <a:pPr indent="0" lvl="0" marL="0" rtl="0" algn="l">
                        <a:spcBef>
                          <a:spcPts val="0"/>
                        </a:spcBef>
                        <a:spcAft>
                          <a:spcPts val="0"/>
                        </a:spcAft>
                        <a:buNone/>
                      </a:pPr>
                      <a:r>
                        <a:rPr lang="en" sz="1300">
                          <a:solidFill>
                            <a:srgbClr val="202124"/>
                          </a:solidFill>
                          <a:highlight>
                            <a:srgbClr val="FFFFFF"/>
                          </a:highlight>
                        </a:rPr>
                        <a:t>ResNet-152</a:t>
                      </a:r>
                      <a:endParaRPr sz="1300"/>
                    </a:p>
                  </a:txBody>
                  <a:tcPr marT="91425" marB="91425" marR="91425" marL="91425"/>
                </a:tc>
                <a:tc>
                  <a:txBody>
                    <a:bodyPr/>
                    <a:lstStyle/>
                    <a:p>
                      <a:pPr indent="0" lvl="0" marL="0" rtl="0" algn="l">
                        <a:spcBef>
                          <a:spcPts val="0"/>
                        </a:spcBef>
                        <a:spcAft>
                          <a:spcPts val="0"/>
                        </a:spcAft>
                        <a:buNone/>
                      </a:pPr>
                      <a:r>
                        <a:rPr lang="en"/>
                        <a:t>0.0064</a:t>
                      </a:r>
                      <a:endParaRPr/>
                    </a:p>
                  </a:txBody>
                  <a:tcPr marT="91425" marB="91425" marR="91425" marL="91425"/>
                </a:tc>
                <a:tc>
                  <a:txBody>
                    <a:bodyPr/>
                    <a:lstStyle/>
                    <a:p>
                      <a:pPr indent="0" lvl="0" marL="0" rtl="0" algn="l">
                        <a:spcBef>
                          <a:spcPts val="0"/>
                        </a:spcBef>
                        <a:spcAft>
                          <a:spcPts val="0"/>
                        </a:spcAft>
                        <a:buNone/>
                      </a:pPr>
                      <a:r>
                        <a:rPr lang="en"/>
                        <a:t>0.0009</a:t>
                      </a:r>
                      <a:endParaRPr/>
                    </a:p>
                  </a:txBody>
                  <a:tcPr marT="91425" marB="91425" marR="91425" marL="91425"/>
                </a:tc>
                <a:tc>
                  <a:txBody>
                    <a:bodyPr/>
                    <a:lstStyle/>
                    <a:p>
                      <a:pPr indent="0" lvl="0" marL="0" rtl="0" algn="l">
                        <a:spcBef>
                          <a:spcPts val="0"/>
                        </a:spcBef>
                        <a:spcAft>
                          <a:spcPts val="0"/>
                        </a:spcAft>
                        <a:buNone/>
                      </a:pPr>
                      <a:r>
                        <a:rPr lang="en"/>
                        <a:t>80.3 M</a:t>
                      </a:r>
                      <a:endParaRPr/>
                    </a:p>
                  </a:txBody>
                  <a:tcPr marT="91425" marB="91425" marR="91425" marL="91425"/>
                </a:tc>
                <a:tc>
                  <a:txBody>
                    <a:bodyPr/>
                    <a:lstStyle/>
                    <a:p>
                      <a:pPr indent="0" lvl="0" marL="0" rtl="0" algn="l">
                        <a:spcBef>
                          <a:spcPts val="0"/>
                        </a:spcBef>
                        <a:spcAft>
                          <a:spcPts val="0"/>
                        </a:spcAft>
                        <a:buNone/>
                      </a:pPr>
                      <a:r>
                        <a:rPr lang="en"/>
                        <a:t>103 ms</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r>
              <a:tr h="381000">
                <a:tc>
                  <a:txBody>
                    <a:bodyPr/>
                    <a:lstStyle/>
                    <a:p>
                      <a:pPr indent="0" lvl="0" marL="0" rtl="0" algn="l">
                        <a:spcBef>
                          <a:spcPts val="0"/>
                        </a:spcBef>
                        <a:spcAft>
                          <a:spcPts val="0"/>
                        </a:spcAft>
                        <a:buNone/>
                      </a:pPr>
                      <a:r>
                        <a:rPr lang="en" sz="1300">
                          <a:solidFill>
                            <a:srgbClr val="202124"/>
                          </a:solidFill>
                          <a:highlight>
                            <a:srgbClr val="FFFFFF"/>
                          </a:highlight>
                        </a:rPr>
                        <a:t>ResNet-50</a:t>
                      </a:r>
                      <a:endParaRPr sz="1300"/>
                    </a:p>
                  </a:txBody>
                  <a:tcPr marT="91425" marB="91425" marR="91425" marL="91425"/>
                </a:tc>
                <a:tc>
                  <a:txBody>
                    <a:bodyPr/>
                    <a:lstStyle/>
                    <a:p>
                      <a:pPr indent="0" lvl="0" marL="0" rtl="0" algn="l">
                        <a:spcBef>
                          <a:spcPts val="0"/>
                        </a:spcBef>
                        <a:spcAft>
                          <a:spcPts val="0"/>
                        </a:spcAft>
                        <a:buNone/>
                      </a:pPr>
                      <a:r>
                        <a:rPr lang="en"/>
                        <a:t>0.0217</a:t>
                      </a:r>
                      <a:endParaRPr/>
                    </a:p>
                  </a:txBody>
                  <a:tcPr marT="91425" marB="91425" marR="91425" marL="91425"/>
                </a:tc>
                <a:tc>
                  <a:txBody>
                    <a:bodyPr/>
                    <a:lstStyle/>
                    <a:p>
                      <a:pPr indent="0" lvl="0" marL="0" rtl="0" algn="l">
                        <a:spcBef>
                          <a:spcPts val="0"/>
                        </a:spcBef>
                        <a:spcAft>
                          <a:spcPts val="0"/>
                        </a:spcAft>
                        <a:buNone/>
                      </a:pPr>
                      <a:r>
                        <a:rPr lang="en"/>
                        <a:t>0.0098</a:t>
                      </a:r>
                      <a:endParaRPr/>
                    </a:p>
                  </a:txBody>
                  <a:tcPr marT="91425" marB="91425" marR="91425" marL="91425"/>
                </a:tc>
                <a:tc>
                  <a:txBody>
                    <a:bodyPr/>
                    <a:lstStyle/>
                    <a:p>
                      <a:pPr indent="0" lvl="0" marL="0" rtl="0" algn="l">
                        <a:spcBef>
                          <a:spcPts val="0"/>
                        </a:spcBef>
                        <a:spcAft>
                          <a:spcPts val="0"/>
                        </a:spcAft>
                        <a:buNone/>
                      </a:pPr>
                      <a:r>
                        <a:rPr lang="en"/>
                        <a:t>23 M</a:t>
                      </a:r>
                      <a:endParaRPr/>
                    </a:p>
                  </a:txBody>
                  <a:tcPr marT="91425" marB="91425" marR="91425" marL="91425"/>
                </a:tc>
                <a:tc>
                  <a:txBody>
                    <a:bodyPr/>
                    <a:lstStyle/>
                    <a:p>
                      <a:pPr indent="0" lvl="0" marL="0" rtl="0" algn="l">
                        <a:spcBef>
                          <a:spcPts val="0"/>
                        </a:spcBef>
                        <a:spcAft>
                          <a:spcPts val="0"/>
                        </a:spcAft>
                        <a:buNone/>
                      </a:pPr>
                      <a:r>
                        <a:rPr lang="en"/>
                        <a:t>23 ms</a:t>
                      </a:r>
                      <a:endParaRPr/>
                    </a:p>
                  </a:txBody>
                  <a:tcPr marT="91425" marB="91425" marR="91425" marL="91425"/>
                </a:tc>
                <a:tc>
                  <a:txBody>
                    <a:bodyPr/>
                    <a:lstStyle/>
                    <a:p>
                      <a:pPr indent="0" lvl="0" marL="0" rtl="0" algn="l">
                        <a:spcBef>
                          <a:spcPts val="0"/>
                        </a:spcBef>
                        <a:spcAft>
                          <a:spcPts val="0"/>
                        </a:spcAft>
                        <a:buNone/>
                      </a:pPr>
                      <a:r>
                        <a:rPr lang="en"/>
                        <a:t>99.67</a:t>
                      </a:r>
                      <a:endParaRPr/>
                    </a:p>
                  </a:txBody>
                  <a:tcPr marT="91425" marB="91425" marR="91425" marL="91425"/>
                </a:tc>
              </a:tr>
            </a:tbl>
          </a:graphicData>
        </a:graphic>
      </p:graphicFrame>
      <p:sp>
        <p:nvSpPr>
          <p:cNvPr id="198" name="Google Shape;198;p30"/>
          <p:cNvSpPr txBox="1"/>
          <p:nvPr/>
        </p:nvSpPr>
        <p:spPr>
          <a:xfrm>
            <a:off x="381725" y="371725"/>
            <a:ext cx="5143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Open Sans"/>
                <a:ea typeface="Open Sans"/>
                <a:cs typeface="Open Sans"/>
                <a:sym typeface="Open Sans"/>
              </a:rPr>
              <a:t>Traffic Sign Recognition Model Benchmarking</a:t>
            </a:r>
            <a:endParaRPr b="1" sz="1600">
              <a:latin typeface="Open Sans"/>
              <a:ea typeface="Open Sans"/>
              <a:cs typeface="Open Sans"/>
              <a:sym typeface="Open Sans"/>
            </a:endParaRPr>
          </a:p>
        </p:txBody>
      </p:sp>
      <p:pic>
        <p:nvPicPr>
          <p:cNvPr id="199" name="Google Shape;199;p30"/>
          <p:cNvPicPr preferRelativeResize="0"/>
          <p:nvPr/>
        </p:nvPicPr>
        <p:blipFill>
          <a:blip r:embed="rId3">
            <a:alphaModFix/>
          </a:blip>
          <a:stretch>
            <a:fillRect/>
          </a:stretch>
        </p:blipFill>
        <p:spPr>
          <a:xfrm>
            <a:off x="7108475" y="3554150"/>
            <a:ext cx="1790400" cy="1471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1" title="Recognition Model Benchmark"/>
          <p:cNvPicPr preferRelativeResize="0"/>
          <p:nvPr/>
        </p:nvPicPr>
        <p:blipFill>
          <a:blip r:embed="rId3">
            <a:alphaModFix/>
          </a:blip>
          <a:stretch>
            <a:fillRect/>
          </a:stretch>
        </p:blipFill>
        <p:spPr>
          <a:xfrm>
            <a:off x="622074" y="161599"/>
            <a:ext cx="6659751" cy="4117950"/>
          </a:xfrm>
          <a:prstGeom prst="rect">
            <a:avLst/>
          </a:prstGeom>
          <a:noFill/>
          <a:ln>
            <a:noFill/>
          </a:ln>
        </p:spPr>
      </p:pic>
      <p:pic>
        <p:nvPicPr>
          <p:cNvPr id="205" name="Google Shape;205;p31"/>
          <p:cNvPicPr preferRelativeResize="0"/>
          <p:nvPr/>
        </p:nvPicPr>
        <p:blipFill>
          <a:blip r:embed="rId4">
            <a:alphaModFix/>
          </a:blip>
          <a:stretch>
            <a:fillRect/>
          </a:stretch>
        </p:blipFill>
        <p:spPr>
          <a:xfrm>
            <a:off x="7108475" y="3554150"/>
            <a:ext cx="1790400" cy="1471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7108475" y="3554150"/>
            <a:ext cx="1790400" cy="1471600"/>
          </a:xfrm>
          <a:prstGeom prst="rect">
            <a:avLst/>
          </a:prstGeom>
          <a:noFill/>
          <a:ln>
            <a:noFill/>
          </a:ln>
        </p:spPr>
      </p:pic>
      <p:sp>
        <p:nvSpPr>
          <p:cNvPr id="64" name="Google Shape;64;p14"/>
          <p:cNvSpPr txBox="1"/>
          <p:nvPr/>
        </p:nvSpPr>
        <p:spPr>
          <a:xfrm>
            <a:off x="3079650" y="126575"/>
            <a:ext cx="2984700" cy="63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Times New Roman"/>
                <a:ea typeface="Times New Roman"/>
                <a:cs typeface="Times New Roman"/>
                <a:sym typeface="Times New Roman"/>
              </a:rPr>
              <a:t>INDEX</a:t>
            </a:r>
            <a:endParaRPr/>
          </a:p>
        </p:txBody>
      </p:sp>
      <p:sp>
        <p:nvSpPr>
          <p:cNvPr id="65" name="Google Shape;65;p14"/>
          <p:cNvSpPr txBox="1"/>
          <p:nvPr/>
        </p:nvSpPr>
        <p:spPr>
          <a:xfrm>
            <a:off x="475475" y="642950"/>
            <a:ext cx="6633000" cy="3879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AutoNum type="arabicPeriod"/>
            </a:pPr>
            <a:r>
              <a:rPr lang="en" sz="1600"/>
              <a:t>Problem Statement</a:t>
            </a:r>
            <a:endParaRPr sz="1600"/>
          </a:p>
          <a:p>
            <a:pPr indent="-330200" lvl="0" marL="457200" rtl="0" algn="l">
              <a:spcBef>
                <a:spcPts val="0"/>
              </a:spcBef>
              <a:spcAft>
                <a:spcPts val="0"/>
              </a:spcAft>
              <a:buSzPts val="1600"/>
              <a:buAutoNum type="arabicPeriod"/>
            </a:pPr>
            <a:r>
              <a:rPr lang="en" sz="1600"/>
              <a:t>Literature Survey</a:t>
            </a:r>
            <a:endParaRPr sz="1600"/>
          </a:p>
          <a:p>
            <a:pPr indent="-330200" lvl="1" marL="914400" rtl="0" algn="l">
              <a:spcBef>
                <a:spcPts val="0"/>
              </a:spcBef>
              <a:spcAft>
                <a:spcPts val="0"/>
              </a:spcAft>
              <a:buSzPts val="1600"/>
              <a:buAutoNum type="arabicPeriod"/>
            </a:pPr>
            <a:r>
              <a:rPr lang="en" sz="1600"/>
              <a:t>Based On Detection</a:t>
            </a:r>
            <a:endParaRPr sz="1600"/>
          </a:p>
          <a:p>
            <a:pPr indent="-330200" lvl="1" marL="914400" rtl="0" algn="l">
              <a:spcBef>
                <a:spcPts val="0"/>
              </a:spcBef>
              <a:spcAft>
                <a:spcPts val="0"/>
              </a:spcAft>
              <a:buSzPts val="1600"/>
              <a:buAutoNum type="arabicPeriod"/>
            </a:pPr>
            <a:r>
              <a:rPr lang="en" sz="1600"/>
              <a:t>Based On Recognition</a:t>
            </a:r>
            <a:endParaRPr sz="1600"/>
          </a:p>
          <a:p>
            <a:pPr indent="-330200" lvl="1" marL="914400" rtl="0" algn="l">
              <a:spcBef>
                <a:spcPts val="0"/>
              </a:spcBef>
              <a:spcAft>
                <a:spcPts val="0"/>
              </a:spcAft>
              <a:buSzPts val="1600"/>
              <a:buAutoNum type="arabicPeriod"/>
            </a:pPr>
            <a:r>
              <a:rPr lang="en" sz="1600"/>
              <a:t>Based On Dataset</a:t>
            </a:r>
            <a:endParaRPr sz="1600"/>
          </a:p>
          <a:p>
            <a:pPr indent="-330200" lvl="1" marL="914400" rtl="0" algn="l">
              <a:spcBef>
                <a:spcPts val="0"/>
              </a:spcBef>
              <a:spcAft>
                <a:spcPts val="0"/>
              </a:spcAft>
              <a:buSzPts val="1600"/>
              <a:buAutoNum type="arabicPeriod"/>
            </a:pPr>
            <a:r>
              <a:rPr lang="en" sz="1600"/>
              <a:t>Current Proposed systems</a:t>
            </a:r>
            <a:endParaRPr sz="1600"/>
          </a:p>
          <a:p>
            <a:pPr indent="-330200" lvl="0" marL="457200" rtl="0" algn="l">
              <a:spcBef>
                <a:spcPts val="0"/>
              </a:spcBef>
              <a:spcAft>
                <a:spcPts val="0"/>
              </a:spcAft>
              <a:buSzPts val="1600"/>
              <a:buAutoNum type="arabicPeriod"/>
            </a:pPr>
            <a:r>
              <a:rPr lang="en" sz="1600"/>
              <a:t>Proposed System</a:t>
            </a:r>
            <a:endParaRPr sz="1600"/>
          </a:p>
          <a:p>
            <a:pPr indent="-330200" lvl="0" marL="457200" rtl="0" algn="l">
              <a:spcBef>
                <a:spcPts val="0"/>
              </a:spcBef>
              <a:spcAft>
                <a:spcPts val="0"/>
              </a:spcAft>
              <a:buSzPts val="1600"/>
              <a:buAutoNum type="arabicPeriod"/>
            </a:pPr>
            <a:r>
              <a:rPr lang="en" sz="1600"/>
              <a:t>Scope</a:t>
            </a:r>
            <a:endParaRPr sz="1600"/>
          </a:p>
          <a:p>
            <a:pPr indent="-330200" lvl="0" marL="457200" rtl="0" algn="l">
              <a:spcBef>
                <a:spcPts val="0"/>
              </a:spcBef>
              <a:spcAft>
                <a:spcPts val="0"/>
              </a:spcAft>
              <a:buSzPts val="1600"/>
              <a:buAutoNum type="arabicPeriod"/>
            </a:pPr>
            <a:r>
              <a:rPr lang="en" sz="1600"/>
              <a:t>Technological Stack</a:t>
            </a:r>
            <a:endParaRPr sz="1600"/>
          </a:p>
          <a:p>
            <a:pPr indent="-330200" lvl="0" marL="457200" rtl="0" algn="l">
              <a:spcBef>
                <a:spcPts val="0"/>
              </a:spcBef>
              <a:spcAft>
                <a:spcPts val="0"/>
              </a:spcAft>
              <a:buSzPts val="1600"/>
              <a:buAutoNum type="arabicPeriod"/>
            </a:pPr>
            <a:r>
              <a:rPr lang="en" sz="1600"/>
              <a:t>System Architecture</a:t>
            </a:r>
            <a:endParaRPr sz="1600"/>
          </a:p>
          <a:p>
            <a:pPr indent="-330200" lvl="0" marL="457200" rtl="0" algn="l">
              <a:spcBef>
                <a:spcPts val="0"/>
              </a:spcBef>
              <a:spcAft>
                <a:spcPts val="0"/>
              </a:spcAft>
              <a:buSzPts val="1600"/>
              <a:buAutoNum type="arabicPeriod"/>
            </a:pPr>
            <a:r>
              <a:rPr lang="en" sz="1600"/>
              <a:t>Module Split Up</a:t>
            </a:r>
            <a:endParaRPr sz="1600"/>
          </a:p>
          <a:p>
            <a:pPr indent="-330200" lvl="0" marL="457200" rtl="0" algn="l">
              <a:spcBef>
                <a:spcPts val="0"/>
              </a:spcBef>
              <a:spcAft>
                <a:spcPts val="0"/>
              </a:spcAft>
              <a:buSzPts val="1600"/>
              <a:buAutoNum type="arabicPeriod"/>
            </a:pPr>
            <a:r>
              <a:rPr lang="en" sz="1600"/>
              <a:t>Dataset</a:t>
            </a:r>
            <a:endParaRPr sz="1600"/>
          </a:p>
          <a:p>
            <a:pPr indent="-330200" lvl="0" marL="457200" rtl="0" algn="l">
              <a:spcBef>
                <a:spcPts val="0"/>
              </a:spcBef>
              <a:spcAft>
                <a:spcPts val="0"/>
              </a:spcAft>
              <a:buSzPts val="1600"/>
              <a:buAutoNum type="arabicPeriod"/>
            </a:pPr>
            <a:r>
              <a:rPr lang="en" sz="1600"/>
              <a:t>Model Selection</a:t>
            </a:r>
            <a:endParaRPr sz="1600"/>
          </a:p>
          <a:p>
            <a:pPr indent="-330200" lvl="0" marL="457200" rtl="0" algn="l">
              <a:spcBef>
                <a:spcPts val="0"/>
              </a:spcBef>
              <a:spcAft>
                <a:spcPts val="0"/>
              </a:spcAft>
              <a:buSzPts val="1600"/>
              <a:buAutoNum type="arabicPeriod"/>
            </a:pPr>
            <a:r>
              <a:rPr lang="en" sz="1600"/>
              <a:t>Demo</a:t>
            </a:r>
            <a:endParaRPr sz="1600"/>
          </a:p>
          <a:p>
            <a:pPr indent="-330200" lvl="0" marL="457200" rtl="0" algn="l">
              <a:spcBef>
                <a:spcPts val="0"/>
              </a:spcBef>
              <a:spcAft>
                <a:spcPts val="0"/>
              </a:spcAft>
              <a:buSzPts val="1600"/>
              <a:buAutoNum type="arabicPeriod"/>
            </a:pPr>
            <a:r>
              <a:rPr lang="en" sz="1600"/>
              <a:t>References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graphicFrame>
        <p:nvGraphicFramePr>
          <p:cNvPr id="210" name="Google Shape;210;p32"/>
          <p:cNvGraphicFramePr/>
          <p:nvPr/>
        </p:nvGraphicFramePr>
        <p:xfrm>
          <a:off x="394950" y="720510"/>
          <a:ext cx="3000000" cy="3000000"/>
        </p:xfrm>
        <a:graphic>
          <a:graphicData uri="http://schemas.openxmlformats.org/drawingml/2006/table">
            <a:tbl>
              <a:tblPr>
                <a:noFill/>
                <a:tableStyleId>{E6D0F628-91B5-4849-8AA6-11F950AD1801}</a:tableStyleId>
              </a:tblPr>
              <a:tblGrid>
                <a:gridCol w="1942375"/>
                <a:gridCol w="917675"/>
                <a:gridCol w="1317000"/>
                <a:gridCol w="1020650"/>
                <a:gridCol w="1515825"/>
                <a:gridCol w="1083025"/>
              </a:tblGrid>
              <a:tr h="537550">
                <a:tc>
                  <a:txBody>
                    <a:bodyPr/>
                    <a:lstStyle/>
                    <a:p>
                      <a:pPr indent="0" lvl="0" marL="0" rtl="0" algn="l">
                        <a:spcBef>
                          <a:spcPts val="0"/>
                        </a:spcBef>
                        <a:spcAft>
                          <a:spcPts val="0"/>
                        </a:spcAft>
                        <a:buNone/>
                      </a:pPr>
                      <a:r>
                        <a:rPr lang="en" u="sng"/>
                        <a:t>Backbone</a:t>
                      </a:r>
                      <a:endParaRPr u="sng"/>
                    </a:p>
                  </a:txBody>
                  <a:tcPr marT="91425" marB="91425" marR="91425" marL="91425"/>
                </a:tc>
                <a:tc>
                  <a:txBody>
                    <a:bodyPr/>
                    <a:lstStyle/>
                    <a:p>
                      <a:pPr indent="0" lvl="0" marL="0" rtl="0" algn="l">
                        <a:spcBef>
                          <a:spcPts val="0"/>
                        </a:spcBef>
                        <a:spcAft>
                          <a:spcPts val="0"/>
                        </a:spcAft>
                        <a:buNone/>
                      </a:pPr>
                      <a:r>
                        <a:rPr lang="en" u="sng"/>
                        <a:t>Style</a:t>
                      </a:r>
                      <a:endParaRPr u="sng"/>
                    </a:p>
                  </a:txBody>
                  <a:tcPr marT="91425" marB="91425" marR="91425" marL="91425"/>
                </a:tc>
                <a:tc>
                  <a:txBody>
                    <a:bodyPr/>
                    <a:lstStyle/>
                    <a:p>
                      <a:pPr indent="0" lvl="0" marL="0" rtl="0" algn="l">
                        <a:spcBef>
                          <a:spcPts val="0"/>
                        </a:spcBef>
                        <a:spcAft>
                          <a:spcPts val="0"/>
                        </a:spcAft>
                        <a:buNone/>
                      </a:pPr>
                      <a:r>
                        <a:rPr lang="en" u="sng"/>
                        <a:t>LR Scheduler</a:t>
                      </a:r>
                      <a:endParaRPr u="sng"/>
                    </a:p>
                  </a:txBody>
                  <a:tcPr marT="91425" marB="91425" marR="91425" marL="91425"/>
                </a:tc>
                <a:tc>
                  <a:txBody>
                    <a:bodyPr/>
                    <a:lstStyle/>
                    <a:p>
                      <a:pPr indent="0" lvl="0" marL="0" rtl="0" algn="l">
                        <a:spcBef>
                          <a:spcPts val="0"/>
                        </a:spcBef>
                        <a:spcAft>
                          <a:spcPts val="0"/>
                        </a:spcAft>
                        <a:buNone/>
                      </a:pPr>
                      <a:r>
                        <a:rPr lang="en" u="sng"/>
                        <a:t>Memory (GB)</a:t>
                      </a:r>
                      <a:endParaRPr u="sng"/>
                    </a:p>
                  </a:txBody>
                  <a:tcPr marT="91425" marB="91425" marR="91425" marL="91425"/>
                </a:tc>
                <a:tc>
                  <a:txBody>
                    <a:bodyPr/>
                    <a:lstStyle/>
                    <a:p>
                      <a:pPr indent="0" lvl="0" marL="0" rtl="0" algn="l">
                        <a:spcBef>
                          <a:spcPts val="0"/>
                        </a:spcBef>
                        <a:spcAft>
                          <a:spcPts val="0"/>
                        </a:spcAft>
                        <a:buNone/>
                      </a:pPr>
                      <a:r>
                        <a:rPr lang="en" u="sng"/>
                        <a:t>Inference Time</a:t>
                      </a:r>
                      <a:endParaRPr u="sng"/>
                    </a:p>
                  </a:txBody>
                  <a:tcPr marT="91425" marB="91425" marR="91425" marL="91425"/>
                </a:tc>
                <a:tc>
                  <a:txBody>
                    <a:bodyPr/>
                    <a:lstStyle/>
                    <a:p>
                      <a:pPr indent="0" lvl="0" marL="0" rtl="0" algn="l">
                        <a:spcBef>
                          <a:spcPts val="0"/>
                        </a:spcBef>
                        <a:spcAft>
                          <a:spcPts val="0"/>
                        </a:spcAft>
                        <a:buNone/>
                      </a:pPr>
                      <a:r>
                        <a:rPr lang="en" u="sng"/>
                        <a:t>Box mAP</a:t>
                      </a:r>
                      <a:endParaRPr u="sng"/>
                    </a:p>
                  </a:txBody>
                  <a:tcPr marT="91425" marB="91425" marR="91425" marL="91425"/>
                </a:tc>
              </a:tr>
              <a:tr h="434400">
                <a:tc>
                  <a:txBody>
                    <a:bodyPr/>
                    <a:lstStyle/>
                    <a:p>
                      <a:pPr indent="0" lvl="0" marL="0" rtl="0" algn="l">
                        <a:spcBef>
                          <a:spcPts val="0"/>
                        </a:spcBef>
                        <a:spcAft>
                          <a:spcPts val="0"/>
                        </a:spcAft>
                        <a:buNone/>
                      </a:pPr>
                      <a:r>
                        <a:rPr lang="en" sz="1200">
                          <a:highlight>
                            <a:srgbClr val="00FF00"/>
                          </a:highlight>
                        </a:rPr>
                        <a:t>Faster RCNN R-50-FPN</a:t>
                      </a:r>
                      <a:endParaRPr sz="1200">
                        <a:highlight>
                          <a:srgbClr val="00FF00"/>
                        </a:highlight>
                      </a:endParaRPr>
                    </a:p>
                  </a:txBody>
                  <a:tcPr marT="91425" marB="91425" marR="91425" marL="91425"/>
                </a:tc>
                <a:tc>
                  <a:txBody>
                    <a:bodyPr/>
                    <a:lstStyle/>
                    <a:p>
                      <a:pPr indent="0" lvl="0" marL="0" rtl="0" algn="l">
                        <a:spcBef>
                          <a:spcPts val="0"/>
                        </a:spcBef>
                        <a:spcAft>
                          <a:spcPts val="0"/>
                        </a:spcAft>
                        <a:buNone/>
                      </a:pPr>
                      <a:r>
                        <a:rPr lang="en" sz="1200">
                          <a:highlight>
                            <a:srgbClr val="00FF00"/>
                          </a:highlight>
                        </a:rPr>
                        <a:t>PyTorch</a:t>
                      </a:r>
                      <a:endParaRPr sz="1200">
                        <a:highlight>
                          <a:srgbClr val="00FF00"/>
                        </a:highlight>
                      </a:endParaRPr>
                    </a:p>
                  </a:txBody>
                  <a:tcPr marT="91425" marB="91425" marR="91425" marL="91425"/>
                </a:tc>
                <a:tc>
                  <a:txBody>
                    <a:bodyPr/>
                    <a:lstStyle/>
                    <a:p>
                      <a:pPr indent="0" lvl="0" marL="0" rtl="0" algn="l">
                        <a:spcBef>
                          <a:spcPts val="0"/>
                        </a:spcBef>
                        <a:spcAft>
                          <a:spcPts val="0"/>
                        </a:spcAft>
                        <a:buNone/>
                      </a:pPr>
                      <a:r>
                        <a:rPr lang="en" sz="1200">
                          <a:highlight>
                            <a:srgbClr val="00FF00"/>
                          </a:highlight>
                        </a:rPr>
                        <a:t>3x</a:t>
                      </a:r>
                      <a:endParaRPr sz="1200">
                        <a:highlight>
                          <a:srgbClr val="00FF00"/>
                        </a:highlight>
                      </a:endParaRPr>
                    </a:p>
                  </a:txBody>
                  <a:tcPr marT="91425" marB="91425" marR="91425" marL="91425"/>
                </a:tc>
                <a:tc>
                  <a:txBody>
                    <a:bodyPr/>
                    <a:lstStyle/>
                    <a:p>
                      <a:pPr indent="0" lvl="0" marL="0" rtl="0" algn="l">
                        <a:spcBef>
                          <a:spcPts val="0"/>
                        </a:spcBef>
                        <a:spcAft>
                          <a:spcPts val="0"/>
                        </a:spcAft>
                        <a:buNone/>
                      </a:pPr>
                      <a:r>
                        <a:rPr lang="en" sz="1200">
                          <a:highlight>
                            <a:srgbClr val="00FF00"/>
                          </a:highlight>
                        </a:rPr>
                        <a:t>4</a:t>
                      </a:r>
                      <a:endParaRPr sz="1200">
                        <a:highlight>
                          <a:srgbClr val="00FF00"/>
                        </a:highlight>
                      </a:endParaRPr>
                    </a:p>
                  </a:txBody>
                  <a:tcPr marT="91425" marB="91425" marR="91425" marL="91425"/>
                </a:tc>
                <a:tc>
                  <a:txBody>
                    <a:bodyPr/>
                    <a:lstStyle/>
                    <a:p>
                      <a:pPr indent="0" lvl="0" marL="0" rtl="0" algn="l">
                        <a:spcBef>
                          <a:spcPts val="0"/>
                        </a:spcBef>
                        <a:spcAft>
                          <a:spcPts val="0"/>
                        </a:spcAft>
                        <a:buNone/>
                      </a:pPr>
                      <a:r>
                        <a:rPr lang="en" sz="1200">
                          <a:highlight>
                            <a:srgbClr val="00FF00"/>
                          </a:highlight>
                        </a:rPr>
                        <a:t>~8fps</a:t>
                      </a:r>
                      <a:endParaRPr sz="1200">
                        <a:highlight>
                          <a:srgbClr val="00FF00"/>
                        </a:highlight>
                      </a:endParaRPr>
                    </a:p>
                  </a:txBody>
                  <a:tcPr marT="91425" marB="91425" marR="91425" marL="91425"/>
                </a:tc>
                <a:tc>
                  <a:txBody>
                    <a:bodyPr/>
                    <a:lstStyle/>
                    <a:p>
                      <a:pPr indent="0" lvl="0" marL="0" rtl="0" algn="l">
                        <a:spcBef>
                          <a:spcPts val="0"/>
                        </a:spcBef>
                        <a:spcAft>
                          <a:spcPts val="0"/>
                        </a:spcAft>
                        <a:buNone/>
                      </a:pPr>
                      <a:r>
                        <a:rPr lang="en" sz="1200">
                          <a:highlight>
                            <a:srgbClr val="00FF00"/>
                          </a:highlight>
                        </a:rPr>
                        <a:t>88.81</a:t>
                      </a:r>
                      <a:endParaRPr sz="1200">
                        <a:highlight>
                          <a:srgbClr val="00FF00"/>
                        </a:highlight>
                      </a:endParaRPr>
                    </a:p>
                  </a:txBody>
                  <a:tcPr marT="91425" marB="91425" marR="91425" marL="91425"/>
                </a:tc>
              </a:tr>
              <a:tr h="434375">
                <a:tc>
                  <a:txBody>
                    <a:bodyPr/>
                    <a:lstStyle/>
                    <a:p>
                      <a:pPr indent="0" lvl="0" marL="0" rtl="0" algn="l">
                        <a:spcBef>
                          <a:spcPts val="0"/>
                        </a:spcBef>
                        <a:spcAft>
                          <a:spcPts val="0"/>
                        </a:spcAft>
                        <a:buNone/>
                      </a:pPr>
                      <a:r>
                        <a:rPr lang="en" sz="1200"/>
                        <a:t>Faster RCNN R-50-FPN</a:t>
                      </a:r>
                      <a:endParaRPr sz="1200"/>
                    </a:p>
                  </a:txBody>
                  <a:tcPr marT="91425" marB="91425" marR="91425" marL="91425"/>
                </a:tc>
                <a:tc>
                  <a:txBody>
                    <a:bodyPr/>
                    <a:lstStyle/>
                    <a:p>
                      <a:pPr indent="0" lvl="0" marL="0" rtl="0" algn="l">
                        <a:spcBef>
                          <a:spcPts val="0"/>
                        </a:spcBef>
                        <a:spcAft>
                          <a:spcPts val="0"/>
                        </a:spcAft>
                        <a:buNone/>
                      </a:pPr>
                      <a:r>
                        <a:rPr lang="en" sz="1200"/>
                        <a:t>Caffe2</a:t>
                      </a:r>
                      <a:endParaRPr sz="1200"/>
                    </a:p>
                  </a:txBody>
                  <a:tcPr marT="91425" marB="91425" marR="91425" marL="91425"/>
                </a:tc>
                <a:tc>
                  <a:txBody>
                    <a:bodyPr/>
                    <a:lstStyle/>
                    <a:p>
                      <a:pPr indent="0" lvl="0" marL="0" rtl="0" algn="l">
                        <a:spcBef>
                          <a:spcPts val="0"/>
                        </a:spcBef>
                        <a:spcAft>
                          <a:spcPts val="0"/>
                        </a:spcAft>
                        <a:buNone/>
                      </a:pPr>
                      <a:r>
                        <a:rPr lang="en" sz="1200"/>
                        <a:t>2x</a:t>
                      </a:r>
                      <a:endParaRPr sz="1200"/>
                    </a:p>
                  </a:txBody>
                  <a:tcPr marT="91425" marB="91425" marR="91425" marL="91425"/>
                </a:tc>
                <a:tc>
                  <a:txBody>
                    <a:bodyPr/>
                    <a:lstStyle/>
                    <a:p>
                      <a:pPr indent="0" lvl="0" marL="0" rtl="0" algn="l">
                        <a:spcBef>
                          <a:spcPts val="0"/>
                        </a:spcBef>
                        <a:spcAft>
                          <a:spcPts val="0"/>
                        </a:spcAft>
                        <a:buNone/>
                      </a:pPr>
                      <a:r>
                        <a:rPr lang="en" sz="1200"/>
                        <a:t>4</a:t>
                      </a:r>
                      <a:endParaRPr sz="1200"/>
                    </a:p>
                  </a:txBody>
                  <a:tcPr marT="91425" marB="91425" marR="91425" marL="91425"/>
                </a:tc>
                <a:tc>
                  <a:txBody>
                    <a:bodyPr/>
                    <a:lstStyle/>
                    <a:p>
                      <a:pPr indent="0" lvl="0" marL="0" rtl="0" algn="l">
                        <a:spcBef>
                          <a:spcPts val="0"/>
                        </a:spcBef>
                        <a:spcAft>
                          <a:spcPts val="0"/>
                        </a:spcAft>
                        <a:buNone/>
                      </a:pPr>
                      <a:r>
                        <a:rPr lang="en" sz="1200"/>
                        <a:t>~6fps</a:t>
                      </a:r>
                      <a:endParaRPr sz="1200"/>
                    </a:p>
                  </a:txBody>
                  <a:tcPr marT="91425" marB="91425" marR="91425" marL="91425"/>
                </a:tc>
                <a:tc>
                  <a:txBody>
                    <a:bodyPr/>
                    <a:lstStyle/>
                    <a:p>
                      <a:pPr indent="0" lvl="0" marL="0" rtl="0" algn="l">
                        <a:spcBef>
                          <a:spcPts val="0"/>
                        </a:spcBef>
                        <a:spcAft>
                          <a:spcPts val="0"/>
                        </a:spcAft>
                        <a:buNone/>
                      </a:pPr>
                      <a:r>
                        <a:rPr lang="en" sz="1200"/>
                        <a:t>81.24</a:t>
                      </a:r>
                      <a:endParaRPr sz="1200"/>
                    </a:p>
                  </a:txBody>
                  <a:tcPr marT="91425" marB="91425" marR="91425" marL="91425"/>
                </a:tc>
              </a:tr>
              <a:tr h="349400">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Faster RCNN R-50</a:t>
                      </a:r>
                      <a:endParaRPr sz="1200"/>
                    </a:p>
                  </a:txBody>
                  <a:tcPr marT="91425" marB="91425" marR="91425" marL="91425"/>
                </a:tc>
                <a:tc>
                  <a:txBody>
                    <a:bodyPr/>
                    <a:lstStyle/>
                    <a:p>
                      <a:pPr indent="0" lvl="0" marL="0" rtl="0" algn="l">
                        <a:spcBef>
                          <a:spcPts val="0"/>
                        </a:spcBef>
                        <a:spcAft>
                          <a:spcPts val="0"/>
                        </a:spcAft>
                        <a:buNone/>
                      </a:pPr>
                      <a:r>
                        <a:rPr lang="en" sz="1200"/>
                        <a:t>Tensorflow</a:t>
                      </a:r>
                      <a:endParaRPr sz="1200"/>
                    </a:p>
                  </a:txBody>
                  <a:tcPr marT="91425" marB="91425" marR="91425" marL="91425"/>
                </a:tc>
                <a:tc>
                  <a:txBody>
                    <a:bodyPr/>
                    <a:lstStyle/>
                    <a:p>
                      <a:pPr indent="0" lvl="0" marL="0" rtl="0" algn="l">
                        <a:spcBef>
                          <a:spcPts val="0"/>
                        </a:spcBef>
                        <a:spcAft>
                          <a:spcPts val="0"/>
                        </a:spcAft>
                        <a:buNone/>
                      </a:pPr>
                      <a:r>
                        <a:rPr lang="en" sz="1200"/>
                        <a:t>-</a:t>
                      </a:r>
                      <a:endParaRPr sz="1200"/>
                    </a:p>
                  </a:txBody>
                  <a:tcPr marT="91425" marB="91425" marR="91425" marL="91425"/>
                </a:tc>
                <a:tc>
                  <a:txBody>
                    <a:bodyPr/>
                    <a:lstStyle/>
                    <a:p>
                      <a:pPr indent="0" lvl="0" marL="0" rtl="0" algn="l">
                        <a:spcBef>
                          <a:spcPts val="0"/>
                        </a:spcBef>
                        <a:spcAft>
                          <a:spcPts val="0"/>
                        </a:spcAft>
                        <a:buNone/>
                      </a:pPr>
                      <a:r>
                        <a:rPr lang="en" sz="1200"/>
                        <a:t>5.3</a:t>
                      </a:r>
                      <a:endParaRPr sz="1200"/>
                    </a:p>
                  </a:txBody>
                  <a:tcPr marT="91425" marB="91425" marR="91425" marL="91425"/>
                </a:tc>
                <a:tc>
                  <a:txBody>
                    <a:bodyPr/>
                    <a:lstStyle/>
                    <a:p>
                      <a:pPr indent="0" lvl="0" marL="0" rtl="0" algn="l">
                        <a:spcBef>
                          <a:spcPts val="0"/>
                        </a:spcBef>
                        <a:spcAft>
                          <a:spcPts val="0"/>
                        </a:spcAft>
                        <a:buNone/>
                      </a:pPr>
                      <a:r>
                        <a:rPr lang="en" sz="1200"/>
                        <a:t>~8fps</a:t>
                      </a:r>
                      <a:endParaRPr sz="1200"/>
                    </a:p>
                  </a:txBody>
                  <a:tcPr marT="91425" marB="91425" marR="91425" marL="91425"/>
                </a:tc>
                <a:tc>
                  <a:txBody>
                    <a:bodyPr/>
                    <a:lstStyle/>
                    <a:p>
                      <a:pPr indent="0" lvl="0" marL="0" rtl="0" algn="l">
                        <a:spcBef>
                          <a:spcPts val="0"/>
                        </a:spcBef>
                        <a:spcAft>
                          <a:spcPts val="0"/>
                        </a:spcAft>
                        <a:buNone/>
                      </a:pPr>
                      <a:r>
                        <a:rPr lang="en" sz="1200"/>
                        <a:t>86.52</a:t>
                      </a:r>
                      <a:endParaRPr sz="1200"/>
                    </a:p>
                  </a:txBody>
                  <a:tcPr marT="91425" marB="91425" marR="91425" marL="91425"/>
                </a:tc>
              </a:tr>
              <a:tr h="349400">
                <a:tc>
                  <a:txBody>
                    <a:bodyPr/>
                    <a:lstStyle/>
                    <a:p>
                      <a:pPr indent="0" lvl="0" marL="0" rtl="0" algn="l">
                        <a:spcBef>
                          <a:spcPts val="0"/>
                        </a:spcBef>
                        <a:spcAft>
                          <a:spcPts val="0"/>
                        </a:spcAft>
                        <a:buNone/>
                      </a:pPr>
                      <a:r>
                        <a:rPr lang="en" sz="1200"/>
                        <a:t>Faster RCNN R-101</a:t>
                      </a:r>
                      <a:endParaRPr sz="1200"/>
                    </a:p>
                  </a:txBody>
                  <a:tcPr marT="91425" marB="91425" marR="91425" marL="91425"/>
                </a:tc>
                <a:tc>
                  <a:txBody>
                    <a:bodyPr/>
                    <a:lstStyle/>
                    <a:p>
                      <a:pPr indent="0" lvl="0" marL="0" rtl="0" algn="l">
                        <a:spcBef>
                          <a:spcPts val="0"/>
                        </a:spcBef>
                        <a:spcAft>
                          <a:spcPts val="0"/>
                        </a:spcAft>
                        <a:buNone/>
                      </a:pPr>
                      <a:r>
                        <a:rPr lang="en" sz="1200"/>
                        <a:t>Tensorflow</a:t>
                      </a:r>
                      <a:endParaRPr sz="1200"/>
                    </a:p>
                  </a:txBody>
                  <a:tcPr marT="91425" marB="91425" marR="91425" marL="91425"/>
                </a:tc>
                <a:tc>
                  <a:txBody>
                    <a:bodyPr/>
                    <a:lstStyle/>
                    <a:p>
                      <a:pPr indent="0" lvl="0" marL="0" rtl="0" algn="l">
                        <a:spcBef>
                          <a:spcPts val="0"/>
                        </a:spcBef>
                        <a:spcAft>
                          <a:spcPts val="0"/>
                        </a:spcAft>
                        <a:buNone/>
                      </a:pPr>
                      <a:r>
                        <a:rPr lang="en" sz="1200"/>
                        <a:t>-</a:t>
                      </a:r>
                      <a:endParaRPr sz="1200"/>
                    </a:p>
                  </a:txBody>
                  <a:tcPr marT="91425" marB="91425" marR="91425" marL="91425"/>
                </a:tc>
                <a:tc>
                  <a:txBody>
                    <a:bodyPr/>
                    <a:lstStyle/>
                    <a:p>
                      <a:pPr indent="0" lvl="0" marL="0" rtl="0" algn="l">
                        <a:spcBef>
                          <a:spcPts val="0"/>
                        </a:spcBef>
                        <a:spcAft>
                          <a:spcPts val="0"/>
                        </a:spcAft>
                        <a:buNone/>
                      </a:pPr>
                      <a:r>
                        <a:rPr lang="en" sz="1200"/>
                        <a:t>7.2Gb</a:t>
                      </a:r>
                      <a:endParaRPr sz="1200"/>
                    </a:p>
                  </a:txBody>
                  <a:tcPr marT="91425" marB="91425" marR="91425" marL="91425"/>
                </a:tc>
                <a:tc>
                  <a:txBody>
                    <a:bodyPr/>
                    <a:lstStyle/>
                    <a:p>
                      <a:pPr indent="0" lvl="0" marL="0" rtl="0" algn="l">
                        <a:spcBef>
                          <a:spcPts val="0"/>
                        </a:spcBef>
                        <a:spcAft>
                          <a:spcPts val="0"/>
                        </a:spcAft>
                        <a:buNone/>
                      </a:pPr>
                      <a:r>
                        <a:rPr lang="en" sz="1200"/>
                        <a:t>~4fps</a:t>
                      </a:r>
                      <a:endParaRPr sz="1200"/>
                    </a:p>
                  </a:txBody>
                  <a:tcPr marT="91425" marB="91425" marR="91425" marL="91425"/>
                </a:tc>
                <a:tc>
                  <a:txBody>
                    <a:bodyPr/>
                    <a:lstStyle/>
                    <a:p>
                      <a:pPr indent="0" lvl="0" marL="0" rtl="0" algn="l">
                        <a:spcBef>
                          <a:spcPts val="0"/>
                        </a:spcBef>
                        <a:spcAft>
                          <a:spcPts val="0"/>
                        </a:spcAft>
                        <a:buNone/>
                      </a:pPr>
                      <a:r>
                        <a:rPr lang="en" sz="1200"/>
                        <a:t>91.52</a:t>
                      </a:r>
                      <a:endParaRPr sz="1200"/>
                    </a:p>
                  </a:txBody>
                  <a:tcPr marT="91425" marB="91425" marR="91425" marL="91425"/>
                </a:tc>
              </a:tr>
              <a:tr h="349400">
                <a:tc>
                  <a:txBody>
                    <a:bodyPr/>
                    <a:lstStyle/>
                    <a:p>
                      <a:pPr indent="0" lvl="0" marL="0" rtl="0" algn="l">
                        <a:spcBef>
                          <a:spcPts val="0"/>
                        </a:spcBef>
                        <a:spcAft>
                          <a:spcPts val="0"/>
                        </a:spcAft>
                        <a:buNone/>
                      </a:pPr>
                      <a:r>
                        <a:rPr lang="en" sz="1200"/>
                        <a:t>R-FCN R-101</a:t>
                      </a:r>
                      <a:endParaRPr sz="1200"/>
                    </a:p>
                  </a:txBody>
                  <a:tcPr marT="91425" marB="91425" marR="91425" marL="91425"/>
                </a:tc>
                <a:tc>
                  <a:txBody>
                    <a:bodyPr/>
                    <a:lstStyle/>
                    <a:p>
                      <a:pPr indent="0" lvl="0" marL="0" rtl="0" algn="l">
                        <a:spcBef>
                          <a:spcPts val="0"/>
                        </a:spcBef>
                        <a:spcAft>
                          <a:spcPts val="0"/>
                        </a:spcAft>
                        <a:buNone/>
                      </a:pPr>
                      <a:r>
                        <a:rPr lang="en" sz="1200"/>
                        <a:t>Tensorflow</a:t>
                      </a:r>
                      <a:endParaRPr sz="1200"/>
                    </a:p>
                  </a:txBody>
                  <a:tcPr marT="91425" marB="91425" marR="91425" marL="91425"/>
                </a:tc>
                <a:tc>
                  <a:txBody>
                    <a:bodyPr/>
                    <a:lstStyle/>
                    <a:p>
                      <a:pPr indent="0" lvl="0" marL="0" rtl="0" algn="l">
                        <a:spcBef>
                          <a:spcPts val="0"/>
                        </a:spcBef>
                        <a:spcAft>
                          <a:spcPts val="0"/>
                        </a:spcAft>
                        <a:buNone/>
                      </a:pPr>
                      <a:r>
                        <a:rPr lang="en" sz="1200"/>
                        <a:t>-</a:t>
                      </a:r>
                      <a:endParaRPr sz="1200"/>
                    </a:p>
                  </a:txBody>
                  <a:tcPr marT="91425" marB="91425" marR="91425" marL="91425"/>
                </a:tc>
                <a:tc>
                  <a:txBody>
                    <a:bodyPr/>
                    <a:lstStyle/>
                    <a:p>
                      <a:pPr indent="0" lvl="0" marL="0" rtl="0" algn="l">
                        <a:spcBef>
                          <a:spcPts val="0"/>
                        </a:spcBef>
                        <a:spcAft>
                          <a:spcPts val="0"/>
                        </a:spcAft>
                        <a:buNone/>
                      </a:pPr>
                      <a:r>
                        <a:rPr lang="en" sz="1200"/>
                        <a:t>4.5Gb</a:t>
                      </a:r>
                      <a:endParaRPr sz="1200"/>
                    </a:p>
                  </a:txBody>
                  <a:tcPr marT="91425" marB="91425" marR="91425" marL="91425"/>
                </a:tc>
                <a:tc>
                  <a:txBody>
                    <a:bodyPr/>
                    <a:lstStyle/>
                    <a:p>
                      <a:pPr indent="0" lvl="0" marL="0" rtl="0" algn="l">
                        <a:spcBef>
                          <a:spcPts val="0"/>
                        </a:spcBef>
                        <a:spcAft>
                          <a:spcPts val="0"/>
                        </a:spcAft>
                        <a:buNone/>
                      </a:pPr>
                      <a:r>
                        <a:rPr lang="en" sz="1200"/>
                        <a:t>~5fps</a:t>
                      </a:r>
                      <a:endParaRPr sz="1200"/>
                    </a:p>
                  </a:txBody>
                  <a:tcPr marT="91425" marB="91425" marR="91425" marL="91425"/>
                </a:tc>
                <a:tc>
                  <a:txBody>
                    <a:bodyPr/>
                    <a:lstStyle/>
                    <a:p>
                      <a:pPr indent="0" lvl="0" marL="0" rtl="0" algn="l">
                        <a:spcBef>
                          <a:spcPts val="0"/>
                        </a:spcBef>
                        <a:spcAft>
                          <a:spcPts val="0"/>
                        </a:spcAft>
                        <a:buNone/>
                      </a:pPr>
                      <a:r>
                        <a:rPr lang="en" sz="1200"/>
                        <a:t>87.16</a:t>
                      </a:r>
                      <a:endParaRPr sz="1200"/>
                    </a:p>
                  </a:txBody>
                  <a:tcPr marT="91425" marB="91425" marR="91425" marL="91425"/>
                </a:tc>
              </a:tr>
              <a:tr h="349400">
                <a:tc>
                  <a:txBody>
                    <a:bodyPr/>
                    <a:lstStyle/>
                    <a:p>
                      <a:pPr indent="0" lvl="0" marL="0" rtl="0" algn="l">
                        <a:spcBef>
                          <a:spcPts val="0"/>
                        </a:spcBef>
                        <a:spcAft>
                          <a:spcPts val="0"/>
                        </a:spcAft>
                        <a:buNone/>
                      </a:pPr>
                      <a:r>
                        <a:rPr lang="en" sz="1200"/>
                        <a:t>Yolo v3</a:t>
                      </a:r>
                      <a:endParaRPr sz="1200"/>
                    </a:p>
                  </a:txBody>
                  <a:tcPr marT="91425" marB="91425" marR="91425" marL="91425"/>
                </a:tc>
                <a:tc>
                  <a:txBody>
                    <a:bodyPr/>
                    <a:lstStyle/>
                    <a:p>
                      <a:pPr indent="0" lvl="0" marL="0" rtl="0" algn="l">
                        <a:spcBef>
                          <a:spcPts val="0"/>
                        </a:spcBef>
                        <a:spcAft>
                          <a:spcPts val="0"/>
                        </a:spcAft>
                        <a:buNone/>
                      </a:pPr>
                      <a:r>
                        <a:rPr lang="en" sz="1200"/>
                        <a:t>PyTorch</a:t>
                      </a:r>
                      <a:endParaRPr sz="1200"/>
                    </a:p>
                  </a:txBody>
                  <a:tcPr marT="91425" marB="91425" marR="91425" marL="91425"/>
                </a:tc>
                <a:tc>
                  <a:txBody>
                    <a:bodyPr/>
                    <a:lstStyle/>
                    <a:p>
                      <a:pPr indent="0" lvl="0" marL="0" rtl="0" algn="l">
                        <a:spcBef>
                          <a:spcPts val="0"/>
                        </a:spcBef>
                        <a:spcAft>
                          <a:spcPts val="0"/>
                        </a:spcAft>
                        <a:buNone/>
                      </a:pPr>
                      <a:r>
                        <a:rPr lang="en" sz="1200"/>
                        <a:t>1x</a:t>
                      </a:r>
                      <a:endParaRPr sz="1200"/>
                    </a:p>
                  </a:txBody>
                  <a:tcPr marT="91425" marB="91425" marR="91425" marL="91425"/>
                </a:tc>
                <a:tc>
                  <a:txBody>
                    <a:bodyPr/>
                    <a:lstStyle/>
                    <a:p>
                      <a:pPr indent="0" lvl="0" marL="0" rtl="0" algn="l">
                        <a:spcBef>
                          <a:spcPts val="0"/>
                        </a:spcBef>
                        <a:spcAft>
                          <a:spcPts val="0"/>
                        </a:spcAft>
                        <a:buNone/>
                      </a:pPr>
                      <a:r>
                        <a:rPr lang="en" sz="1200"/>
                        <a:t>2.3Gb</a:t>
                      </a:r>
                      <a:endParaRPr sz="1200"/>
                    </a:p>
                  </a:txBody>
                  <a:tcPr marT="91425" marB="91425" marR="91425" marL="91425"/>
                </a:tc>
                <a:tc>
                  <a:txBody>
                    <a:bodyPr/>
                    <a:lstStyle/>
                    <a:p>
                      <a:pPr indent="0" lvl="0" marL="0" rtl="0" algn="l">
                        <a:spcBef>
                          <a:spcPts val="0"/>
                        </a:spcBef>
                        <a:spcAft>
                          <a:spcPts val="0"/>
                        </a:spcAft>
                        <a:buNone/>
                      </a:pPr>
                      <a:r>
                        <a:rPr lang="en" sz="1200"/>
                        <a:t>~24fps</a:t>
                      </a:r>
                      <a:endParaRPr sz="1200"/>
                    </a:p>
                  </a:txBody>
                  <a:tcPr marT="91425" marB="91425" marR="91425" marL="91425"/>
                </a:tc>
                <a:tc>
                  <a:txBody>
                    <a:bodyPr/>
                    <a:lstStyle/>
                    <a:p>
                      <a:pPr indent="0" lvl="0" marL="0" rtl="0" algn="l">
                        <a:spcBef>
                          <a:spcPts val="0"/>
                        </a:spcBef>
                        <a:spcAft>
                          <a:spcPts val="0"/>
                        </a:spcAft>
                        <a:buNone/>
                      </a:pPr>
                      <a:r>
                        <a:rPr lang="en" sz="1200"/>
                        <a:t>66.10</a:t>
                      </a:r>
                      <a:endParaRPr sz="1200"/>
                    </a:p>
                  </a:txBody>
                  <a:tcPr marT="91425" marB="91425" marR="91425" marL="91425"/>
                </a:tc>
              </a:tr>
            </a:tbl>
          </a:graphicData>
        </a:graphic>
      </p:graphicFrame>
      <p:pic>
        <p:nvPicPr>
          <p:cNvPr id="211" name="Google Shape;211;p32"/>
          <p:cNvPicPr preferRelativeResize="0"/>
          <p:nvPr/>
        </p:nvPicPr>
        <p:blipFill>
          <a:blip r:embed="rId3">
            <a:alphaModFix/>
          </a:blip>
          <a:stretch>
            <a:fillRect/>
          </a:stretch>
        </p:blipFill>
        <p:spPr>
          <a:xfrm>
            <a:off x="7108475" y="3554150"/>
            <a:ext cx="1790400" cy="1471600"/>
          </a:xfrm>
          <a:prstGeom prst="rect">
            <a:avLst/>
          </a:prstGeom>
          <a:noFill/>
          <a:ln>
            <a:noFill/>
          </a:ln>
        </p:spPr>
      </p:pic>
      <p:sp>
        <p:nvSpPr>
          <p:cNvPr id="212" name="Google Shape;212;p32"/>
          <p:cNvSpPr txBox="1"/>
          <p:nvPr/>
        </p:nvSpPr>
        <p:spPr>
          <a:xfrm>
            <a:off x="180825" y="241100"/>
            <a:ext cx="368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Traffic Sign Detection Model Benchmark</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3" title="Detection Model Benchmark"/>
          <p:cNvPicPr preferRelativeResize="0"/>
          <p:nvPr/>
        </p:nvPicPr>
        <p:blipFill>
          <a:blip r:embed="rId3">
            <a:alphaModFix/>
          </a:blip>
          <a:stretch>
            <a:fillRect/>
          </a:stretch>
        </p:blipFill>
        <p:spPr>
          <a:xfrm>
            <a:off x="673075" y="321499"/>
            <a:ext cx="6482499" cy="4008325"/>
          </a:xfrm>
          <a:prstGeom prst="rect">
            <a:avLst/>
          </a:prstGeom>
          <a:noFill/>
          <a:ln>
            <a:noFill/>
          </a:ln>
        </p:spPr>
      </p:pic>
      <p:pic>
        <p:nvPicPr>
          <p:cNvPr id="218" name="Google Shape;218;p33"/>
          <p:cNvPicPr preferRelativeResize="0"/>
          <p:nvPr/>
        </p:nvPicPr>
        <p:blipFill>
          <a:blip r:embed="rId4">
            <a:alphaModFix/>
          </a:blip>
          <a:stretch>
            <a:fillRect/>
          </a:stretch>
        </p:blipFill>
        <p:spPr>
          <a:xfrm>
            <a:off x="7108475" y="3554150"/>
            <a:ext cx="1790400" cy="1471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idx="4294967295" type="ctrTitle"/>
          </p:nvPr>
        </p:nvSpPr>
        <p:spPr>
          <a:xfrm>
            <a:off x="3639750" y="2285400"/>
            <a:ext cx="1864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Times New Roman"/>
                <a:ea typeface="Times New Roman"/>
                <a:cs typeface="Times New Roman"/>
                <a:sym typeface="Times New Roman"/>
              </a:rPr>
              <a:t>DEMO</a:t>
            </a:r>
            <a:endParaRPr sz="40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idx="4294967295" type="title"/>
          </p:nvPr>
        </p:nvSpPr>
        <p:spPr>
          <a:xfrm>
            <a:off x="3458700" y="212075"/>
            <a:ext cx="2226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REFERENCES</a:t>
            </a:r>
            <a:endParaRPr sz="2500">
              <a:latin typeface="Times New Roman"/>
              <a:ea typeface="Times New Roman"/>
              <a:cs typeface="Times New Roman"/>
              <a:sym typeface="Times New Roman"/>
            </a:endParaRPr>
          </a:p>
        </p:txBody>
      </p:sp>
      <p:sp>
        <p:nvSpPr>
          <p:cNvPr id="229" name="Google Shape;229;p35"/>
          <p:cNvSpPr txBox="1"/>
          <p:nvPr/>
        </p:nvSpPr>
        <p:spPr>
          <a:xfrm>
            <a:off x="396475" y="784775"/>
            <a:ext cx="8218800" cy="38364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AutoNum type="arabicPeriod"/>
            </a:pPr>
            <a:r>
              <a:rPr lang="en" sz="1300">
                <a:solidFill>
                  <a:schemeClr val="dk1"/>
                </a:solidFill>
              </a:rPr>
              <a:t>An Approach towards Service System Building for Road Traffic Signs Detection and Recognition -  Natalia Kryvinska,  Aneta Poniszewska-Maranda,  </a:t>
            </a:r>
            <a:r>
              <a:rPr lang="en" sz="1300">
                <a:solidFill>
                  <a:schemeClr val="dk1"/>
                </a:solidFill>
              </a:rPr>
              <a:t>Michal Gregus</a:t>
            </a:r>
            <a:endParaRPr sz="1300">
              <a:solidFill>
                <a:schemeClr val="dk1"/>
              </a:solidFill>
            </a:endParaRPr>
          </a:p>
          <a:p>
            <a:pPr indent="0" lvl="0" marL="457200" rtl="0" algn="l">
              <a:lnSpc>
                <a:spcPct val="115000"/>
              </a:lnSpc>
              <a:spcBef>
                <a:spcPts val="0"/>
              </a:spcBef>
              <a:spcAft>
                <a:spcPts val="0"/>
              </a:spcAft>
              <a:buNone/>
            </a:pPr>
            <a:r>
              <a:rPr lang="en" sz="1300" u="sng">
                <a:solidFill>
                  <a:srgbClr val="0000FF"/>
                </a:solidFill>
                <a:hlinkClick r:id="rId3">
                  <a:extLst>
                    <a:ext uri="{A12FA001-AC4F-418D-AE19-62706E023703}">
                      <ahyp:hlinkClr val="tx"/>
                    </a:ext>
                  </a:extLst>
                </a:hlinkClick>
              </a:rPr>
              <a:t>https://reader.elsevier.com/reader/sd/pii/S1877050918318003?token=6BF470414EE0E2C054C3B861CFBF4D1B63DAE404850F13A07BECDC453552AC1A2236C00356B42C2ACE995F376EED160A</a:t>
            </a:r>
            <a:endParaRPr sz="1300">
              <a:solidFill>
                <a:srgbClr val="0000FF"/>
              </a:solidFill>
            </a:endParaRPr>
          </a:p>
          <a:p>
            <a:pPr indent="0" lvl="0" marL="457200" rtl="0" algn="l">
              <a:lnSpc>
                <a:spcPct val="115000"/>
              </a:lnSpc>
              <a:spcBef>
                <a:spcPts val="0"/>
              </a:spcBef>
              <a:spcAft>
                <a:spcPts val="0"/>
              </a:spcAft>
              <a:buNone/>
            </a:pPr>
            <a:r>
              <a:t/>
            </a:r>
            <a:endParaRPr sz="1300">
              <a:solidFill>
                <a:srgbClr val="0000FF"/>
              </a:solidFill>
            </a:endParaRPr>
          </a:p>
          <a:p>
            <a:pPr indent="-311150" lvl="0" marL="457200" rtl="0" algn="l">
              <a:lnSpc>
                <a:spcPct val="115000"/>
              </a:lnSpc>
              <a:spcBef>
                <a:spcPts val="0"/>
              </a:spcBef>
              <a:spcAft>
                <a:spcPts val="0"/>
              </a:spcAft>
              <a:buClr>
                <a:srgbClr val="0000FF"/>
              </a:buClr>
              <a:buSzPts val="1300"/>
              <a:buAutoNum type="arabicPeriod"/>
            </a:pPr>
            <a:r>
              <a:rPr lang="en" sz="1300" u="sng">
                <a:solidFill>
                  <a:srgbClr val="0000FF"/>
                </a:solidFill>
                <a:hlinkClick r:id="rId4">
                  <a:extLst>
                    <a:ext uri="{A12FA001-AC4F-418D-AE19-62706E023703}">
                      <ahyp:hlinkClr val="tx"/>
                    </a:ext>
                  </a:extLst>
                </a:hlinkClick>
              </a:rPr>
              <a:t>Vision-Based Traffic Sign Detection and Analysis for Intelligent Driver Assistance Systems: Perspectives and Survey</a:t>
            </a:r>
            <a:r>
              <a:rPr lang="en" sz="1300">
                <a:solidFill>
                  <a:srgbClr val="0000FF"/>
                </a:solidFill>
              </a:rPr>
              <a:t> </a:t>
            </a:r>
            <a:endParaRPr sz="1300">
              <a:solidFill>
                <a:srgbClr val="0000FF"/>
              </a:solidFill>
            </a:endParaRPr>
          </a:p>
          <a:p>
            <a:pPr indent="0" lvl="0" marL="914400" rtl="0" algn="l">
              <a:lnSpc>
                <a:spcPct val="115000"/>
              </a:lnSpc>
              <a:spcBef>
                <a:spcPts val="0"/>
              </a:spcBef>
              <a:spcAft>
                <a:spcPts val="0"/>
              </a:spcAft>
              <a:buNone/>
            </a:pPr>
            <a:r>
              <a:t/>
            </a:r>
            <a:endParaRPr sz="1300">
              <a:solidFill>
                <a:srgbClr val="0000FF"/>
              </a:solidFill>
            </a:endParaRPr>
          </a:p>
          <a:p>
            <a:pPr indent="-311150" lvl="0" marL="457200" rtl="0" algn="l">
              <a:lnSpc>
                <a:spcPct val="115000"/>
              </a:lnSpc>
              <a:spcBef>
                <a:spcPts val="0"/>
              </a:spcBef>
              <a:spcAft>
                <a:spcPts val="0"/>
              </a:spcAft>
              <a:buClr>
                <a:srgbClr val="0000FF"/>
              </a:buClr>
              <a:buSzPts val="1300"/>
              <a:buAutoNum type="arabicPeriod"/>
            </a:pPr>
            <a:r>
              <a:rPr lang="en" sz="1300" u="sng">
                <a:solidFill>
                  <a:srgbClr val="0000FF"/>
                </a:solidFill>
                <a:hlinkClick r:id="rId5">
                  <a:extLst>
                    <a:ext uri="{A12FA001-AC4F-418D-AE19-62706E023703}">
                      <ahyp:hlinkClr val="tx"/>
                    </a:ext>
                  </a:extLst>
                </a:hlinkClick>
              </a:rPr>
              <a:t>Traffic sign shape classification and localization based on the normalized FFT of the signature of blobs and 2D homographies | Signal Processing</a:t>
            </a:r>
            <a:endParaRPr sz="1300">
              <a:solidFill>
                <a:srgbClr val="0000FF"/>
              </a:solidFill>
            </a:endParaRPr>
          </a:p>
          <a:p>
            <a:pPr indent="0" lvl="0" marL="914400" rtl="0" algn="l">
              <a:lnSpc>
                <a:spcPct val="115000"/>
              </a:lnSpc>
              <a:spcBef>
                <a:spcPts val="0"/>
              </a:spcBef>
              <a:spcAft>
                <a:spcPts val="0"/>
              </a:spcAft>
              <a:buNone/>
            </a:pPr>
            <a:r>
              <a:t/>
            </a:r>
            <a:endParaRPr sz="1300">
              <a:solidFill>
                <a:srgbClr val="0000FF"/>
              </a:solidFill>
            </a:endParaRPr>
          </a:p>
          <a:p>
            <a:pPr indent="-311150" lvl="0" marL="457200" rtl="0" algn="l">
              <a:lnSpc>
                <a:spcPct val="115000"/>
              </a:lnSpc>
              <a:spcBef>
                <a:spcPts val="0"/>
              </a:spcBef>
              <a:spcAft>
                <a:spcPts val="0"/>
              </a:spcAft>
              <a:buClr>
                <a:srgbClr val="0000FF"/>
              </a:buClr>
              <a:buSzPts val="1300"/>
              <a:buAutoNum type="arabicPeriod"/>
            </a:pPr>
            <a:r>
              <a:rPr lang="en" sz="1300" u="sng">
                <a:solidFill>
                  <a:srgbClr val="0000FF"/>
                </a:solidFill>
                <a:hlinkClick r:id="rId6">
                  <a:extLst>
                    <a:ext uri="{A12FA001-AC4F-418D-AE19-62706E023703}">
                      <ahyp:hlinkClr val="tx"/>
                    </a:ext>
                  </a:extLst>
                </a:hlinkClick>
              </a:rPr>
              <a:t>(PDF) A Fast and Robust Traffic Sign Recognition</a:t>
            </a:r>
            <a:endParaRPr sz="1300">
              <a:solidFill>
                <a:srgbClr val="0000FF"/>
              </a:solidFill>
            </a:endParaRPr>
          </a:p>
          <a:p>
            <a:pPr indent="0" lvl="0" marL="914400" rtl="0" algn="l">
              <a:lnSpc>
                <a:spcPct val="115000"/>
              </a:lnSpc>
              <a:spcBef>
                <a:spcPts val="0"/>
              </a:spcBef>
              <a:spcAft>
                <a:spcPts val="0"/>
              </a:spcAft>
              <a:buNone/>
            </a:pPr>
            <a:r>
              <a:t/>
            </a:r>
            <a:endParaRPr sz="1300">
              <a:solidFill>
                <a:srgbClr val="0000FF"/>
              </a:solidFill>
            </a:endParaRPr>
          </a:p>
          <a:p>
            <a:pPr indent="-311150" lvl="0" marL="457200" rtl="0" algn="l">
              <a:lnSpc>
                <a:spcPct val="115000"/>
              </a:lnSpc>
              <a:spcBef>
                <a:spcPts val="0"/>
              </a:spcBef>
              <a:spcAft>
                <a:spcPts val="0"/>
              </a:spcAft>
              <a:buClr>
                <a:srgbClr val="0000FF"/>
              </a:buClr>
              <a:buSzPts val="1300"/>
              <a:buAutoNum type="arabicPeriod"/>
            </a:pPr>
            <a:r>
              <a:rPr lang="en" sz="1300" u="sng">
                <a:solidFill>
                  <a:srgbClr val="0000FF"/>
                </a:solidFill>
                <a:hlinkClick r:id="rId7">
                  <a:extLst>
                    <a:ext uri="{A12FA001-AC4F-418D-AE19-62706E023703}">
                      <ahyp:hlinkClr val="tx"/>
                    </a:ext>
                  </a:extLst>
                </a:hlinkClick>
              </a:rPr>
              <a:t>Fast shape-based road sign detection for a driver assistance system</a:t>
            </a:r>
            <a:endParaRPr sz="1300">
              <a:solidFill>
                <a:srgbClr val="0000FF"/>
              </a:solidFill>
            </a:endParaRPr>
          </a:p>
          <a:p>
            <a:pPr indent="0" lvl="0" marL="914400" rtl="0" algn="l">
              <a:lnSpc>
                <a:spcPct val="115000"/>
              </a:lnSpc>
              <a:spcBef>
                <a:spcPts val="0"/>
              </a:spcBef>
              <a:spcAft>
                <a:spcPts val="0"/>
              </a:spcAft>
              <a:buNone/>
            </a:pPr>
            <a:r>
              <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lang="en" sz="1300" u="sng">
                <a:solidFill>
                  <a:srgbClr val="1155CC"/>
                </a:solidFill>
                <a:hlinkClick r:id="rId8">
                  <a:extLst>
                    <a:ext uri="{A12FA001-AC4F-418D-AE19-62706E023703}">
                      <ahyp:hlinkClr val="tx"/>
                    </a:ext>
                  </a:extLst>
                </a:hlinkClick>
              </a:rPr>
              <a:t>https://ieeexplore.ieee.org/abstract/document/5164298</a:t>
            </a:r>
            <a:endParaRPr sz="1300">
              <a:solidFill>
                <a:srgbClr val="1155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251300" y="329150"/>
            <a:ext cx="8520600" cy="96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latin typeface="Times New Roman"/>
                <a:ea typeface="Times New Roman"/>
                <a:cs typeface="Times New Roman"/>
                <a:sym typeface="Times New Roman"/>
              </a:rPr>
              <a:t>DRIVER ASSISTANCE SYSTEM</a:t>
            </a:r>
            <a:endParaRPr sz="2500">
              <a:latin typeface="Times New Roman"/>
              <a:ea typeface="Times New Roman"/>
              <a:cs typeface="Times New Roman"/>
              <a:sym typeface="Times New Roman"/>
            </a:endParaRPr>
          </a:p>
        </p:txBody>
      </p:sp>
      <p:sp>
        <p:nvSpPr>
          <p:cNvPr id="71" name="Google Shape;71;p15"/>
          <p:cNvSpPr txBox="1"/>
          <p:nvPr>
            <p:ph idx="1" type="body"/>
          </p:nvPr>
        </p:nvSpPr>
        <p:spPr>
          <a:xfrm>
            <a:off x="251300" y="873375"/>
            <a:ext cx="8840100" cy="74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A near real time, lightweight and robust automatic traffic sign recognition which will support and disburden the driver, and thus, significantly increase driving safety and comfort.</a:t>
            </a:r>
            <a:endParaRPr sz="1600">
              <a:latin typeface="Times New Roman"/>
              <a:ea typeface="Times New Roman"/>
              <a:cs typeface="Times New Roman"/>
              <a:sym typeface="Times New Roman"/>
            </a:endParaRPr>
          </a:p>
        </p:txBody>
      </p:sp>
      <p:pic>
        <p:nvPicPr>
          <p:cNvPr id="72" name="Google Shape;72;p15"/>
          <p:cNvPicPr preferRelativeResize="0"/>
          <p:nvPr/>
        </p:nvPicPr>
        <p:blipFill>
          <a:blip r:embed="rId3">
            <a:alphaModFix/>
          </a:blip>
          <a:stretch>
            <a:fillRect/>
          </a:stretch>
        </p:blipFill>
        <p:spPr>
          <a:xfrm>
            <a:off x="382513" y="1706700"/>
            <a:ext cx="5635775" cy="3255975"/>
          </a:xfrm>
          <a:prstGeom prst="rect">
            <a:avLst/>
          </a:prstGeom>
          <a:noFill/>
          <a:ln>
            <a:noFill/>
          </a:ln>
        </p:spPr>
      </p:pic>
      <p:pic>
        <p:nvPicPr>
          <p:cNvPr id="73" name="Google Shape;73;p15"/>
          <p:cNvPicPr preferRelativeResize="0"/>
          <p:nvPr/>
        </p:nvPicPr>
        <p:blipFill>
          <a:blip r:embed="rId4">
            <a:alphaModFix/>
          </a:blip>
          <a:stretch>
            <a:fillRect/>
          </a:stretch>
        </p:blipFill>
        <p:spPr>
          <a:xfrm>
            <a:off x="7108475" y="3554150"/>
            <a:ext cx="1790400" cy="1471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a:blip r:embed="rId3">
            <a:alphaModFix/>
          </a:blip>
          <a:stretch>
            <a:fillRect/>
          </a:stretch>
        </p:blipFill>
        <p:spPr>
          <a:xfrm>
            <a:off x="539750" y="110500"/>
            <a:ext cx="8064500"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nvSpPr>
        <p:spPr>
          <a:xfrm>
            <a:off x="725400" y="110800"/>
            <a:ext cx="7693200" cy="53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202124"/>
                </a:solidFill>
                <a:highlight>
                  <a:srgbClr val="FFFFFF"/>
                </a:highlight>
                <a:latin typeface="Times New Roman"/>
                <a:ea typeface="Times New Roman"/>
                <a:cs typeface="Times New Roman"/>
                <a:sym typeface="Times New Roman"/>
              </a:rPr>
              <a:t>LITERATURE SURVEY</a:t>
            </a:r>
            <a:endParaRPr b="1" sz="2400">
              <a:latin typeface="Times New Roman"/>
              <a:ea typeface="Times New Roman"/>
              <a:cs typeface="Times New Roman"/>
              <a:sym typeface="Times New Roman"/>
            </a:endParaRPr>
          </a:p>
        </p:txBody>
      </p:sp>
      <p:sp>
        <p:nvSpPr>
          <p:cNvPr id="84" name="Google Shape;84;p17"/>
          <p:cNvSpPr txBox="1"/>
          <p:nvPr/>
        </p:nvSpPr>
        <p:spPr>
          <a:xfrm>
            <a:off x="384325" y="792825"/>
            <a:ext cx="8436000" cy="32457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On-road applications of vision have included lane detection, driver distraction detection, and occupant pose inference. It is crucial to not only consider the car’s surrounding and external environment when designing an assist system but also consider the internal environment and take the driver into account. Fusing other types of information with the sign detector can make the overall system even better.</a:t>
            </a:r>
            <a:endParaRPr sz="15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Current state-of-the-art TSR systems utilize neither information about the driver nor input from the driver to enhance performance. Extensive studies in human–machine interactivity are necessary to present the TSR information in a careful way to inform the driver without causing distraction or confusion. When the system is considered a distributed system where the driver is an integral part, it allows for the driver to contribute what he is good at. </a:t>
            </a:r>
            <a:endParaRPr sz="1500">
              <a:latin typeface="Times New Roman"/>
              <a:ea typeface="Times New Roman"/>
              <a:cs typeface="Times New Roman"/>
              <a:sym typeface="Times New Roman"/>
            </a:endParaRPr>
          </a:p>
        </p:txBody>
      </p:sp>
      <p:pic>
        <p:nvPicPr>
          <p:cNvPr id="85" name="Google Shape;85;p17"/>
          <p:cNvPicPr preferRelativeResize="0"/>
          <p:nvPr/>
        </p:nvPicPr>
        <p:blipFill>
          <a:blip r:embed="rId3">
            <a:alphaModFix/>
          </a:blip>
          <a:stretch>
            <a:fillRect/>
          </a:stretch>
        </p:blipFill>
        <p:spPr>
          <a:xfrm>
            <a:off x="7108475" y="3554150"/>
            <a:ext cx="1790400" cy="147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subTitle"/>
          </p:nvPr>
        </p:nvSpPr>
        <p:spPr>
          <a:xfrm>
            <a:off x="311700" y="521400"/>
            <a:ext cx="8520600" cy="3443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Based on </a:t>
            </a:r>
            <a:r>
              <a:rPr b="1" lang="en" sz="2000">
                <a:solidFill>
                  <a:schemeClr val="dk1"/>
                </a:solidFill>
                <a:latin typeface="Times New Roman"/>
                <a:ea typeface="Times New Roman"/>
                <a:cs typeface="Times New Roman"/>
                <a:sym typeface="Times New Roman"/>
              </a:rPr>
              <a:t>Sign Detection</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7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The approaches in this stage have traditionally been divided</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into two kinds: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Color-based methods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 sz="1500">
                <a:solidFill>
                  <a:schemeClr val="dk1"/>
                </a:solidFill>
              </a:rPr>
              <a:t>Shape-based methods</a:t>
            </a:r>
            <a:endParaRPr sz="1500">
              <a:solidFill>
                <a:schemeClr val="dk1"/>
              </a:solidFill>
            </a:endParaRPr>
          </a:p>
          <a:p>
            <a:pPr indent="0" lvl="0" marL="45720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The division of systems in this way can be problematic. Almost all color-based approaches take shape into account after having looked at colors. Others use shape detection as their main method but integrate some color aspects as well. Instead, the detection can be split into two steps, i.e., segmentation and detection.</a:t>
            </a:r>
            <a:endParaRPr sz="1500">
              <a:solidFill>
                <a:schemeClr val="dk1"/>
              </a:solidFill>
            </a:endParaRPr>
          </a:p>
        </p:txBody>
      </p:sp>
      <p:pic>
        <p:nvPicPr>
          <p:cNvPr id="91" name="Google Shape;91;p18"/>
          <p:cNvPicPr preferRelativeResize="0"/>
          <p:nvPr/>
        </p:nvPicPr>
        <p:blipFill>
          <a:blip r:embed="rId3">
            <a:alphaModFix/>
          </a:blip>
          <a:stretch>
            <a:fillRect/>
          </a:stretch>
        </p:blipFill>
        <p:spPr>
          <a:xfrm>
            <a:off x="7108475" y="3554150"/>
            <a:ext cx="1790400" cy="1471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subTitle"/>
          </p:nvPr>
        </p:nvSpPr>
        <p:spPr>
          <a:xfrm>
            <a:off x="311700" y="167450"/>
            <a:ext cx="8520600" cy="4579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We go one step further and split the detection step into a feature extraction step and the actual detection, which acts on the features that are extracted. Many shape-only-based methods have no segmentation</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600">
                <a:solidFill>
                  <a:schemeClr val="dk1"/>
                </a:solidFill>
                <a:latin typeface="Times New Roman"/>
                <a:ea typeface="Times New Roman"/>
                <a:cs typeface="Times New Roman"/>
                <a:sym typeface="Times New Roman"/>
              </a:rPr>
              <a:t>step. The flow is outlined in the above figure.</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lnSpc>
                <a:spcPct val="200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Segmentation</a:t>
            </a:r>
            <a:endParaRPr b="1" sz="1600">
              <a:solidFill>
                <a:schemeClr val="dk1"/>
              </a:solidFill>
              <a:latin typeface="Times New Roman"/>
              <a:ea typeface="Times New Roman"/>
              <a:cs typeface="Times New Roman"/>
              <a:sym typeface="Times New Roman"/>
            </a:endParaRPr>
          </a:p>
          <a:p>
            <a:pPr indent="-330200" lvl="0" marL="457200" rtl="0" algn="l">
              <a:lnSpc>
                <a:spcPct val="200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Features and Modeling</a:t>
            </a:r>
            <a:endParaRPr b="1" sz="1600">
              <a:solidFill>
                <a:schemeClr val="dk1"/>
              </a:solidFill>
              <a:latin typeface="Times New Roman"/>
              <a:ea typeface="Times New Roman"/>
              <a:cs typeface="Times New Roman"/>
              <a:sym typeface="Times New Roman"/>
            </a:endParaRPr>
          </a:p>
          <a:p>
            <a:pPr indent="0" lvl="0" marL="457200" rtl="0" algn="l">
              <a:lnSpc>
                <a:spcPct val="200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p:txBody>
      </p:sp>
      <p:pic>
        <p:nvPicPr>
          <p:cNvPr id="97" name="Google Shape;97;p19"/>
          <p:cNvPicPr preferRelativeResize="0"/>
          <p:nvPr/>
        </p:nvPicPr>
        <p:blipFill>
          <a:blip r:embed="rId3">
            <a:alphaModFix/>
          </a:blip>
          <a:stretch>
            <a:fillRect/>
          </a:stretch>
        </p:blipFill>
        <p:spPr>
          <a:xfrm>
            <a:off x="2773450" y="2441225"/>
            <a:ext cx="4426400" cy="2305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ctrTitle"/>
          </p:nvPr>
        </p:nvSpPr>
        <p:spPr>
          <a:xfrm>
            <a:off x="311700" y="854026"/>
            <a:ext cx="8520600" cy="9570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Generally, TSR is split into two stages: detection and classification or recognition  in the figure. Detection is concerned with locating signs in input images, whereas classification or recognition is about determining what type of sign the system is looking at.</a:t>
            </a:r>
            <a:endParaRPr sz="1500">
              <a:latin typeface="Times New Roman"/>
              <a:ea typeface="Times New Roman"/>
              <a:cs typeface="Times New Roman"/>
              <a:sym typeface="Times New Roman"/>
            </a:endParaRPr>
          </a:p>
        </p:txBody>
      </p:sp>
      <p:pic>
        <p:nvPicPr>
          <p:cNvPr id="103" name="Google Shape;103;p20"/>
          <p:cNvPicPr preferRelativeResize="0"/>
          <p:nvPr/>
        </p:nvPicPr>
        <p:blipFill>
          <a:blip r:embed="rId3">
            <a:alphaModFix/>
          </a:blip>
          <a:stretch>
            <a:fillRect/>
          </a:stretch>
        </p:blipFill>
        <p:spPr>
          <a:xfrm>
            <a:off x="2861750" y="1811025"/>
            <a:ext cx="3420366" cy="1793350"/>
          </a:xfrm>
          <a:prstGeom prst="rect">
            <a:avLst/>
          </a:prstGeom>
          <a:noFill/>
          <a:ln>
            <a:noFill/>
          </a:ln>
        </p:spPr>
      </p:pic>
      <p:sp>
        <p:nvSpPr>
          <p:cNvPr id="104" name="Google Shape;104;p20"/>
          <p:cNvSpPr txBox="1"/>
          <p:nvPr/>
        </p:nvSpPr>
        <p:spPr>
          <a:xfrm>
            <a:off x="311700" y="3570525"/>
            <a:ext cx="8520600" cy="116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Many TSR systems are tailored to a specific sign type. Due to the vast differences in sign design from region to region and the differences in sign design based on their purpose, many systems narrow their scope down to a specific sign type in a specific country. There is a wide span in speeds of the systems. For use in driver assistance and autonomous vehicles, real-time performance is also necessary.</a:t>
            </a:r>
            <a:endParaRPr sz="1600">
              <a:latin typeface="Times New Roman"/>
              <a:ea typeface="Times New Roman"/>
              <a:cs typeface="Times New Roman"/>
              <a:sym typeface="Times New Roman"/>
            </a:endParaRPr>
          </a:p>
        </p:txBody>
      </p:sp>
      <p:sp>
        <p:nvSpPr>
          <p:cNvPr id="105" name="Google Shape;105;p20"/>
          <p:cNvSpPr txBox="1"/>
          <p:nvPr>
            <p:ph type="ctrTitle"/>
          </p:nvPr>
        </p:nvSpPr>
        <p:spPr>
          <a:xfrm>
            <a:off x="311700" y="-102975"/>
            <a:ext cx="8520600" cy="9570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t/>
            </a:r>
            <a:endParaRPr b="1" sz="2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2200">
                <a:latin typeface="Times New Roman"/>
                <a:ea typeface="Times New Roman"/>
                <a:cs typeface="Times New Roman"/>
                <a:sym typeface="Times New Roman"/>
              </a:rPr>
              <a:t>Based on Sign Recognition </a:t>
            </a:r>
            <a:endParaRPr b="1" sz="2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ctrTitle"/>
          </p:nvPr>
        </p:nvSpPr>
        <p:spPr>
          <a:xfrm>
            <a:off x="364325" y="744575"/>
            <a:ext cx="8468100" cy="30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250">
                <a:latin typeface="Times New Roman"/>
                <a:ea typeface="Times New Roman"/>
                <a:cs typeface="Times New Roman"/>
                <a:sym typeface="Times New Roman"/>
              </a:rPr>
              <a:t>Based on Dataset</a:t>
            </a:r>
            <a:endParaRPr b="1" sz="2250">
              <a:latin typeface="Times New Roman"/>
              <a:ea typeface="Times New Roman"/>
              <a:cs typeface="Times New Roman"/>
              <a:sym typeface="Times New Roman"/>
            </a:endParaRPr>
          </a:p>
        </p:txBody>
      </p:sp>
      <p:sp>
        <p:nvSpPr>
          <p:cNvPr id="111" name="Google Shape;111;p21"/>
          <p:cNvSpPr txBox="1"/>
          <p:nvPr>
            <p:ph idx="1" type="subTitle"/>
          </p:nvPr>
        </p:nvSpPr>
        <p:spPr>
          <a:xfrm>
            <a:off x="338075" y="1248225"/>
            <a:ext cx="8298600" cy="29310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German </a:t>
            </a:r>
            <a:r>
              <a:rPr lang="en" sz="1400">
                <a:solidFill>
                  <a:schemeClr val="dk1"/>
                </a:solidFill>
                <a:latin typeface="Times New Roman"/>
                <a:ea typeface="Times New Roman"/>
                <a:cs typeface="Times New Roman"/>
                <a:sym typeface="Times New Roman"/>
              </a:rPr>
              <a:t>traffic</a:t>
            </a:r>
            <a:r>
              <a:rPr lang="en" sz="1400">
                <a:solidFill>
                  <a:schemeClr val="dk1"/>
                </a:solidFill>
                <a:latin typeface="Times New Roman"/>
                <a:ea typeface="Times New Roman"/>
                <a:cs typeface="Times New Roman"/>
                <a:sym typeface="Times New Roman"/>
              </a:rPr>
              <a:t> Sign Recognition Benchmark (GTSRB) &amp; G</a:t>
            </a:r>
            <a:r>
              <a:rPr lang="en" sz="1400">
                <a:solidFill>
                  <a:schemeClr val="dk1"/>
                </a:solidFill>
                <a:latin typeface="Times New Roman"/>
                <a:ea typeface="Times New Roman"/>
                <a:cs typeface="Times New Roman"/>
                <a:sym typeface="Times New Roman"/>
              </a:rPr>
              <a:t>erman traffic Sign Detection Benchmark (GTSDB)</a:t>
            </a:r>
            <a:endParaRPr sz="1400">
              <a:solidFill>
                <a:schemeClr val="dk1"/>
              </a:solidFill>
              <a:latin typeface="Times New Roman"/>
              <a:ea typeface="Times New Roman"/>
              <a:cs typeface="Times New Roman"/>
              <a:sym typeface="Times New Roman"/>
            </a:endParaRPr>
          </a:p>
          <a:p>
            <a:pPr indent="-317500" lvl="0" marL="457200" rtl="0" algn="l">
              <a:lnSpc>
                <a:spcPct val="20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DFG Traffic sign Dataset</a:t>
            </a:r>
            <a:endParaRPr sz="1400">
              <a:solidFill>
                <a:schemeClr val="dk1"/>
              </a:solidFill>
              <a:latin typeface="Times New Roman"/>
              <a:ea typeface="Times New Roman"/>
              <a:cs typeface="Times New Roman"/>
              <a:sym typeface="Times New Roman"/>
            </a:endParaRPr>
          </a:p>
          <a:p>
            <a:pPr indent="-317500" lvl="0" marL="457200" rtl="0" algn="l">
              <a:lnSpc>
                <a:spcPct val="20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LISAD</a:t>
            </a:r>
            <a:endParaRPr sz="1400">
              <a:solidFill>
                <a:schemeClr val="dk1"/>
              </a:solidFill>
              <a:latin typeface="Times New Roman"/>
              <a:ea typeface="Times New Roman"/>
              <a:cs typeface="Times New Roman"/>
              <a:sym typeface="Times New Roman"/>
            </a:endParaRPr>
          </a:p>
          <a:p>
            <a:pPr indent="-317500" lvl="0" marL="457200" rtl="0" algn="l">
              <a:lnSpc>
                <a:spcPct val="20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RTSD</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