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aven Pro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846f8cf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846f8cf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846f8cf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846f8cf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846f8cf6a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846f8cf6a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846f8cf6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846f8cf6a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846f8cf6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846f8cf6a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08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846f8cf6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846f8cf6a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76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846f8cf6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846f8cf6a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35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846f8cf6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846f8cf6a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7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Divvy Organisation (Chicago)</a:t>
            </a:r>
            <a:br>
              <a:rPr lang="en" sz="2000" dirty="0"/>
            </a:br>
            <a:r>
              <a:rPr lang="en" sz="2000" dirty="0"/>
              <a:t>Bike Sharing System </a:t>
            </a:r>
            <a:endParaRPr sz="20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by Pallavi Dalvi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245975" y="74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1C75"/>
                </a:solidFill>
              </a:rPr>
              <a:t>Introduction and Preliminary Analysis</a:t>
            </a:r>
            <a:endParaRPr dirty="0">
              <a:solidFill>
                <a:srgbClr val="351C75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95750" y="1319125"/>
            <a:ext cx="7604400" cy="3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AU" dirty="0"/>
              <a:t>A bicycle-sharing system, public bicycle scheme, is a service in which bicycles are made available for shared use to individuals on a short-term basis for a price or free. </a:t>
            </a:r>
          </a:p>
          <a:p>
            <a:pPr lvl="0" indent="-317500">
              <a:buClr>
                <a:srgbClr val="000000"/>
              </a:buClr>
              <a:buSzPts val="1400"/>
              <a:buFont typeface="Verdana"/>
              <a:buChar char="-"/>
            </a:pPr>
            <a:r>
              <a:rPr lang="en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analysed for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indent="-304800">
              <a:spcBef>
                <a:spcPts val="0"/>
              </a:spcBef>
              <a:buClr>
                <a:srgbClr val="434343"/>
              </a:buClr>
              <a:buSzPts val="1200"/>
              <a:buFont typeface="Verdana"/>
              <a:buChar char="-"/>
            </a:pPr>
            <a:r>
              <a:rPr lang="en-US" sz="1200" dirty="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Trips for year 2016</a:t>
            </a:r>
          </a:p>
          <a:p>
            <a:pPr lvl="1" indent="-304800">
              <a:spcBef>
                <a:spcPts val="0"/>
              </a:spcBef>
              <a:buClr>
                <a:srgbClr val="434343"/>
              </a:buClr>
              <a:buSzPts val="1200"/>
              <a:buFont typeface="Verdana"/>
              <a:buChar char="-"/>
            </a:pPr>
            <a:r>
              <a:rPr lang="en-US" sz="1200" dirty="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Trips for year 2017</a:t>
            </a:r>
          </a:p>
          <a:p>
            <a:pPr lvl="1" indent="-304800">
              <a:spcBef>
                <a:spcPts val="0"/>
              </a:spcBef>
              <a:buClr>
                <a:srgbClr val="434343"/>
              </a:buClr>
              <a:buSzPts val="1200"/>
              <a:buFont typeface="Verdana"/>
              <a:buChar char="-"/>
            </a:pPr>
            <a:r>
              <a:rPr lang="en-US" sz="1200" dirty="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Trips for year 2018</a:t>
            </a:r>
          </a:p>
          <a:p>
            <a:pPr lvl="1" indent="-304800">
              <a:spcBef>
                <a:spcPts val="0"/>
              </a:spcBef>
              <a:buClr>
                <a:srgbClr val="434343"/>
              </a:buClr>
              <a:buSzPts val="1200"/>
              <a:buFont typeface="Verdana"/>
              <a:buChar char="-"/>
            </a:pPr>
            <a:r>
              <a:rPr lang="en-US" sz="1200" dirty="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Trips for year 2019</a:t>
            </a:r>
          </a:p>
          <a:p>
            <a:pPr lvl="1" indent="-304800">
              <a:spcBef>
                <a:spcPts val="0"/>
              </a:spcBef>
              <a:buClr>
                <a:srgbClr val="434343"/>
              </a:buClr>
              <a:buSzPts val="1200"/>
              <a:buFont typeface="Verdana"/>
              <a:buChar char="-"/>
            </a:pPr>
            <a:r>
              <a:rPr lang="en-US" sz="1200" dirty="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Stations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US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Quick Stats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BD5F50-CCA7-414E-8FB3-D6FDA2339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18832"/>
              </p:ext>
            </p:extLst>
          </p:nvPr>
        </p:nvGraphicFramePr>
        <p:xfrm>
          <a:off x="1717992" y="3487564"/>
          <a:ext cx="1707515" cy="910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8508">
                  <a:extLst>
                    <a:ext uri="{9D8B030D-6E8A-4147-A177-3AD203B41FA5}">
                      <a16:colId xmlns:a16="http://schemas.microsoft.com/office/drawing/2014/main" val="305004458"/>
                    </a:ext>
                  </a:extLst>
                </a:gridCol>
                <a:gridCol w="949007">
                  <a:extLst>
                    <a:ext uri="{9D8B030D-6E8A-4147-A177-3AD203B41FA5}">
                      <a16:colId xmlns:a16="http://schemas.microsoft.com/office/drawing/2014/main" val="365166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of Bikes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9554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51274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6243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1766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6133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764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047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9C810A-AD22-46A2-850E-1C685609B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84785"/>
              </p:ext>
            </p:extLst>
          </p:nvPr>
        </p:nvGraphicFramePr>
        <p:xfrm>
          <a:off x="4010980" y="3497915"/>
          <a:ext cx="1707515" cy="899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915">
                  <a:extLst>
                    <a:ext uri="{9D8B030D-6E8A-4147-A177-3AD203B41FA5}">
                      <a16:colId xmlns:a16="http://schemas.microsoft.com/office/drawing/2014/main" val="17945969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63640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AU" sz="11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Year</a:t>
                      </a:r>
                      <a:endParaRPr lang="en-AU" sz="1100" b="1" i="0" u="none" strike="noStrike" cap="none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dirty="0">
                          <a:effectLst/>
                        </a:rPr>
                        <a:t>No of Trips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279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2016</a:t>
                      </a:r>
                      <a:endParaRPr lang="en-AU" sz="1100" b="1" i="0" u="none" strike="noStrike" cap="none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3595383</a:t>
                      </a:r>
                      <a:endParaRPr lang="en-AU" sz="1100" b="0" i="0" u="none" strike="noStrike" cap="non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718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b="1" i="0" u="none" strike="noStrike" cap="non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2017</a:t>
                      </a:r>
                      <a:endParaRPr lang="en-AU" sz="1100" b="1" i="0" u="none" strike="noStrike" cap="none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3829003</a:t>
                      </a:r>
                      <a:endParaRPr lang="en-AU" sz="1100" b="0" i="0" u="none" strike="noStrike" cap="non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72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b="1" i="0" u="none" strike="noStrike" cap="non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2018</a:t>
                      </a:r>
                      <a:endParaRPr lang="en-AU" sz="1100" b="1" i="0" u="none" strike="noStrike" cap="none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3603082</a:t>
                      </a:r>
                      <a:endParaRPr lang="en-AU" sz="1100" b="0" i="0" u="none" strike="noStrike" cap="non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699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b="1" i="0" u="none" strike="noStrike" cap="non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2019</a:t>
                      </a:r>
                      <a:endParaRPr lang="en-AU" sz="1100" b="1" i="0" u="none" strike="noStrike" cap="none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3818004</a:t>
                      </a:r>
                      <a:endParaRPr lang="en-AU" sz="1100" b="0" i="0" u="none" strike="noStrike" cap="non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92466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dirty="0">
                <a:solidFill>
                  <a:srgbClr val="351C75"/>
                </a:solidFill>
              </a:rPr>
              <a:t>Trends And Descriptive Analysis</a:t>
            </a:r>
            <a:endParaRPr dirty="0">
              <a:solidFill>
                <a:srgbClr val="351C7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9616D-2421-4CA2-A0B2-31B979F2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46175"/>
            <a:ext cx="7030500" cy="3185475"/>
          </a:xfrm>
        </p:spPr>
        <p:txBody>
          <a:bodyPr/>
          <a:lstStyle/>
          <a:p>
            <a:r>
              <a:rPr lang="en-US" dirty="0"/>
              <a:t>Number of Trips Per Month Per Year</a:t>
            </a:r>
          </a:p>
          <a:p>
            <a:pPr lvl="1"/>
            <a:r>
              <a:rPr lang="en-US" dirty="0"/>
              <a:t>Highest No of Trips are taken place in Months  JULY and AUGUST</a:t>
            </a:r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54D98-0A27-4C0D-B2DD-C79B6A5B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00" y="2197155"/>
            <a:ext cx="6182850" cy="2082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dirty="0">
                <a:solidFill>
                  <a:srgbClr val="351C75"/>
                </a:solidFill>
              </a:rPr>
              <a:t>Trends And Descriptive Analysis </a:t>
            </a:r>
            <a:r>
              <a:rPr lang="en-AU" dirty="0" err="1">
                <a:solidFill>
                  <a:srgbClr val="351C75"/>
                </a:solidFill>
              </a:rPr>
              <a:t>cntd</a:t>
            </a:r>
            <a:r>
              <a:rPr lang="en-AU" dirty="0">
                <a:solidFill>
                  <a:srgbClr val="351C75"/>
                </a:solidFill>
              </a:rPr>
              <a:t>…</a:t>
            </a: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104900" y="1316175"/>
            <a:ext cx="76350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Stations with Highest Annual Growth Rate and Forecast for Year 2020</a:t>
            </a:r>
          </a:p>
          <a:p>
            <a:pPr marL="0" lvl="0" indent="0">
              <a:spcBef>
                <a:spcPts val="1600"/>
              </a:spcBef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500DD7-6CA5-4D1D-A7F9-247F15E91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975672"/>
            <a:ext cx="7086600" cy="2986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dirty="0">
                <a:solidFill>
                  <a:srgbClr val="351C75"/>
                </a:solidFill>
              </a:rPr>
              <a:t>Trends And Descriptive Analysis </a:t>
            </a:r>
            <a:r>
              <a:rPr lang="en-AU" dirty="0" err="1">
                <a:solidFill>
                  <a:srgbClr val="351C75"/>
                </a:solidFill>
              </a:rPr>
              <a:t>cntd</a:t>
            </a:r>
            <a:r>
              <a:rPr lang="en-AU" dirty="0">
                <a:solidFill>
                  <a:srgbClr val="351C75"/>
                </a:solidFill>
              </a:rPr>
              <a:t>…</a:t>
            </a:r>
            <a:endParaRPr dirty="0"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243525" y="1336675"/>
            <a:ext cx="70305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Growth between holiday activity and commuting activity?</a:t>
            </a:r>
          </a:p>
          <a:p>
            <a:pPr marL="0" lvl="0" indent="0"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71574-F9AC-4476-8F0A-9EC9B3201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4" y="2004179"/>
            <a:ext cx="7626325" cy="2182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Geospatial Analysis</a:t>
            </a:r>
            <a:endParaRPr dirty="0"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243525" y="1336675"/>
            <a:ext cx="70305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Longest Journey Analysis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16C0C-3E09-4C8D-B331-2507FCAD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749966"/>
            <a:ext cx="5676900" cy="31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1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Geospatial Analysis </a:t>
            </a:r>
            <a:r>
              <a:rPr lang="en-AU" dirty="0" err="1">
                <a:solidFill>
                  <a:srgbClr val="351C75"/>
                </a:solidFill>
              </a:rPr>
              <a:t>cntd</a:t>
            </a:r>
            <a:r>
              <a:rPr lang="en-AU" dirty="0">
                <a:solidFill>
                  <a:srgbClr val="351C75"/>
                </a:solidFill>
              </a:rPr>
              <a:t>…</a:t>
            </a:r>
            <a:endParaRPr dirty="0"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243525" y="1336675"/>
            <a:ext cx="70305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Bike Relocation Analysis per Year</a:t>
            </a:r>
          </a:p>
          <a:p>
            <a:pPr marL="0" lvl="0" indent="0">
              <a:buNone/>
            </a:pPr>
            <a:endParaRPr lang="en-US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F988A-3285-4262-95C6-0D3EA1E1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954695"/>
            <a:ext cx="7248450" cy="25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1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Geospatial Analysis </a:t>
            </a:r>
            <a:r>
              <a:rPr lang="en-AU" dirty="0" err="1">
                <a:solidFill>
                  <a:srgbClr val="351C75"/>
                </a:solidFill>
              </a:rPr>
              <a:t>cntd</a:t>
            </a:r>
            <a:r>
              <a:rPr lang="en-AU" dirty="0">
                <a:solidFill>
                  <a:srgbClr val="351C75"/>
                </a:solidFill>
              </a:rPr>
              <a:t>…</a:t>
            </a:r>
            <a:endParaRPr dirty="0"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243525" y="1336675"/>
            <a:ext cx="70305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Rider Speed Analysis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D2703-B23C-4D50-AEB1-E7A92B32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7" y="1895475"/>
            <a:ext cx="7747025" cy="27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7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243525" y="1336675"/>
            <a:ext cx="70305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3600" dirty="0">
                <a:latin typeface="Verdana"/>
                <a:ea typeface="Verdana"/>
                <a:cs typeface="Verdana"/>
                <a:sym typeface="Verdana"/>
              </a:rPr>
              <a:t>THANK YOU </a:t>
            </a:r>
            <a:endParaRPr sz="3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3699027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172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Verdana</vt:lpstr>
      <vt:lpstr>Calibri</vt:lpstr>
      <vt:lpstr>Maven Pro</vt:lpstr>
      <vt:lpstr>Arial</vt:lpstr>
      <vt:lpstr>Nunito</vt:lpstr>
      <vt:lpstr>Momentum</vt:lpstr>
      <vt:lpstr>Divvy Organisation (Chicago) Bike Sharing System </vt:lpstr>
      <vt:lpstr>Introduction and Preliminary Analysis</vt:lpstr>
      <vt:lpstr>Trends And Descriptive Analysis</vt:lpstr>
      <vt:lpstr>Trends And Descriptive Analysis cntd…</vt:lpstr>
      <vt:lpstr>Trends And Descriptive Analysis cntd…</vt:lpstr>
      <vt:lpstr>Geospatial Analysis</vt:lpstr>
      <vt:lpstr>Geospatial Analysis cntd…</vt:lpstr>
      <vt:lpstr>Geospatial Analysis cntd…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Divvy Organisation (Chicago) Bike Sharing System </dc:title>
  <cp:lastModifiedBy>AJAY DALVI</cp:lastModifiedBy>
  <cp:revision>6</cp:revision>
  <dcterms:modified xsi:type="dcterms:W3CDTF">2021-02-06T06:07:50Z</dcterms:modified>
</cp:coreProperties>
</file>