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C86FD-799D-488A-863C-4464AEBF9E90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83BE49-FD20-4940-BBF6-1C317253ED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AC86FD-799D-488A-863C-4464AEBF9E90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83BE49-FD20-4940-BBF6-1C317253ED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AC86FD-799D-488A-863C-4464AEBF9E90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83BE49-FD20-4940-BBF6-1C317253ED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AC86FD-799D-488A-863C-4464AEBF9E90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83BE49-FD20-4940-BBF6-1C317253ED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AC86FD-799D-488A-863C-4464AEBF9E90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83BE49-FD20-4940-BBF6-1C317253ED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AC86FD-799D-488A-863C-4464AEBF9E90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83BE49-FD20-4940-BBF6-1C317253ED5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AC86FD-799D-488A-863C-4464AEBF9E90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83BE49-FD20-4940-BBF6-1C317253ED5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AC86FD-799D-488A-863C-4464AEBF9E90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83BE49-FD20-4940-BBF6-1C317253ED5C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AC86FD-799D-488A-863C-4464AEBF9E90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83BE49-FD20-4940-BBF6-1C317253ED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7AC86FD-799D-488A-863C-4464AEBF9E90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83BE49-FD20-4940-BBF6-1C317253ED5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C86FD-799D-488A-863C-4464AEBF9E90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83BE49-FD20-4940-BBF6-1C317253ED5C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AC86FD-799D-488A-863C-4464AEBF9E90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83BE49-FD20-4940-BBF6-1C317253ED5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MySQL Quiz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36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_____ is a property of the entire relation, rather than of the individual tuples in which each tuple is unique</a:t>
            </a:r>
            <a:r>
              <a:rPr lang="en-US" b="1" dirty="0" smtClean="0"/>
              <a:t>.</a:t>
            </a:r>
          </a:p>
          <a:p>
            <a:pPr lvl="1"/>
            <a:r>
              <a:rPr lang="en-US" dirty="0" smtClean="0"/>
              <a:t>Rows</a:t>
            </a:r>
            <a:endParaRPr lang="en-US" dirty="0"/>
          </a:p>
          <a:p>
            <a:pPr lvl="1"/>
            <a:r>
              <a:rPr lang="en-US" dirty="0"/>
              <a:t>Key</a:t>
            </a:r>
          </a:p>
          <a:p>
            <a:pPr lvl="1"/>
            <a:r>
              <a:rPr lang="en-US" dirty="0"/>
              <a:t>Attribute</a:t>
            </a:r>
          </a:p>
          <a:p>
            <a:pPr lvl="1"/>
            <a:r>
              <a:rPr lang="en-US" dirty="0"/>
              <a:t>Fields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6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of the following statements creates a new table temp instructor that has the same schema as instructor</a:t>
            </a:r>
            <a:r>
              <a:rPr lang="en-US" b="1" dirty="0" smtClean="0"/>
              <a:t>.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err="1"/>
              <a:t>temp_instructor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Create table </a:t>
            </a:r>
            <a:r>
              <a:rPr lang="en-US" dirty="0" err="1"/>
              <a:t>temp_instructor</a:t>
            </a:r>
            <a:r>
              <a:rPr lang="en-US" dirty="0"/>
              <a:t> like instructor;</a:t>
            </a:r>
          </a:p>
          <a:p>
            <a:pPr lvl="1"/>
            <a:r>
              <a:rPr lang="en-US" dirty="0"/>
              <a:t>Create Table as </a:t>
            </a:r>
            <a:r>
              <a:rPr lang="en-US" dirty="0" err="1"/>
              <a:t>temp_instructor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Create table like </a:t>
            </a:r>
            <a:r>
              <a:rPr lang="en-US" dirty="0" err="1"/>
              <a:t>temp_instructor</a:t>
            </a:r>
            <a:r>
              <a:rPr lang="en-US" dirty="0"/>
              <a:t>;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87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6176" y="1124744"/>
            <a:ext cx="2530624" cy="5001419"/>
          </a:xfrm>
        </p:spPr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1,0</a:t>
            </a:r>
          </a:p>
          <a:p>
            <a:pPr lvl="1"/>
            <a:r>
              <a:rPr lang="en-US" dirty="0" smtClean="0"/>
              <a:t>1,2</a:t>
            </a:r>
          </a:p>
          <a:p>
            <a:pPr lvl="1"/>
            <a:r>
              <a:rPr lang="en-US" dirty="0" smtClean="0"/>
              <a:t>1,3</a:t>
            </a:r>
          </a:p>
          <a:p>
            <a:pPr lvl="1"/>
            <a:r>
              <a:rPr lang="en-US" dirty="0" smtClean="0"/>
              <a:t>1,5</a:t>
            </a:r>
            <a:endParaRPr lang="en-IN" dirty="0"/>
          </a:p>
        </p:txBody>
      </p:sp>
      <p:pic>
        <p:nvPicPr>
          <p:cNvPr id="2050" name="Picture 2" descr="Captionless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1"/>
          <a:stretch/>
        </p:blipFill>
        <p:spPr bwMode="auto">
          <a:xfrm>
            <a:off x="185311" y="692696"/>
            <a:ext cx="5895449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01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User() function return the current user name </a:t>
            </a:r>
            <a:r>
              <a:rPr lang="en-US" dirty="0" smtClean="0"/>
              <a:t>and</a:t>
            </a:r>
          </a:p>
          <a:p>
            <a:pPr lvl="1"/>
            <a:r>
              <a:rPr lang="en-US" dirty="0"/>
              <a:t>both a and b above</a:t>
            </a:r>
          </a:p>
          <a:p>
            <a:pPr lvl="1"/>
            <a:r>
              <a:rPr lang="en-US" dirty="0"/>
              <a:t>database name associated with the use</a:t>
            </a:r>
          </a:p>
          <a:p>
            <a:pPr lvl="1"/>
            <a:r>
              <a:rPr lang="en-US" dirty="0"/>
              <a:t>host name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31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0648"/>
            <a:ext cx="8075240" cy="3816424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077072"/>
            <a:ext cx="8229600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9</a:t>
            </a:r>
          </a:p>
          <a:p>
            <a:pPr lvl="1"/>
            <a:r>
              <a:rPr lang="en-US" dirty="0" smtClean="0"/>
              <a:t>5</a:t>
            </a:r>
          </a:p>
          <a:p>
            <a:pPr lvl="1"/>
            <a:r>
              <a:rPr lang="en-US" dirty="0"/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82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8640"/>
            <a:ext cx="8280920" cy="355122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365104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dirty="0"/>
              <a:t>Find the names of all suppliers who have supplied a non-blue part.</a:t>
            </a:r>
          </a:p>
          <a:p>
            <a:pPr lvl="1"/>
            <a:r>
              <a:rPr lang="en-IN" dirty="0"/>
              <a:t>Find the names of all suppliers who have not supplied a non-blue part.</a:t>
            </a:r>
          </a:p>
          <a:p>
            <a:pPr lvl="1"/>
            <a:r>
              <a:rPr lang="en-IN" dirty="0"/>
              <a:t>Find the names of all suppliers who have supplied only blue parts.</a:t>
            </a:r>
          </a:p>
          <a:p>
            <a:pPr lvl="1"/>
            <a:r>
              <a:rPr lang="en-IN" dirty="0"/>
              <a:t>Find the names of all suppliers who have not supplied only blue parts.</a:t>
            </a:r>
          </a:p>
          <a:p>
            <a:pPr lvl="1"/>
            <a:r>
              <a:rPr lang="en-US" dirty="0" smtClean="0"/>
              <a:t>None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717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7488832" cy="1872208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23528" y="2492896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select R.* from R, S where </a:t>
            </a:r>
            <a:r>
              <a:rPr lang="en-US" dirty="0" err="1"/>
              <a:t>R.a</a:t>
            </a:r>
            <a:r>
              <a:rPr lang="en-US" dirty="0"/>
              <a:t>=</a:t>
            </a:r>
            <a:r>
              <a:rPr lang="en-US" dirty="0" err="1"/>
              <a:t>S.a</a:t>
            </a:r>
            <a:r>
              <a:rPr lang="en-US" dirty="0"/>
              <a:t> (D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select distinct R.* from R,S where </a:t>
            </a:r>
            <a:r>
              <a:rPr lang="en-US" dirty="0" err="1" smtClean="0"/>
              <a:t>R.a</a:t>
            </a:r>
            <a:r>
              <a:rPr lang="en-US" dirty="0" smtClean="0"/>
              <a:t>=</a:t>
            </a:r>
            <a:r>
              <a:rPr lang="en-US" dirty="0" err="1" smtClean="0"/>
              <a:t>S.a</a:t>
            </a:r>
            <a:endParaRPr lang="en-US" dirty="0" smtClean="0"/>
          </a:p>
          <a:p>
            <a:pPr lvl="1"/>
            <a:r>
              <a:rPr lang="en-US" dirty="0"/>
              <a:t>select R.* from R,(select distinct a from S) as S1 where </a:t>
            </a:r>
            <a:r>
              <a:rPr lang="en-US" dirty="0" err="1" smtClean="0"/>
              <a:t>R.a</a:t>
            </a:r>
            <a:r>
              <a:rPr lang="en-US" dirty="0" smtClean="0"/>
              <a:t>=S1.a</a:t>
            </a:r>
          </a:p>
          <a:p>
            <a:pPr lvl="1"/>
            <a:r>
              <a:rPr lang="en-US" dirty="0"/>
              <a:t>select R.* from R,S where </a:t>
            </a:r>
            <a:r>
              <a:rPr lang="en-US" dirty="0" err="1"/>
              <a:t>R.a</a:t>
            </a:r>
            <a:r>
              <a:rPr lang="en-US" dirty="0"/>
              <a:t>=</a:t>
            </a:r>
            <a:r>
              <a:rPr lang="en-US" dirty="0" err="1"/>
              <a:t>S.a</a:t>
            </a:r>
            <a:r>
              <a:rPr lang="en-US" dirty="0"/>
              <a:t> and is unique 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245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2656"/>
            <a:ext cx="7704856" cy="5832648"/>
          </a:xfrm>
        </p:spPr>
      </p:pic>
    </p:spTree>
    <p:extLst>
      <p:ext uri="{BB962C8B-B14F-4D97-AF65-F5344CB8AC3E}">
        <p14:creationId xmlns:p14="http://schemas.microsoft.com/office/powerpoint/2010/main" val="369081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0648"/>
            <a:ext cx="7920880" cy="345638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3568" y="3861048"/>
            <a:ext cx="82296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1800" dirty="0"/>
              <a:t>All queries return identical row sets for any </a:t>
            </a:r>
            <a:r>
              <a:rPr lang="en-IN" sz="1800" dirty="0" smtClean="0"/>
              <a:t>database</a:t>
            </a:r>
          </a:p>
          <a:p>
            <a:pPr lvl="1"/>
            <a:r>
              <a:rPr lang="en-IN" sz="1800" dirty="0"/>
              <a:t>Query2 and Query4 return identical row sets for all databases but there exist databases for which Query1 and Query2 return different row sets</a:t>
            </a:r>
            <a:r>
              <a:rPr lang="en-IN" sz="1800" dirty="0" smtClean="0"/>
              <a:t>.</a:t>
            </a:r>
            <a:endParaRPr lang="en-US" sz="1800" dirty="0" smtClean="0">
              <a:latin typeface="Bookman Old Style" panose="02050604050505020204" pitchFamily="18" charset="0"/>
            </a:endParaRPr>
          </a:p>
          <a:p>
            <a:pPr lvl="1"/>
            <a:r>
              <a:rPr lang="en-IN" sz="1800" dirty="0"/>
              <a:t>There exist databases for which Query3 returns strictly fewer rows than </a:t>
            </a:r>
            <a:r>
              <a:rPr lang="en-IN" sz="1800" dirty="0" smtClean="0"/>
              <a:t>Query2</a:t>
            </a:r>
            <a:endParaRPr lang="en-US" sz="1800" dirty="0" smtClean="0">
              <a:latin typeface="Bookman Old Style" panose="02050604050505020204" pitchFamily="18" charset="0"/>
            </a:endParaRPr>
          </a:p>
          <a:p>
            <a:pPr lvl="1"/>
            <a:r>
              <a:rPr lang="en-IN" sz="1800" dirty="0"/>
              <a:t>There exist databases for which Query4 will encounter an integrity violation at runtime</a:t>
            </a:r>
            <a:r>
              <a:rPr lang="en-IN" sz="1800" dirty="0" smtClean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14650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data type BLOB stands for</a:t>
            </a:r>
            <a:r>
              <a:rPr lang="en-US" b="1" dirty="0" smtClean="0"/>
              <a:t>:</a:t>
            </a:r>
          </a:p>
          <a:p>
            <a:pPr lvl="1">
              <a:buFont typeface="Verdana" panose="020B0604030504040204" pitchFamily="34" charset="0"/>
              <a:buChar char="─"/>
            </a:pPr>
            <a:r>
              <a:rPr lang="en-US" dirty="0" smtClean="0"/>
              <a:t>Binary </a:t>
            </a:r>
            <a:r>
              <a:rPr lang="en-US" dirty="0"/>
              <a:t>Large Object</a:t>
            </a:r>
          </a:p>
          <a:p>
            <a:pPr lvl="1">
              <a:buFont typeface="Verdana" panose="020B0604030504040204" pitchFamily="34" charset="0"/>
              <a:buChar char="─"/>
            </a:pPr>
            <a:r>
              <a:rPr lang="en-US" dirty="0"/>
              <a:t>Big List Object</a:t>
            </a:r>
          </a:p>
          <a:p>
            <a:pPr lvl="1">
              <a:buFont typeface="Verdana" panose="020B0604030504040204" pitchFamily="34" charset="0"/>
              <a:buChar char="─"/>
            </a:pPr>
            <a:r>
              <a:rPr lang="en-US" dirty="0"/>
              <a:t>Binary List Object</a:t>
            </a:r>
          </a:p>
          <a:p>
            <a:pPr lvl="1">
              <a:buFont typeface="Verdana" panose="020B0604030504040204" pitchFamily="34" charset="0"/>
              <a:buChar char="─"/>
            </a:pPr>
            <a:r>
              <a:rPr lang="en-US" dirty="0"/>
              <a:t>None of the above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98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US" dirty="0"/>
              <a:t>The wildcard in a WHERE clause is useful when</a:t>
            </a:r>
            <a:r>
              <a:rPr lang="en-US" dirty="0" smtClean="0"/>
              <a:t>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IN" dirty="0" smtClean="0"/>
              <a:t>An </a:t>
            </a:r>
            <a:r>
              <a:rPr lang="en-IN" dirty="0"/>
              <a:t>exact match is necessary in a SELECT statement.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IN" dirty="0" smtClean="0"/>
              <a:t>An </a:t>
            </a:r>
            <a:r>
              <a:rPr lang="en-IN" dirty="0"/>
              <a:t>exact match is not possible in a SELECT statement.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IN" dirty="0" smtClean="0"/>
              <a:t>An </a:t>
            </a:r>
            <a:r>
              <a:rPr lang="en-IN" dirty="0"/>
              <a:t>exact match is necessary in a CREATE statement.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IN" dirty="0" smtClean="0"/>
              <a:t>An </a:t>
            </a:r>
            <a:r>
              <a:rPr lang="en-IN" dirty="0"/>
              <a:t>exact match is not possible in a CREATE statement.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777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student marks should not be greater than 100. This </a:t>
            </a:r>
            <a:r>
              <a:rPr lang="en-US" b="1" dirty="0" smtClean="0"/>
              <a:t>is</a:t>
            </a:r>
          </a:p>
          <a:p>
            <a:pPr lvl="1"/>
            <a:r>
              <a:rPr lang="en-US" dirty="0" smtClean="0"/>
              <a:t>Integrity </a:t>
            </a:r>
            <a:r>
              <a:rPr lang="en-US" dirty="0"/>
              <a:t>constraint</a:t>
            </a:r>
          </a:p>
          <a:p>
            <a:pPr lvl="1"/>
            <a:r>
              <a:rPr lang="en-US" dirty="0"/>
              <a:t>Referential constraint</a:t>
            </a:r>
          </a:p>
          <a:p>
            <a:pPr lvl="1"/>
            <a:r>
              <a:rPr lang="en-US" dirty="0"/>
              <a:t>Over-defined constraint</a:t>
            </a:r>
          </a:p>
          <a:p>
            <a:pPr lvl="1"/>
            <a:r>
              <a:rPr lang="en-US" dirty="0"/>
              <a:t>Feasible constraint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57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of the following statements is NOT true for views in SQL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statement used in the view definition cannot include ORDER BY clause.</a:t>
            </a:r>
          </a:p>
          <a:p>
            <a:pPr lvl="1"/>
            <a:r>
              <a:rPr lang="en-US" dirty="0"/>
              <a:t>A view drives its data from the base tables(s)</a:t>
            </a:r>
          </a:p>
          <a:p>
            <a:pPr lvl="1"/>
            <a:r>
              <a:rPr lang="en-US" dirty="0"/>
              <a:t>A view is updatable if it has been defined from a single relation</a:t>
            </a:r>
          </a:p>
          <a:p>
            <a:pPr lvl="1"/>
            <a:r>
              <a:rPr lang="en-US" dirty="0"/>
              <a:t>A view contains a copy of the data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63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_____ is process of extracting previously non known valid and actionable information from large data to make crucial business and strategic decisions</a:t>
            </a:r>
            <a:r>
              <a:rPr lang="en-US" b="1" dirty="0" smtClean="0"/>
              <a:t>.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Management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Data Mining</a:t>
            </a:r>
          </a:p>
          <a:p>
            <a:pPr lvl="1"/>
            <a:r>
              <a:rPr lang="en-US" dirty="0"/>
              <a:t>Meta Data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235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of the following is true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relation in BCNF is always in 3NF.</a:t>
            </a:r>
          </a:p>
          <a:p>
            <a:pPr lvl="1"/>
            <a:r>
              <a:rPr lang="en-US" dirty="0"/>
              <a:t>A relation in 3NF is always in BCNF.</a:t>
            </a:r>
          </a:p>
          <a:p>
            <a:pPr lvl="1"/>
            <a:r>
              <a:rPr lang="en-US" dirty="0"/>
              <a:t>BCNF and 3NF are same.</a:t>
            </a:r>
          </a:p>
          <a:p>
            <a:pPr lvl="1"/>
            <a:r>
              <a:rPr lang="en-US" dirty="0"/>
              <a:t>A relation in BCNF is not in 3NF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246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Warehouse </a:t>
            </a:r>
            <a:r>
              <a:rPr lang="en-US" b="1" dirty="0" smtClean="0"/>
              <a:t>provides</a:t>
            </a:r>
          </a:p>
          <a:p>
            <a:pPr lvl="1"/>
            <a:r>
              <a:rPr lang="en-US" dirty="0" smtClean="0"/>
              <a:t>Transaction </a:t>
            </a:r>
            <a:r>
              <a:rPr lang="en-US" dirty="0"/>
              <a:t>Responsiveness</a:t>
            </a:r>
          </a:p>
          <a:p>
            <a:pPr lvl="1"/>
            <a:r>
              <a:rPr lang="en-US" dirty="0"/>
              <a:t>Demand and Supply Responsiveness</a:t>
            </a:r>
          </a:p>
          <a:p>
            <a:pPr lvl="1"/>
            <a:r>
              <a:rPr lang="en-US" dirty="0"/>
              <a:t>Storage, Functionality Responsiveness to queries</a:t>
            </a:r>
          </a:p>
          <a:p>
            <a:pPr lvl="1"/>
            <a:r>
              <a:rPr lang="en-US" dirty="0"/>
              <a:t>None of the above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540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will be the output of this query UPDATE </a:t>
            </a:r>
            <a:r>
              <a:rPr lang="en-US" b="1" dirty="0" err="1"/>
              <a:t>tab_name</a:t>
            </a:r>
            <a:r>
              <a:rPr lang="en-US" b="1" dirty="0"/>
              <a:t> SET col1 = col1 + 1, col2 = col1</a:t>
            </a:r>
            <a:r>
              <a:rPr lang="en-US" b="1" dirty="0" smtClean="0"/>
              <a:t>;</a:t>
            </a:r>
          </a:p>
          <a:p>
            <a:pPr lvl="1"/>
            <a:r>
              <a:rPr lang="en-US" dirty="0" smtClean="0"/>
              <a:t>col1 </a:t>
            </a:r>
            <a:r>
              <a:rPr lang="en-US" dirty="0"/>
              <a:t>and col2 have different value</a:t>
            </a:r>
          </a:p>
          <a:p>
            <a:pPr lvl="1"/>
            <a:r>
              <a:rPr lang="en-US" dirty="0"/>
              <a:t>col1 and col2 have same value</a:t>
            </a:r>
          </a:p>
          <a:p>
            <a:pPr lvl="1"/>
            <a:r>
              <a:rPr lang="en-US" dirty="0"/>
              <a:t>col2 has original value of col1</a:t>
            </a:r>
          </a:p>
          <a:p>
            <a:pPr lvl="1"/>
            <a:r>
              <a:rPr lang="en-US" dirty="0"/>
              <a:t>None of the above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01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/>
              <a:t>In which of the following is a single-entity instance of one type related to many entity instances of another type?</a:t>
            </a:r>
          </a:p>
          <a:p>
            <a:pPr lvl="1"/>
            <a:r>
              <a:rPr lang="en-IN" dirty="0" smtClean="0"/>
              <a:t>One-to-One </a:t>
            </a:r>
            <a:r>
              <a:rPr lang="en-IN" dirty="0"/>
              <a:t>Relationship</a:t>
            </a:r>
          </a:p>
          <a:p>
            <a:pPr lvl="1"/>
            <a:r>
              <a:rPr lang="en-IN" dirty="0" smtClean="0"/>
              <a:t>One-to-Many </a:t>
            </a:r>
            <a:r>
              <a:rPr lang="en-IN" dirty="0"/>
              <a:t>Relationship</a:t>
            </a:r>
          </a:p>
          <a:p>
            <a:pPr lvl="1"/>
            <a:r>
              <a:rPr lang="en-IN" dirty="0" smtClean="0"/>
              <a:t>Many-to-Many </a:t>
            </a:r>
            <a:r>
              <a:rPr lang="en-IN" dirty="0"/>
              <a:t>Relationship</a:t>
            </a:r>
          </a:p>
          <a:p>
            <a:pPr lvl="1"/>
            <a:r>
              <a:rPr lang="en-IN" dirty="0" smtClean="0"/>
              <a:t>Composite </a:t>
            </a:r>
            <a:r>
              <a:rPr lang="en-IN" dirty="0"/>
              <a:t>Relationship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552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20688"/>
            <a:ext cx="7704856" cy="176037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2996952"/>
            <a:ext cx="8229600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r>
              <a:rPr lang="en-IN" sz="2400" dirty="0"/>
              <a:t>Titles of the four most expensive books</a:t>
            </a:r>
          </a:p>
          <a:p>
            <a:pPr lvl="1" fontAlgn="base"/>
            <a:r>
              <a:rPr lang="en-IN" sz="2400" dirty="0" smtClean="0"/>
              <a:t>Title </a:t>
            </a:r>
            <a:r>
              <a:rPr lang="en-IN" sz="2400" dirty="0"/>
              <a:t>of the fifth most inexpensive book</a:t>
            </a:r>
          </a:p>
          <a:p>
            <a:pPr lvl="1" fontAlgn="base"/>
            <a:r>
              <a:rPr lang="en-IN" sz="2400" dirty="0" smtClean="0"/>
              <a:t>Title </a:t>
            </a:r>
            <a:r>
              <a:rPr lang="en-IN" sz="2400" dirty="0"/>
              <a:t>of the fifth most expensive </a:t>
            </a:r>
            <a:r>
              <a:rPr lang="en-IN" sz="2400" dirty="0" err="1"/>
              <a:t>bookTitles</a:t>
            </a:r>
            <a:r>
              <a:rPr lang="en-IN" sz="2400" dirty="0"/>
              <a:t> of the five most expensive books</a:t>
            </a:r>
          </a:p>
          <a:p>
            <a:pPr lvl="1" fontAlgn="base"/>
            <a:r>
              <a:rPr lang="en-IN" sz="2400" dirty="0" smtClean="0"/>
              <a:t>Titles </a:t>
            </a:r>
            <a:r>
              <a:rPr lang="en-IN" sz="2400" dirty="0"/>
              <a:t>of the five most expensive books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90639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8352928" cy="288032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3501008"/>
            <a:ext cx="8229600" cy="2736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r>
              <a:rPr lang="en-IN" dirty="0" smtClean="0"/>
              <a:t>the </a:t>
            </a:r>
            <a:r>
              <a:rPr lang="en-IN" dirty="0"/>
              <a:t>average salary is more than the average salary in the company</a:t>
            </a:r>
            <a:endParaRPr lang="en-IN" sz="2400" dirty="0"/>
          </a:p>
          <a:p>
            <a:pPr lvl="1" fontAlgn="base"/>
            <a:r>
              <a:rPr lang="en-IN" dirty="0" smtClean="0"/>
              <a:t>the </a:t>
            </a:r>
            <a:r>
              <a:rPr lang="en-IN" dirty="0"/>
              <a:t>average salary of male employees is more than the average salary of all male employees in the company</a:t>
            </a:r>
            <a:endParaRPr lang="en-IN" sz="2400" dirty="0"/>
          </a:p>
          <a:p>
            <a:pPr lvl="1" fontAlgn="base"/>
            <a:r>
              <a:rPr lang="en-IN" dirty="0" smtClean="0"/>
              <a:t>the </a:t>
            </a:r>
            <a:r>
              <a:rPr lang="en-IN" dirty="0"/>
              <a:t>average salary of male employees is more than the average salary of employees in the same department</a:t>
            </a:r>
            <a:endParaRPr lang="en-IN" sz="2400" dirty="0"/>
          </a:p>
          <a:p>
            <a:pPr lvl="1" fontAlgn="base"/>
            <a:r>
              <a:rPr lang="en-IN" dirty="0" smtClean="0"/>
              <a:t>the </a:t>
            </a:r>
            <a:r>
              <a:rPr lang="en-IN" dirty="0"/>
              <a:t>average salary of male employees is more than the average salary in the company</a:t>
            </a:r>
            <a:endParaRPr lang="en-IN" sz="24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71529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6632"/>
            <a:ext cx="8208912" cy="4104456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83568" y="4293096"/>
            <a:ext cx="7546032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r>
              <a:rPr lang="en-IN" sz="1800" dirty="0"/>
              <a:t>Name of all students who are either enrolled in "DBMS" or "OS" courses</a:t>
            </a:r>
          </a:p>
          <a:p>
            <a:pPr lvl="1" fontAlgn="base"/>
            <a:r>
              <a:rPr lang="en-IN" sz="1800" dirty="0" smtClean="0"/>
              <a:t>Name </a:t>
            </a:r>
            <a:r>
              <a:rPr lang="en-IN" sz="1800" dirty="0"/>
              <a:t>of all students who are enrolled in "DBMS" and "</a:t>
            </a:r>
            <a:r>
              <a:rPr lang="en-IN" sz="1800" dirty="0" smtClean="0"/>
              <a:t>OS“</a:t>
            </a:r>
          </a:p>
          <a:p>
            <a:pPr lvl="1" fontAlgn="base"/>
            <a:r>
              <a:rPr lang="en-IN" sz="1800" dirty="0" smtClean="0"/>
              <a:t>Name </a:t>
            </a:r>
            <a:r>
              <a:rPr lang="en-IN" sz="1800" dirty="0"/>
              <a:t>of all students who are either enrolled in "DBMS" or "OS" or both</a:t>
            </a:r>
            <a:r>
              <a:rPr lang="en-IN" sz="1800" dirty="0" smtClean="0"/>
              <a:t>.</a:t>
            </a:r>
          </a:p>
          <a:p>
            <a:pPr lvl="1" fontAlgn="base"/>
            <a:r>
              <a:rPr lang="en-US" sz="1800" dirty="0" smtClean="0"/>
              <a:t>None of the above</a:t>
            </a:r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4203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US" b="1" dirty="0"/>
              <a:t>A table that displays data redundancies yields ________ </a:t>
            </a:r>
            <a:r>
              <a:rPr lang="en-US" b="1" dirty="0" smtClean="0"/>
              <a:t>anomalies</a:t>
            </a:r>
          </a:p>
          <a:p>
            <a:pPr lvl="1"/>
            <a:r>
              <a:rPr lang="en-US" dirty="0" smtClean="0"/>
              <a:t>Insertion</a:t>
            </a:r>
            <a:endParaRPr lang="en-US" dirty="0"/>
          </a:p>
          <a:p>
            <a:pPr lvl="1"/>
            <a:r>
              <a:rPr lang="en-US" dirty="0"/>
              <a:t>Deletion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All of the above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219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6632"/>
            <a:ext cx="8568952" cy="404657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4293096"/>
            <a:ext cx="8229600" cy="216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r>
              <a:rPr lang="en-US" sz="2200" dirty="0" smtClean="0"/>
              <a:t>0</a:t>
            </a:r>
          </a:p>
          <a:p>
            <a:pPr lvl="1" fontAlgn="base"/>
            <a:r>
              <a:rPr lang="en-US" sz="2200" dirty="0" smtClean="0"/>
              <a:t>4</a:t>
            </a:r>
          </a:p>
          <a:p>
            <a:pPr lvl="1" fontAlgn="base"/>
            <a:r>
              <a:rPr lang="en-US" sz="2200" dirty="0" smtClean="0"/>
              <a:t>5</a:t>
            </a:r>
          </a:p>
          <a:p>
            <a:pPr lvl="1" fontAlgn="base"/>
            <a:r>
              <a:rPr lang="en-US" sz="2200" dirty="0"/>
              <a:t>6</a:t>
            </a:r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290767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8496944" cy="385533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30376" y="4293096"/>
            <a:ext cx="8229600" cy="216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r>
              <a:rPr lang="en-IN" sz="2400" dirty="0" smtClean="0"/>
              <a:t>do </a:t>
            </a:r>
            <a:r>
              <a:rPr lang="en-IN" sz="2400" dirty="0"/>
              <a:t>not supply any item</a:t>
            </a:r>
            <a:endParaRPr lang="en-IN" sz="2000" dirty="0"/>
          </a:p>
          <a:p>
            <a:pPr lvl="1" fontAlgn="base"/>
            <a:r>
              <a:rPr lang="en-IN" sz="2400" dirty="0" smtClean="0"/>
              <a:t>supply </a:t>
            </a:r>
            <a:r>
              <a:rPr lang="en-IN" sz="2400" dirty="0"/>
              <a:t>exactly one item</a:t>
            </a:r>
            <a:endParaRPr lang="en-IN" sz="2000" dirty="0"/>
          </a:p>
          <a:p>
            <a:pPr lvl="1" fontAlgn="base"/>
            <a:r>
              <a:rPr lang="en-IN" sz="2400" dirty="0" smtClean="0"/>
              <a:t>supply </a:t>
            </a:r>
            <a:r>
              <a:rPr lang="en-IN" sz="2400" dirty="0"/>
              <a:t>one or more items</a:t>
            </a:r>
            <a:endParaRPr lang="en-IN" sz="2000" dirty="0"/>
          </a:p>
          <a:p>
            <a:pPr lvl="1" fontAlgn="base"/>
            <a:r>
              <a:rPr lang="en-IN" sz="2400" dirty="0" smtClean="0"/>
              <a:t>supply </a:t>
            </a:r>
            <a:r>
              <a:rPr lang="en-IN" sz="2400" dirty="0"/>
              <a:t>two or more items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7550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b="1" dirty="0"/>
              <a:t>If there is more than one key for relation schema in DBMS then each key in relation schema is classified </a:t>
            </a:r>
            <a:r>
              <a:rPr lang="en-US" b="1" dirty="0" smtClean="0"/>
              <a:t>as</a:t>
            </a:r>
          </a:p>
          <a:p>
            <a:pPr lvl="1"/>
            <a:r>
              <a:rPr lang="en-US" dirty="0" smtClean="0"/>
              <a:t>Prime </a:t>
            </a:r>
            <a:r>
              <a:rPr lang="en-US" dirty="0"/>
              <a:t>key</a:t>
            </a:r>
          </a:p>
          <a:p>
            <a:pPr lvl="1"/>
            <a:r>
              <a:rPr lang="en-US" dirty="0"/>
              <a:t>Super key</a:t>
            </a:r>
          </a:p>
          <a:p>
            <a:pPr lvl="1"/>
            <a:r>
              <a:rPr lang="en-US" dirty="0"/>
              <a:t>Candidate key</a:t>
            </a:r>
          </a:p>
          <a:p>
            <a:pPr lvl="1"/>
            <a:r>
              <a:rPr lang="en-US" dirty="0"/>
              <a:t>Primary key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94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1229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/>
              <a:t>A view is which of the following?</a:t>
            </a:r>
          </a:p>
          <a:p>
            <a:pPr lvl="1"/>
            <a:r>
              <a:rPr lang="en-IN" dirty="0" smtClean="0"/>
              <a:t>A </a:t>
            </a:r>
            <a:r>
              <a:rPr lang="en-IN" dirty="0"/>
              <a:t>virtual table that can be accessed via SQL commands</a:t>
            </a:r>
          </a:p>
          <a:p>
            <a:pPr lvl="1"/>
            <a:r>
              <a:rPr lang="en-IN" dirty="0" smtClean="0"/>
              <a:t>A </a:t>
            </a:r>
            <a:r>
              <a:rPr lang="en-IN" dirty="0"/>
              <a:t>virtual table that cannot be accessed via SQL commands</a:t>
            </a:r>
          </a:p>
          <a:p>
            <a:pPr lvl="1"/>
            <a:r>
              <a:rPr lang="en-IN" dirty="0" smtClean="0"/>
              <a:t>A </a:t>
            </a:r>
            <a:r>
              <a:rPr lang="en-IN" dirty="0"/>
              <a:t>base table that can be accessed via SQL commands</a:t>
            </a:r>
          </a:p>
          <a:p>
            <a:pPr lvl="1"/>
            <a:r>
              <a:rPr lang="en-IN" dirty="0" smtClean="0"/>
              <a:t>A </a:t>
            </a:r>
            <a:r>
              <a:rPr lang="en-IN" dirty="0"/>
              <a:t>base table that cannot be accessed via SQL commands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41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Which of the following are the five built-in functions provided by SQL?</a:t>
            </a:r>
          </a:p>
          <a:p>
            <a:pPr lvl="1"/>
            <a:r>
              <a:rPr lang="en-IN" dirty="0" smtClean="0"/>
              <a:t>COUNT</a:t>
            </a:r>
            <a:r>
              <a:rPr lang="en-IN" dirty="0"/>
              <a:t>, SUM, AVG, MAX, MIN</a:t>
            </a:r>
          </a:p>
          <a:p>
            <a:pPr lvl="1"/>
            <a:r>
              <a:rPr lang="en-IN" dirty="0" smtClean="0"/>
              <a:t>SUM</a:t>
            </a:r>
            <a:r>
              <a:rPr lang="en-IN" dirty="0"/>
              <a:t>, AVG, MIN, MAX, MULT</a:t>
            </a:r>
          </a:p>
          <a:p>
            <a:pPr lvl="1"/>
            <a:r>
              <a:rPr lang="en-IN" dirty="0" smtClean="0"/>
              <a:t>SUM</a:t>
            </a:r>
            <a:r>
              <a:rPr lang="en-IN" dirty="0"/>
              <a:t>, AVG, MULT, DIV, MIN</a:t>
            </a:r>
          </a:p>
          <a:p>
            <a:pPr lvl="1"/>
            <a:r>
              <a:rPr lang="en-IN" dirty="0" smtClean="0"/>
              <a:t>SUM</a:t>
            </a:r>
            <a:r>
              <a:rPr lang="en-IN" dirty="0"/>
              <a:t>, AVG, MIN, MAX, NAME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HAVING clause does which of the following?</a:t>
            </a:r>
          </a:p>
          <a:p>
            <a:pPr lvl="1"/>
            <a:r>
              <a:rPr lang="en-IN" dirty="0" smtClean="0"/>
              <a:t>Acts </a:t>
            </a:r>
            <a:r>
              <a:rPr lang="en-IN" dirty="0"/>
              <a:t>like a WHERE clause but is used for groups rather than rows.</a:t>
            </a:r>
          </a:p>
          <a:p>
            <a:pPr lvl="1"/>
            <a:r>
              <a:rPr lang="en-IN" dirty="0" smtClean="0"/>
              <a:t>Acts </a:t>
            </a:r>
            <a:r>
              <a:rPr lang="en-IN" dirty="0"/>
              <a:t>like a WHERE clause but is used for rows rather than columns.</a:t>
            </a:r>
          </a:p>
          <a:p>
            <a:pPr lvl="1"/>
            <a:r>
              <a:rPr lang="en-IN" dirty="0" smtClean="0"/>
              <a:t>Acts </a:t>
            </a:r>
            <a:r>
              <a:rPr lang="en-IN" dirty="0"/>
              <a:t>like a WHERE clause but is used for columns rather than groups.</a:t>
            </a:r>
          </a:p>
          <a:p>
            <a:pPr lvl="1"/>
            <a:r>
              <a:rPr lang="en-IN" dirty="0" smtClean="0"/>
              <a:t>Acts </a:t>
            </a:r>
            <a:r>
              <a:rPr lang="en-IN" dirty="0"/>
              <a:t>EXACTLY like a WHERE clause.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71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Find the SQL statement below that is equal to the following: SELECT NAME FROM CUSTOMER WHERE STATE = 'VA';</a:t>
            </a:r>
          </a:p>
          <a:p>
            <a:pPr lvl="1"/>
            <a:r>
              <a:rPr lang="en-IN" dirty="0" smtClean="0"/>
              <a:t>SELECT </a:t>
            </a:r>
            <a:r>
              <a:rPr lang="en-IN" dirty="0"/>
              <a:t>NAME IN CUSTOMER WHERE STATE IN ('VA');</a:t>
            </a:r>
          </a:p>
          <a:p>
            <a:pPr lvl="1"/>
            <a:r>
              <a:rPr lang="en-IN" dirty="0" smtClean="0"/>
              <a:t>SELECT </a:t>
            </a:r>
            <a:r>
              <a:rPr lang="en-IN" dirty="0"/>
              <a:t>NAME IN CUSTOMER WHERE STATE = 'VA';</a:t>
            </a:r>
          </a:p>
          <a:p>
            <a:pPr lvl="1"/>
            <a:r>
              <a:rPr lang="en-IN" dirty="0" smtClean="0"/>
              <a:t>SELECT </a:t>
            </a:r>
            <a:r>
              <a:rPr lang="en-IN" dirty="0"/>
              <a:t>NAME IN CUSTOMER WHERE STATE = 'V';</a:t>
            </a:r>
          </a:p>
          <a:p>
            <a:pPr lvl="1"/>
            <a:r>
              <a:rPr lang="en-IN" dirty="0" smtClean="0"/>
              <a:t>SELECT </a:t>
            </a:r>
            <a:r>
              <a:rPr lang="en-IN" dirty="0"/>
              <a:t>NAME FROM CUSTOMER WHERE STATE IN ('VA');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29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join refers to join records from the write table that have no matching key in the left table are include in the result set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Left </a:t>
            </a:r>
            <a:r>
              <a:rPr lang="en-US" dirty="0"/>
              <a:t>outer join</a:t>
            </a:r>
          </a:p>
          <a:p>
            <a:pPr lvl="1"/>
            <a:r>
              <a:rPr lang="en-US" dirty="0"/>
              <a:t>Full outer join</a:t>
            </a:r>
          </a:p>
          <a:p>
            <a:pPr lvl="1"/>
            <a:r>
              <a:rPr lang="en-US" dirty="0"/>
              <a:t>Right outer join</a:t>
            </a:r>
          </a:p>
          <a:p>
            <a:pPr lvl="1"/>
            <a:r>
              <a:rPr lang="en-US" dirty="0"/>
              <a:t>Half outer join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258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</TotalTime>
  <Words>1042</Words>
  <Application>Microsoft Office PowerPoint</Application>
  <PresentationFormat>On-screen Show (4:3)</PresentationFormat>
  <Paragraphs>138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Concourse</vt:lpstr>
      <vt:lpstr>MySQL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madhanmohan@springpeople.com</dc:creator>
  <cp:lastModifiedBy>madhanmohan@springpeople.com</cp:lastModifiedBy>
  <cp:revision>19</cp:revision>
  <dcterms:created xsi:type="dcterms:W3CDTF">2020-02-07T01:23:35Z</dcterms:created>
  <dcterms:modified xsi:type="dcterms:W3CDTF">2020-02-07T02:43:26Z</dcterms:modified>
</cp:coreProperties>
</file>