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11005B5-CA8E-47BA-B889-22A4C1465130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A8BDDBC-9191-456F-918C-FD1F540B9D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05B5-CA8E-47BA-B889-22A4C1465130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DDBC-9191-456F-918C-FD1F540B9D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05B5-CA8E-47BA-B889-22A4C1465130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DDBC-9191-456F-918C-FD1F540B9D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05B5-CA8E-47BA-B889-22A4C1465130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DDBC-9191-456F-918C-FD1F540B9D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05B5-CA8E-47BA-B889-22A4C1465130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DDBC-9191-456F-918C-FD1F540B9D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05B5-CA8E-47BA-B889-22A4C1465130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DDBC-9191-456F-918C-FD1F540B9DF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05B5-CA8E-47BA-B889-22A4C1465130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DDBC-9191-456F-918C-FD1F540B9DF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05B5-CA8E-47BA-B889-22A4C1465130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DDBC-9191-456F-918C-FD1F540B9D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05B5-CA8E-47BA-B889-22A4C1465130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DDBC-9191-456F-918C-FD1F540B9D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11005B5-CA8E-47BA-B889-22A4C1465130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A8BDDBC-9191-456F-918C-FD1F540B9D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11005B5-CA8E-47BA-B889-22A4C1465130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A8BDDBC-9191-456F-918C-FD1F540B9D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11005B5-CA8E-47BA-B889-22A4C1465130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A8BDDBC-9191-456F-918C-FD1F540B9DF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just" defTabSz="914400" rtl="0" eaLnBrk="1" latinLnBrk="0" hangingPunct="1">
        <a:spcBef>
          <a:spcPct val="0"/>
        </a:spcBef>
        <a:buNone/>
        <a:defRPr sz="4400" b="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+mj-lt"/>
        <a:buAutoNum type="alphaL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AGILE, GIT, PROBLEM SOLVING AND DATASTRUCTURES, UNIX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17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en-US" sz="3000" b="1" dirty="0"/>
              <a:t>Which of the following features of UNIX may be used for inter process communication?</a:t>
            </a:r>
            <a:endParaRPr lang="en-IN" sz="30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67105"/>
            <a:ext cx="184731" cy="3872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1600" y="2966219"/>
            <a:ext cx="7139136" cy="2262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+mj-lt"/>
              <a:buAutoNum type="alphaLcPeriod"/>
              <a:defRPr sz="2400"/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r>
              <a:rPr lang="en-US" dirty="0"/>
              <a:t>Signals</a:t>
            </a:r>
          </a:p>
          <a:p>
            <a:r>
              <a:rPr lang="en-US" dirty="0"/>
              <a:t>Pipes</a:t>
            </a:r>
          </a:p>
          <a:p>
            <a:r>
              <a:rPr lang="en-US" dirty="0"/>
              <a:t>Semaphores</a:t>
            </a:r>
          </a:p>
          <a:p>
            <a:r>
              <a:rPr lang="en-US" dirty="0"/>
              <a:t>All of these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0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Which symbol will be used with grep command to match the pattern pat at </a:t>
            </a:r>
            <a:r>
              <a:rPr lang="en-US" sz="3000" b="1" dirty="0"/>
              <a:t>the</a:t>
            </a:r>
            <a:r>
              <a:rPr lang="en-US" sz="3000" b="1" dirty="0"/>
              <a:t> beginning of a line?</a:t>
            </a:r>
            <a:endParaRPr lang="en-IN" sz="3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9632" y="2564904"/>
            <a:ext cx="6192688" cy="2808312"/>
          </a:xfrm>
        </p:spPr>
        <p:txBody>
          <a:bodyPr/>
          <a:lstStyle/>
          <a:p>
            <a:r>
              <a:rPr lang="en-US" dirty="0" smtClean="0"/>
              <a:t>^pat</a:t>
            </a:r>
          </a:p>
          <a:p>
            <a:r>
              <a:rPr lang="en-US" dirty="0" smtClean="0"/>
              <a:t>$pat</a:t>
            </a:r>
          </a:p>
          <a:p>
            <a:r>
              <a:rPr lang="en-US" dirty="0"/>
              <a:t>p</a:t>
            </a:r>
            <a:r>
              <a:rPr lang="en-US" dirty="0" smtClean="0"/>
              <a:t>at^</a:t>
            </a:r>
          </a:p>
          <a:p>
            <a:r>
              <a:rPr lang="en-US" dirty="0" smtClean="0"/>
              <a:t>pat$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76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command is used to display the top of the file?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852935"/>
            <a:ext cx="6196405" cy="2870133"/>
          </a:xfrm>
        </p:spPr>
        <p:txBody>
          <a:bodyPr/>
          <a:lstStyle/>
          <a:p>
            <a:r>
              <a:rPr lang="en-US" dirty="0" smtClean="0"/>
              <a:t>cat</a:t>
            </a:r>
          </a:p>
          <a:p>
            <a:r>
              <a:rPr lang="en-US" dirty="0"/>
              <a:t>h</a:t>
            </a:r>
            <a:r>
              <a:rPr lang="en-US" dirty="0" smtClean="0"/>
              <a:t>ead</a:t>
            </a:r>
          </a:p>
          <a:p>
            <a:r>
              <a:rPr lang="en-US" dirty="0" smtClean="0"/>
              <a:t>more</a:t>
            </a:r>
          </a:p>
          <a:p>
            <a:r>
              <a:rPr lang="en-US" dirty="0"/>
              <a:t>t</a:t>
            </a:r>
            <a:r>
              <a:rPr lang="en-US" dirty="0" smtClean="0"/>
              <a:t>ail</a:t>
            </a:r>
          </a:p>
          <a:p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8663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Which command is used to extract specific columns from the file?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636911"/>
            <a:ext cx="6196405" cy="3086157"/>
          </a:xfrm>
        </p:spPr>
        <p:txBody>
          <a:bodyPr/>
          <a:lstStyle/>
          <a:p>
            <a:r>
              <a:rPr lang="en-US" dirty="0" smtClean="0"/>
              <a:t>Cat</a:t>
            </a:r>
          </a:p>
          <a:p>
            <a:r>
              <a:rPr lang="en-US" dirty="0" smtClean="0"/>
              <a:t>Cut</a:t>
            </a:r>
          </a:p>
          <a:p>
            <a:r>
              <a:rPr lang="en-US" dirty="0" smtClean="0"/>
              <a:t>Grep</a:t>
            </a:r>
          </a:p>
          <a:p>
            <a:r>
              <a:rPr lang="en-US" dirty="0" smtClean="0"/>
              <a:t>Paste</a:t>
            </a:r>
          </a:p>
          <a:p>
            <a:r>
              <a:rPr lang="en-US" dirty="0" smtClean="0"/>
              <a:t>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4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linear list of elements in which deletion can be done from one end (front) and insertion can take place only at the other end (rear) is known as 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636911"/>
            <a:ext cx="6196405" cy="3086157"/>
          </a:xfrm>
        </p:spPr>
        <p:txBody>
          <a:bodyPr/>
          <a:lstStyle/>
          <a:p>
            <a:r>
              <a:rPr lang="en-US" dirty="0" smtClean="0"/>
              <a:t>Queue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08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circular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are all linked together in some sequential manner.</a:t>
            </a:r>
          </a:p>
          <a:p>
            <a:r>
              <a:rPr lang="en-US" dirty="0" smtClean="0"/>
              <a:t>there </a:t>
            </a:r>
            <a:r>
              <a:rPr lang="en-US" dirty="0"/>
              <a:t>is no beginning and no end.</a:t>
            </a:r>
          </a:p>
          <a:p>
            <a:r>
              <a:rPr lang="en-US" dirty="0" smtClean="0"/>
              <a:t>components </a:t>
            </a:r>
            <a:r>
              <a:rPr lang="en-US" dirty="0"/>
              <a:t>are arranged hierarchically.</a:t>
            </a:r>
          </a:p>
          <a:p>
            <a:r>
              <a:rPr lang="en-US" dirty="0" smtClean="0"/>
              <a:t>forward </a:t>
            </a:r>
            <a:r>
              <a:rPr lang="en-US" dirty="0"/>
              <a:t>and backward traversal within the list is permitted.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57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Which of the following operations is performed more efficiently by doubly linked list than by singly linked list?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564903"/>
            <a:ext cx="6196405" cy="3158165"/>
          </a:xfrm>
        </p:spPr>
        <p:txBody>
          <a:bodyPr/>
          <a:lstStyle/>
          <a:p>
            <a:r>
              <a:rPr lang="en-US" dirty="0"/>
              <a:t>Deleting a node whose location in given</a:t>
            </a:r>
          </a:p>
          <a:p>
            <a:r>
              <a:rPr lang="en-US" dirty="0" smtClean="0"/>
              <a:t>Searching </a:t>
            </a:r>
            <a:r>
              <a:rPr lang="en-US" dirty="0"/>
              <a:t>of an unsorted list for a given item</a:t>
            </a:r>
          </a:p>
          <a:p>
            <a:r>
              <a:rPr lang="en-US" dirty="0" smtClean="0"/>
              <a:t>Inverting </a:t>
            </a:r>
            <a:r>
              <a:rPr lang="en-US" dirty="0"/>
              <a:t>a node after the node with given location</a:t>
            </a:r>
          </a:p>
          <a:p>
            <a:r>
              <a:rPr lang="en-US" dirty="0" smtClean="0"/>
              <a:t>Traversing </a:t>
            </a:r>
            <a:r>
              <a:rPr lang="en-US" dirty="0"/>
              <a:t>a list to process each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All of the above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00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 BST is traversed in the following order recursively: Right, root, left</a:t>
            </a:r>
            <a:br>
              <a:rPr lang="en-US" sz="3600" dirty="0" smtClean="0"/>
            </a:br>
            <a:r>
              <a:rPr lang="en-US" sz="3600" dirty="0" smtClean="0"/>
              <a:t>The output sequence will be in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780927"/>
            <a:ext cx="6196405" cy="2942141"/>
          </a:xfrm>
        </p:spPr>
        <p:txBody>
          <a:bodyPr>
            <a:normAutofit/>
          </a:bodyPr>
          <a:lstStyle/>
          <a:p>
            <a:r>
              <a:rPr lang="en-US" dirty="0" smtClean="0"/>
              <a:t>Ascending </a:t>
            </a:r>
            <a:r>
              <a:rPr lang="en-US" dirty="0"/>
              <a:t>order</a:t>
            </a:r>
          </a:p>
          <a:p>
            <a:r>
              <a:rPr lang="en-US" dirty="0" smtClean="0"/>
              <a:t>Descending </a:t>
            </a:r>
            <a:r>
              <a:rPr lang="en-US" dirty="0"/>
              <a:t>order</a:t>
            </a:r>
          </a:p>
          <a:p>
            <a:r>
              <a:rPr lang="en-US" dirty="0" err="1" smtClean="0"/>
              <a:t>Bitomic</a:t>
            </a:r>
            <a:r>
              <a:rPr lang="en-US" dirty="0" smtClean="0"/>
              <a:t> </a:t>
            </a:r>
            <a:r>
              <a:rPr lang="en-US" dirty="0"/>
              <a:t>sequence</a:t>
            </a:r>
          </a:p>
          <a:p>
            <a:r>
              <a:rPr lang="en-US" dirty="0" smtClean="0"/>
              <a:t>No </a:t>
            </a:r>
            <a:r>
              <a:rPr lang="en-US" dirty="0"/>
              <a:t>specific order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285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268760"/>
            <a:ext cx="6965245" cy="1202485"/>
          </a:xfrm>
        </p:spPr>
        <p:txBody>
          <a:bodyPr>
            <a:noAutofit/>
          </a:bodyPr>
          <a:lstStyle/>
          <a:p>
            <a:r>
              <a:rPr lang="en-US" sz="3200" dirty="0" smtClean="0"/>
              <a:t>After you install </a:t>
            </a:r>
            <a:r>
              <a:rPr lang="en-US" sz="3200" dirty="0" err="1" smtClean="0"/>
              <a:t>Git</a:t>
            </a:r>
            <a:r>
              <a:rPr lang="en-US" sz="3200" dirty="0" smtClean="0"/>
              <a:t> and prior to issuing the first commit, which two configuration properties does the tool expect to be configured?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3068959"/>
            <a:ext cx="6196405" cy="2654109"/>
          </a:xfrm>
        </p:spPr>
        <p:txBody>
          <a:bodyPr/>
          <a:lstStyle/>
          <a:p>
            <a:r>
              <a:rPr lang="en-US" dirty="0" smtClean="0"/>
              <a:t>username </a:t>
            </a:r>
            <a:r>
              <a:rPr lang="en-US" dirty="0"/>
              <a:t>and email address</a:t>
            </a:r>
          </a:p>
          <a:p>
            <a:r>
              <a:rPr lang="en-US" dirty="0"/>
              <a:t>username and password</a:t>
            </a:r>
          </a:p>
          <a:p>
            <a:r>
              <a:rPr lang="en-US" dirty="0"/>
              <a:t>email address and password</a:t>
            </a:r>
          </a:p>
          <a:p>
            <a:r>
              <a:rPr lang="en-US" dirty="0"/>
              <a:t>username and IP address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983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56784" cy="1512168"/>
          </a:xfrm>
        </p:spPr>
        <p:txBody>
          <a:bodyPr>
            <a:noAutofit/>
          </a:bodyPr>
          <a:lstStyle/>
          <a:p>
            <a:r>
              <a:rPr lang="en-US" sz="2800" dirty="0" smtClean="0"/>
              <a:t>After you initialize a new </a:t>
            </a:r>
            <a:r>
              <a:rPr lang="en-US" sz="2800" dirty="0" err="1" smtClean="0"/>
              <a:t>Git</a:t>
            </a:r>
            <a:r>
              <a:rPr lang="en-US" sz="2800" dirty="0" smtClean="0"/>
              <a:t> repository and create a file named </a:t>
            </a:r>
            <a:r>
              <a:rPr lang="en-US" sz="2800" i="1" dirty="0" smtClean="0"/>
              <a:t>git-quiz.html</a:t>
            </a:r>
            <a:r>
              <a:rPr lang="en-US" sz="2800" dirty="0" smtClean="0"/>
              <a:t>, which of the following commands will not work if issued?</a:t>
            </a:r>
            <a:br>
              <a:rPr lang="en-US" sz="2800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839337"/>
            <a:ext cx="6196405" cy="267789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git-quiz.html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 err="1"/>
              <a:t>git</a:t>
            </a:r>
            <a:r>
              <a:rPr lang="en-US" dirty="0"/>
              <a:t> commit -m "</a:t>
            </a:r>
            <a:r>
              <a:rPr lang="en-US" dirty="0" err="1"/>
              <a:t>git</a:t>
            </a:r>
            <a:r>
              <a:rPr lang="en-US" dirty="0"/>
              <a:t> quiz web file added"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07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Which of the following is delivered at the end of the Sprint?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708919"/>
            <a:ext cx="6196405" cy="3014149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 </a:t>
            </a:r>
            <a:r>
              <a:rPr lang="en-US" dirty="0"/>
              <a:t>document containing test cases for the current sprint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An </a:t>
            </a:r>
            <a:r>
              <a:rPr lang="en-US" dirty="0"/>
              <a:t>architectural design of the solution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An </a:t>
            </a:r>
            <a:r>
              <a:rPr lang="en-US" dirty="0"/>
              <a:t>increment of Done software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Wireframes </a:t>
            </a:r>
            <a:r>
              <a:rPr lang="en-US" dirty="0"/>
              <a:t>designs for User Interface</a:t>
            </a:r>
          </a:p>
          <a:p>
            <a:pPr marL="514350" indent="-514350">
              <a:buFont typeface="+mj-lt"/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00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___________________ removes untracked files from your working directory.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636911"/>
            <a:ext cx="6196405" cy="3086157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clean -f &lt;path&gt;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clean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253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command creates an empty </a:t>
            </a:r>
            <a:r>
              <a:rPr lang="en-US" dirty="0" err="1" smtClean="0"/>
              <a:t>Git</a:t>
            </a:r>
            <a:r>
              <a:rPr lang="en-US" dirty="0" smtClean="0"/>
              <a:t> repository in the specified directory?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636911"/>
            <a:ext cx="6196405" cy="3086157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reset &lt;file&gt;</a:t>
            </a:r>
          </a:p>
          <a:p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log &lt;since&gt;..&lt;until&gt;</a:t>
            </a:r>
          </a:p>
          <a:p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&lt;directory&gt;</a:t>
            </a:r>
          </a:p>
          <a:p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--bare &lt;directory&gt;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07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362419"/>
            <a:ext cx="6965245" cy="1202485"/>
          </a:xfrm>
        </p:spPr>
        <p:txBody>
          <a:bodyPr>
            <a:noAutofit/>
          </a:bodyPr>
          <a:lstStyle/>
          <a:p>
            <a:r>
              <a:rPr lang="en-US" sz="2800" dirty="0" smtClean="0"/>
              <a:t>Now, imagine that you have a local repository, but other team members have pushed changes into the remote repository. What </a:t>
            </a:r>
            <a:r>
              <a:rPr lang="en-US" sz="2800" dirty="0" err="1" smtClean="0"/>
              <a:t>Git</a:t>
            </a:r>
            <a:r>
              <a:rPr lang="en-US" sz="2800" dirty="0" smtClean="0"/>
              <a:t> operation would you use to download those changes into your working copy?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3328392"/>
            <a:ext cx="6995120" cy="2548880"/>
          </a:xfrm>
        </p:spPr>
        <p:txBody>
          <a:bodyPr/>
          <a:lstStyle/>
          <a:p>
            <a:r>
              <a:rPr lang="en-US" dirty="0" smtClean="0"/>
              <a:t>checkout </a:t>
            </a:r>
          </a:p>
          <a:p>
            <a:r>
              <a:rPr lang="en-US" dirty="0" smtClean="0"/>
              <a:t>commit </a:t>
            </a:r>
          </a:p>
          <a:p>
            <a:r>
              <a:rPr lang="en-US" dirty="0" smtClean="0"/>
              <a:t>export 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update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44059"/>
            <a:ext cx="7931224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What's the </a:t>
            </a:r>
            <a:r>
              <a:rPr lang="en-US" sz="3600" dirty="0" err="1" smtClean="0"/>
              <a:t>git</a:t>
            </a:r>
            <a:r>
              <a:rPr lang="en-US" sz="3600" dirty="0" smtClean="0"/>
              <a:t> command that downloads your repository from GitHub to your computer?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921532"/>
            <a:ext cx="6196405" cy="2091644"/>
          </a:xfrm>
        </p:spPr>
        <p:txBody>
          <a:bodyPr/>
          <a:lstStyle/>
          <a:p>
            <a:pPr fontAlgn="base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</a:t>
            </a:r>
          </a:p>
          <a:p>
            <a:pPr fontAlgn="base"/>
            <a:r>
              <a:rPr lang="en-US" dirty="0" err="1"/>
              <a:t>git</a:t>
            </a:r>
            <a:r>
              <a:rPr lang="en-US" dirty="0"/>
              <a:t> fork</a:t>
            </a:r>
          </a:p>
          <a:p>
            <a:pPr fontAlgn="base"/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pPr fontAlgn="base"/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44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043793"/>
            <a:ext cx="6965245" cy="1202485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do you check the state of your local </a:t>
            </a:r>
            <a:r>
              <a:rPr lang="en-US" sz="3600" dirty="0" err="1" smtClean="0"/>
              <a:t>git</a:t>
            </a:r>
            <a:r>
              <a:rPr lang="en-US" sz="3600" dirty="0" smtClean="0"/>
              <a:t> repository since your last commit?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345468"/>
            <a:ext cx="6196405" cy="3603812"/>
          </a:xfrm>
        </p:spPr>
        <p:txBody>
          <a:bodyPr/>
          <a:lstStyle/>
          <a:p>
            <a:pPr fontAlgn="base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</a:t>
            </a:r>
          </a:p>
          <a:p>
            <a:pPr fontAlgn="base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fontAlgn="base"/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pPr fontAlgn="base"/>
            <a:r>
              <a:rPr lang="en-US" dirty="0" err="1"/>
              <a:t>git</a:t>
            </a:r>
            <a:r>
              <a:rPr lang="en-US" dirty="0"/>
              <a:t> diff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66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stage files for a commit?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stage</a:t>
            </a:r>
          </a:p>
          <a:p>
            <a:pPr fontAlgn="base"/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pPr fontAlgn="base"/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pPr fontAlgn="base"/>
            <a:r>
              <a:rPr lang="en-US" dirty="0" err="1"/>
              <a:t>git</a:t>
            </a:r>
            <a:r>
              <a:rPr lang="en-US" dirty="0"/>
              <a:t> reset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0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In an Agile environment, what is the main responsibility of a tester?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996951"/>
            <a:ext cx="6196405" cy="2726117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test scenarios and test cases</a:t>
            </a:r>
          </a:p>
          <a:p>
            <a:r>
              <a:rPr lang="en-US" dirty="0" smtClean="0"/>
              <a:t>Finding </a:t>
            </a:r>
            <a:r>
              <a:rPr lang="en-US" dirty="0"/>
              <a:t>bugs</a:t>
            </a:r>
          </a:p>
          <a:p>
            <a:r>
              <a:rPr lang="en-US" dirty="0" smtClean="0"/>
              <a:t>Create </a:t>
            </a:r>
            <a:r>
              <a:rPr lang="en-US" dirty="0"/>
              <a:t>automation scripts</a:t>
            </a:r>
          </a:p>
          <a:p>
            <a:r>
              <a:rPr lang="en-US" dirty="0" smtClean="0"/>
              <a:t>Send </a:t>
            </a:r>
            <a:r>
              <a:rPr lang="en-US" dirty="0"/>
              <a:t>test execution reports to the stakeholders</a:t>
            </a:r>
          </a:p>
          <a:p>
            <a:r>
              <a:rPr lang="en-US" dirty="0" smtClean="0"/>
              <a:t>There </a:t>
            </a:r>
            <a:r>
              <a:rPr lang="en-US" dirty="0"/>
              <a:t>is no role as a Tester in Scrum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39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When is a Sprint Retrospective ceremony performed?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564903"/>
            <a:ext cx="6196405" cy="3158165"/>
          </a:xfrm>
        </p:spPr>
        <p:txBody>
          <a:bodyPr/>
          <a:lstStyle/>
          <a:p>
            <a:r>
              <a:rPr lang="en-US" dirty="0" smtClean="0"/>
              <a:t>Whenever </a:t>
            </a:r>
            <a:r>
              <a:rPr lang="en-US" dirty="0"/>
              <a:t>the team suggests</a:t>
            </a:r>
          </a:p>
          <a:p>
            <a:r>
              <a:rPr lang="en-US" dirty="0" smtClean="0"/>
              <a:t>At </a:t>
            </a:r>
            <a:r>
              <a:rPr lang="en-US" dirty="0"/>
              <a:t>the end of each Sprint</a:t>
            </a:r>
          </a:p>
          <a:p>
            <a:r>
              <a:rPr lang="en-US" dirty="0" smtClean="0"/>
              <a:t>Whenever </a:t>
            </a:r>
            <a:r>
              <a:rPr lang="en-US" dirty="0"/>
              <a:t>needed</a:t>
            </a:r>
          </a:p>
          <a:p>
            <a:r>
              <a:rPr lang="en-US" dirty="0" smtClean="0"/>
              <a:t>Whenever </a:t>
            </a:r>
            <a:r>
              <a:rPr lang="en-US" dirty="0"/>
              <a:t>the Product Owner suggests</a:t>
            </a:r>
          </a:p>
          <a:p>
            <a:r>
              <a:rPr lang="en-US" dirty="0" smtClean="0"/>
              <a:t>Whenever </a:t>
            </a:r>
            <a:r>
              <a:rPr lang="en-US" dirty="0"/>
              <a:t>the Scrum Master suggests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06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does a </a:t>
            </a:r>
            <a:r>
              <a:rPr lang="en-US" sz="3600" b="1" dirty="0" err="1" smtClean="0"/>
              <a:t>BurnDown</a:t>
            </a:r>
            <a:r>
              <a:rPr lang="en-US" sz="3600" b="1" dirty="0" smtClean="0"/>
              <a:t> Chart display?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348880"/>
            <a:ext cx="7283152" cy="2725763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Progress</a:t>
            </a:r>
          </a:p>
          <a:p>
            <a:r>
              <a:rPr lang="en-US" dirty="0" smtClean="0"/>
              <a:t>Amount </a:t>
            </a:r>
            <a:r>
              <a:rPr lang="en-US" dirty="0"/>
              <a:t>of remaining work with respect to time</a:t>
            </a:r>
          </a:p>
          <a:p>
            <a:r>
              <a:rPr lang="en-US" dirty="0" smtClean="0"/>
              <a:t>The </a:t>
            </a:r>
            <a:r>
              <a:rPr lang="en-US" dirty="0"/>
              <a:t>velocity of the team</a:t>
            </a:r>
          </a:p>
          <a:p>
            <a:r>
              <a:rPr lang="en-US" dirty="0" smtClean="0"/>
              <a:t>The </a:t>
            </a:r>
            <a:r>
              <a:rPr lang="en-US" dirty="0"/>
              <a:t>capacity of the team members</a:t>
            </a:r>
          </a:p>
          <a:p>
            <a:r>
              <a:rPr lang="en-US" dirty="0" smtClean="0"/>
              <a:t>How </a:t>
            </a:r>
            <a:r>
              <a:rPr lang="en-US" dirty="0"/>
              <a:t>many more items can be picked up in a Sprint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77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Which of the following activity is not </a:t>
            </a:r>
            <a:r>
              <a:rPr lang="en-US" sz="3600" b="1" dirty="0" err="1" smtClean="0"/>
              <a:t>timeboxed</a:t>
            </a:r>
            <a:r>
              <a:rPr lang="en-US" sz="3600" b="1" dirty="0" smtClean="0"/>
              <a:t>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636911"/>
            <a:ext cx="6196405" cy="3086157"/>
          </a:xfrm>
        </p:spPr>
        <p:txBody>
          <a:bodyPr/>
          <a:lstStyle/>
          <a:p>
            <a:r>
              <a:rPr lang="en-US" dirty="0" smtClean="0"/>
              <a:t>Sprint </a:t>
            </a:r>
            <a:r>
              <a:rPr lang="en-US" dirty="0"/>
              <a:t>Retrospective</a:t>
            </a:r>
          </a:p>
          <a:p>
            <a:r>
              <a:rPr lang="en-US" dirty="0" smtClean="0"/>
              <a:t>Sprint</a:t>
            </a:r>
            <a:endParaRPr lang="en-US" dirty="0"/>
          </a:p>
          <a:p>
            <a:r>
              <a:rPr lang="en-US" dirty="0" smtClean="0"/>
              <a:t>Product </a:t>
            </a:r>
            <a:r>
              <a:rPr lang="en-US" dirty="0"/>
              <a:t>Backlog Refinement</a:t>
            </a:r>
          </a:p>
          <a:p>
            <a:r>
              <a:rPr lang="en-US" dirty="0" smtClean="0"/>
              <a:t>Daily </a:t>
            </a:r>
            <a:r>
              <a:rPr lang="en-US" dirty="0"/>
              <a:t>Scrum</a:t>
            </a:r>
          </a:p>
          <a:p>
            <a:r>
              <a:rPr lang="en-US" dirty="0" smtClean="0"/>
              <a:t>Sprint </a:t>
            </a:r>
            <a:r>
              <a:rPr lang="en-US" dirty="0"/>
              <a:t>Review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81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074387"/>
            <a:ext cx="6965245" cy="120248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How is Agile planning different from the traditional approach to planning?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924943"/>
            <a:ext cx="6196405" cy="2798125"/>
          </a:xfrm>
        </p:spPr>
        <p:txBody>
          <a:bodyPr/>
          <a:lstStyle/>
          <a:p>
            <a:r>
              <a:rPr lang="en-US" dirty="0" smtClean="0"/>
              <a:t>Agile </a:t>
            </a:r>
            <a:r>
              <a:rPr lang="en-US" dirty="0"/>
              <a:t>planning is done only </a:t>
            </a:r>
            <a:r>
              <a:rPr lang="en-US" dirty="0" smtClean="0"/>
              <a:t>once</a:t>
            </a:r>
            <a:endParaRPr lang="en-US" dirty="0"/>
          </a:p>
          <a:p>
            <a:r>
              <a:rPr lang="en-US" dirty="0" smtClean="0"/>
              <a:t>Agile </a:t>
            </a:r>
            <a:r>
              <a:rPr lang="en-US" dirty="0"/>
              <a:t>planning is non </a:t>
            </a:r>
            <a:r>
              <a:rPr lang="en-US" dirty="0" smtClean="0"/>
              <a:t>iterative</a:t>
            </a:r>
            <a:endParaRPr lang="en-US" dirty="0"/>
          </a:p>
          <a:p>
            <a:r>
              <a:rPr lang="en-US" dirty="0" smtClean="0"/>
              <a:t>Agile </a:t>
            </a:r>
            <a:r>
              <a:rPr lang="en-US" dirty="0"/>
              <a:t>planning places emphasis on the </a:t>
            </a:r>
            <a:r>
              <a:rPr lang="en-US" dirty="0" smtClean="0"/>
              <a:t>plan</a:t>
            </a:r>
            <a:endParaRPr lang="en-US" dirty="0"/>
          </a:p>
          <a:p>
            <a:r>
              <a:rPr lang="en-US" dirty="0" smtClean="0"/>
              <a:t>Agile </a:t>
            </a:r>
            <a:r>
              <a:rPr lang="en-US" dirty="0"/>
              <a:t>planning places emphasis on planning and is iterative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65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According to Agile manifesto what carries more value?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345468"/>
            <a:ext cx="6196405" cy="3603812"/>
          </a:xfrm>
        </p:spPr>
        <p:txBody>
          <a:bodyPr>
            <a:normAutofit/>
          </a:bodyPr>
          <a:lstStyle/>
          <a:p>
            <a:r>
              <a:rPr lang="en-US" dirty="0" smtClean="0"/>
              <a:t>Individuals </a:t>
            </a:r>
            <a:r>
              <a:rPr lang="en-US" dirty="0"/>
              <a:t>and interactions over processes and </a:t>
            </a:r>
            <a:r>
              <a:rPr lang="en-US" dirty="0" smtClean="0"/>
              <a:t>tools.</a:t>
            </a:r>
            <a:endParaRPr lang="en-US" dirty="0"/>
          </a:p>
          <a:p>
            <a:r>
              <a:rPr lang="en-US" dirty="0" smtClean="0"/>
              <a:t>Individuals </a:t>
            </a:r>
            <a:r>
              <a:rPr lang="en-US" dirty="0"/>
              <a:t>and interactions over people and </a:t>
            </a:r>
            <a:r>
              <a:rPr lang="en-US" dirty="0" smtClean="0"/>
              <a:t>technique.</a:t>
            </a:r>
            <a:endParaRPr lang="en-US" dirty="0"/>
          </a:p>
          <a:p>
            <a:r>
              <a:rPr lang="en-US" dirty="0" smtClean="0"/>
              <a:t>Individuals </a:t>
            </a:r>
            <a:r>
              <a:rPr lang="en-US" dirty="0"/>
              <a:t>and interactions over projects and </a:t>
            </a:r>
            <a:r>
              <a:rPr lang="en-US" dirty="0" smtClean="0"/>
              <a:t>tools.</a:t>
            </a:r>
            <a:endParaRPr lang="en-US" dirty="0"/>
          </a:p>
          <a:p>
            <a:r>
              <a:rPr lang="en-US" dirty="0" smtClean="0"/>
              <a:t>Individuals </a:t>
            </a:r>
            <a:r>
              <a:rPr lang="en-US" dirty="0"/>
              <a:t>and interactions over products and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18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349896"/>
            <a:ext cx="7128792" cy="1143000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What do you infer from this following user story? “As a sales agent, I want a client search feature so that I can find my preferred clients quickly and easily.”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3212976"/>
            <a:ext cx="6923112" cy="2664296"/>
          </a:xfrm>
        </p:spPr>
        <p:txBody>
          <a:bodyPr/>
          <a:lstStyle/>
          <a:p>
            <a:r>
              <a:rPr lang="en-US" dirty="0" smtClean="0"/>
              <a:t>Good</a:t>
            </a:r>
            <a:r>
              <a:rPr lang="en-US" dirty="0"/>
              <a:t>. No additional information </a:t>
            </a:r>
            <a:r>
              <a:rPr lang="en-US" dirty="0" smtClean="0"/>
              <a:t>required.</a:t>
            </a:r>
            <a:endParaRPr lang="en-US" dirty="0"/>
          </a:p>
          <a:p>
            <a:r>
              <a:rPr lang="en-US" dirty="0" smtClean="0"/>
              <a:t>Good</a:t>
            </a:r>
            <a:r>
              <a:rPr lang="en-US" dirty="0"/>
              <a:t>. Need clarification on “quick and easy” for UI </a:t>
            </a:r>
            <a:r>
              <a:rPr lang="en-US" dirty="0" smtClean="0"/>
              <a:t>testing.</a:t>
            </a:r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good. Too </a:t>
            </a:r>
            <a:r>
              <a:rPr lang="en-US" dirty="0" smtClean="0"/>
              <a:t>big.</a:t>
            </a:r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good. Too small.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572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83</TotalTime>
  <Words>778</Words>
  <Application>Microsoft Office PowerPoint</Application>
  <PresentationFormat>On-screen Show (4:3)</PresentationFormat>
  <Paragraphs>130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Pushpin</vt:lpstr>
      <vt:lpstr>QUIZ 1</vt:lpstr>
      <vt:lpstr>Which of the following is delivered at the end of the Sprint?</vt:lpstr>
      <vt:lpstr>In an Agile environment, what is the main responsibility of a tester?</vt:lpstr>
      <vt:lpstr>When is a Sprint Retrospective ceremony performed?</vt:lpstr>
      <vt:lpstr>What does a BurnDown Chart display?</vt:lpstr>
      <vt:lpstr>Which of the following activity is not timeboxed?</vt:lpstr>
      <vt:lpstr>How is Agile planning different from the traditional approach to planning?</vt:lpstr>
      <vt:lpstr>According to Agile manifesto what carries more value?</vt:lpstr>
      <vt:lpstr>What do you infer from this following user story? “As a sales agent, I want a client search feature so that I can find my preferred clients quickly and easily.”</vt:lpstr>
      <vt:lpstr>Which of the following features of UNIX may be used for inter process communication?</vt:lpstr>
      <vt:lpstr>Which symbol will be used with grep command to match the pattern pat at the beginning of a line?</vt:lpstr>
      <vt:lpstr>Which command is used to display the top of the file?</vt:lpstr>
      <vt:lpstr>Which command is used to extract specific columns from the file?</vt:lpstr>
      <vt:lpstr>A linear list of elements in which deletion can be done from one end (front) and insertion can take place only at the other end (rear) is known as a</vt:lpstr>
      <vt:lpstr>In a circular linked list</vt:lpstr>
      <vt:lpstr>Which of the following operations is performed more efficiently by doubly linked list than by singly linked list?</vt:lpstr>
      <vt:lpstr>A BST is traversed in the following order recursively: Right, root, left The output sequence will be in</vt:lpstr>
      <vt:lpstr>After you install Git and prior to issuing the first commit, which two configuration properties does the tool expect to be configured?</vt:lpstr>
      <vt:lpstr>After you initialize a new Git repository and create a file named git-quiz.html, which of the following commands will not work if issued? </vt:lpstr>
      <vt:lpstr>___________________ removes untracked files from your working directory.</vt:lpstr>
      <vt:lpstr>Which command creates an empty Git repository in the specified directory?</vt:lpstr>
      <vt:lpstr>Now, imagine that you have a local repository, but other team members have pushed changes into the remote repository. What Git operation would you use to download those changes into your working copy?</vt:lpstr>
      <vt:lpstr>What's the git command that downloads your repository from GitHub to your computer?</vt:lpstr>
      <vt:lpstr>How do you check the state of your local git repository since your last commit?</vt:lpstr>
      <vt:lpstr>How do you stage files for a commit?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</dc:title>
  <dc:creator>madhanmohan@springpeople.com</dc:creator>
  <cp:lastModifiedBy>madhanmohan@springpeople.com</cp:lastModifiedBy>
  <cp:revision>20</cp:revision>
  <dcterms:created xsi:type="dcterms:W3CDTF">2020-01-29T23:57:32Z</dcterms:created>
  <dcterms:modified xsi:type="dcterms:W3CDTF">2020-01-30T01:21:11Z</dcterms:modified>
</cp:coreProperties>
</file>