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403" r:id="rId14"/>
    <p:sldId id="404" r:id="rId15"/>
    <p:sldId id="372" r:id="rId16"/>
    <p:sldId id="396" r:id="rId17"/>
    <p:sldId id="406" r:id="rId18"/>
    <p:sldId id="368" r:id="rId19"/>
    <p:sldId id="369" r:id="rId20"/>
    <p:sldId id="370" r:id="rId21"/>
    <p:sldId id="371" r:id="rId22"/>
    <p:sldId id="405" r:id="rId23"/>
    <p:sldId id="373" r:id="rId24"/>
    <p:sldId id="374" r:id="rId25"/>
    <p:sldId id="376" r:id="rId26"/>
    <p:sldId id="397" r:id="rId27"/>
    <p:sldId id="377" r:id="rId28"/>
    <p:sldId id="378" r:id="rId29"/>
    <p:sldId id="398" r:id="rId30"/>
    <p:sldId id="379" r:id="rId31"/>
    <p:sldId id="380" r:id="rId32"/>
    <p:sldId id="399" r:id="rId33"/>
    <p:sldId id="381" r:id="rId34"/>
    <p:sldId id="383" r:id="rId35"/>
    <p:sldId id="382" r:id="rId36"/>
    <p:sldId id="384" r:id="rId37"/>
    <p:sldId id="400" r:id="rId38"/>
    <p:sldId id="385" r:id="rId39"/>
    <p:sldId id="386" r:id="rId40"/>
    <p:sldId id="387" r:id="rId41"/>
    <p:sldId id="401" r:id="rId42"/>
    <p:sldId id="388" r:id="rId43"/>
    <p:sldId id="389" r:id="rId44"/>
    <p:sldId id="390" r:id="rId45"/>
    <p:sldId id="402" r:id="rId46"/>
    <p:sldId id="391" r:id="rId47"/>
    <p:sldId id="320" r:id="rId48"/>
    <p:sldId id="39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186" autoAdjust="0"/>
  </p:normalViewPr>
  <p:slideViewPr>
    <p:cSldViewPr snapToGrid="0">
      <p:cViewPr varScale="1">
        <p:scale>
          <a:sx n="71" d="100"/>
          <a:sy n="71" d="100"/>
        </p:scale>
        <p:origin x="11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0D2910-6B2D-4CE0-B610-8F06F55FAB11}"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6E384-03DA-4618-BB14-B0239E766C25}" type="slidenum">
              <a:rPr lang="en-IN" smtClean="0"/>
              <a:t>‹#›</a:t>
            </a:fld>
            <a:endParaRPr lang="en-IN"/>
          </a:p>
        </p:txBody>
      </p:sp>
    </p:spTree>
    <p:extLst>
      <p:ext uri="{BB962C8B-B14F-4D97-AF65-F5344CB8AC3E}">
        <p14:creationId xmlns:p14="http://schemas.microsoft.com/office/powerpoint/2010/main" val="3832004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CD923DC-A8CF-2033-1C7C-78CADCE191FD}"/>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C6AE2508-FACF-01C4-1C36-D24E93800EDD}"/>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B67401BC-B9C1-D055-E2CA-E0AED4FAC803}"/>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F1333DE0-5EF4-8900-8D89-BB82CEEB0A0B}"/>
              </a:ext>
            </a:extLst>
          </p:cNvPr>
          <p:cNvSpPr>
            <a:spLocks noGrp="1" noChangeArrowheads="1"/>
          </p:cNvSpPr>
          <p:nvPr>
            <p:ph type="sldNum" sz="quarter" idx="5"/>
          </p:nvPr>
        </p:nvSpPr>
        <p:spPr>
          <a:ln/>
        </p:spPr>
        <p:txBody>
          <a:bodyPr/>
          <a:lstStyle/>
          <a:p>
            <a:fld id="{72354025-D2D6-42BC-B087-29B08ED81E52}" type="slidenum">
              <a:rPr lang="en-US" altLang="en-US"/>
              <a:pPr/>
              <a:t>15</a:t>
            </a:fld>
            <a:endParaRPr lang="en-US" altLang="en-US"/>
          </a:p>
        </p:txBody>
      </p:sp>
      <p:sp>
        <p:nvSpPr>
          <p:cNvPr id="334850" name="Rectangle 2">
            <a:extLst>
              <a:ext uri="{FF2B5EF4-FFF2-40B4-BE49-F238E27FC236}">
                <a16:creationId xmlns:a16="http://schemas.microsoft.com/office/drawing/2014/main" id="{0AE2E84F-3FFB-6403-4F8E-A490CEE11127}"/>
              </a:ext>
            </a:extLst>
          </p:cNvPr>
          <p:cNvSpPr>
            <a:spLocks noGrp="1" noRot="1" noChangeAspect="1" noChangeArrowheads="1" noTextEdit="1"/>
          </p:cNvSpPr>
          <p:nvPr>
            <p:ph type="sldImg"/>
          </p:nvPr>
        </p:nvSpPr>
        <p:spPr>
          <a:ln/>
        </p:spPr>
      </p:sp>
      <p:sp>
        <p:nvSpPr>
          <p:cNvPr id="334851" name="Rectangle 3">
            <a:extLst>
              <a:ext uri="{FF2B5EF4-FFF2-40B4-BE49-F238E27FC236}">
                <a16:creationId xmlns:a16="http://schemas.microsoft.com/office/drawing/2014/main" id="{F4A0304E-631B-A4DE-4870-83F870B37C4C}"/>
              </a:ext>
            </a:extLst>
          </p:cNvPr>
          <p:cNvSpPr>
            <a:spLocks noGrp="1" noChangeArrowheads="1"/>
          </p:cNvSpPr>
          <p:nvPr>
            <p:ph type="body" idx="1"/>
          </p:nvPr>
        </p:nvSpPr>
        <p:spPr/>
        <p:txBody>
          <a:bodyPr/>
          <a:lstStyle/>
          <a:p>
            <a:pPr marL="190500" indent="-190500"/>
            <a:r>
              <a:rPr lang="en-US" altLang="en-US" sz="1200"/>
              <a:t>Frequency of use: High (5 of 5)</a:t>
            </a:r>
          </a:p>
          <a:p>
            <a:pPr marL="190500" indent="-190500"/>
            <a:r>
              <a:rPr lang="en-US" altLang="en-US" sz="1200"/>
              <a:t>Sample Application:</a:t>
            </a:r>
          </a:p>
          <a:p>
            <a:pPr marL="190500" indent="-190500">
              <a:buFont typeface="Wingdings" panose="05000000000000000000" pitchFamily="2" charset="2"/>
              <a:buAutoNum type="arabicPeriod"/>
            </a:pPr>
            <a:r>
              <a:rPr lang="en-US" altLang="en-US" sz="1200"/>
              <a:t>Consider a LoadBalancing object. Only a single instance (the singleton) of the class can be created because servers may dynamically come on- or off-line and every request must go through the one object that has knowledge about the state of the (web) farm. </a:t>
            </a:r>
          </a:p>
          <a:p>
            <a:pPr marL="190500" indent="-190500">
              <a:buFont typeface="Wingdings" panose="05000000000000000000" pitchFamily="2" charset="2"/>
              <a:buAutoNum type="arabicPeriod"/>
            </a:pPr>
            <a:r>
              <a:rPr lang="en-US" altLang="en-US" sz="1200"/>
              <a:t>A single database connection object in an application </a:t>
            </a:r>
          </a:p>
        </p:txBody>
      </p:sp>
    </p:spTree>
    <p:extLst>
      <p:ext uri="{BB962C8B-B14F-4D97-AF65-F5344CB8AC3E}">
        <p14:creationId xmlns:p14="http://schemas.microsoft.com/office/powerpoint/2010/main" val="851168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39693FD-3128-8944-7747-5614CC821036}"/>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75B6F6A8-DA06-9A24-581D-8A324624900F}"/>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9F5B8F33-0659-DF51-973D-4A4AC0AB1910}"/>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5D8CDB3E-833B-22BC-5A91-C5D8F0C5F7FF}"/>
              </a:ext>
            </a:extLst>
          </p:cNvPr>
          <p:cNvSpPr>
            <a:spLocks noGrp="1" noChangeArrowheads="1"/>
          </p:cNvSpPr>
          <p:nvPr>
            <p:ph type="sldNum" sz="quarter" idx="5"/>
          </p:nvPr>
        </p:nvSpPr>
        <p:spPr>
          <a:ln/>
        </p:spPr>
        <p:txBody>
          <a:bodyPr/>
          <a:lstStyle/>
          <a:p>
            <a:fld id="{958A1A20-3950-4D76-8BC8-4B86A4B77D62}" type="slidenum">
              <a:rPr lang="en-US" altLang="en-US"/>
              <a:pPr/>
              <a:t>26</a:t>
            </a:fld>
            <a:endParaRPr lang="en-US" altLang="en-US"/>
          </a:p>
        </p:txBody>
      </p:sp>
      <p:sp>
        <p:nvSpPr>
          <p:cNvPr id="359426" name="Rectangle 2">
            <a:extLst>
              <a:ext uri="{FF2B5EF4-FFF2-40B4-BE49-F238E27FC236}">
                <a16:creationId xmlns:a16="http://schemas.microsoft.com/office/drawing/2014/main" id="{4932BCE6-9224-3A8F-7E0D-4C1F3B32B66A}"/>
              </a:ext>
            </a:extLst>
          </p:cNvPr>
          <p:cNvSpPr>
            <a:spLocks noGrp="1" noRot="1" noChangeAspect="1" noChangeArrowheads="1" noTextEdit="1"/>
          </p:cNvSpPr>
          <p:nvPr>
            <p:ph type="sldImg"/>
          </p:nvPr>
        </p:nvSpPr>
        <p:spPr>
          <a:ln/>
        </p:spPr>
      </p:sp>
      <p:sp>
        <p:nvSpPr>
          <p:cNvPr id="359427" name="Rectangle 3">
            <a:extLst>
              <a:ext uri="{FF2B5EF4-FFF2-40B4-BE49-F238E27FC236}">
                <a16:creationId xmlns:a16="http://schemas.microsoft.com/office/drawing/2014/main" id="{E939CFF8-160D-9788-98B4-7517BFF01F7B}"/>
              </a:ext>
            </a:extLst>
          </p:cNvPr>
          <p:cNvSpPr>
            <a:spLocks noGrp="1" noChangeArrowheads="1"/>
          </p:cNvSpPr>
          <p:nvPr>
            <p:ph type="body" idx="1"/>
          </p:nvPr>
        </p:nvSpPr>
        <p:spPr>
          <a:xfrm>
            <a:off x="228600" y="4360863"/>
            <a:ext cx="6324600" cy="4573587"/>
          </a:xfrm>
        </p:spPr>
        <p:txBody>
          <a:bodyPr/>
          <a:lstStyle/>
          <a:p>
            <a:r>
              <a:rPr lang="en-US" altLang="en-US" sz="1200"/>
              <a:t>The classes and/or objects participating in the Composite pattern are:</a:t>
            </a:r>
          </a:p>
          <a:p>
            <a:r>
              <a:rPr lang="en-US" altLang="en-US" sz="1200" b="1"/>
              <a:t>Component </a:t>
            </a:r>
            <a:r>
              <a:rPr lang="en-US" altLang="en-US" sz="1200"/>
              <a:t>  </a:t>
            </a:r>
            <a:r>
              <a:rPr lang="en-US" altLang="en-US" sz="1200" b="1"/>
              <a:t>(DrawingElement)</a:t>
            </a:r>
            <a:r>
              <a:rPr lang="en-US" altLang="en-US" sz="1200"/>
              <a:t> </a:t>
            </a:r>
          </a:p>
          <a:p>
            <a:pPr lvl="1">
              <a:buFontTx/>
              <a:buChar char="•"/>
            </a:pPr>
            <a:r>
              <a:rPr lang="en-US" altLang="en-US" sz="1200"/>
              <a:t>Declares the interface for objects in the composition</a:t>
            </a:r>
          </a:p>
          <a:p>
            <a:pPr lvl="1">
              <a:buFontTx/>
              <a:buChar char="•"/>
            </a:pPr>
            <a:r>
              <a:rPr lang="en-US" altLang="en-US" sz="1200"/>
              <a:t>Implements default behavior for the interface common to all classes, as appropriate</a:t>
            </a:r>
          </a:p>
          <a:p>
            <a:pPr lvl="1">
              <a:buFontTx/>
              <a:buChar char="•"/>
            </a:pPr>
            <a:r>
              <a:rPr lang="en-US" altLang="en-US" sz="1200"/>
              <a:t>Declares an interface for accessing and managing its child components</a:t>
            </a:r>
          </a:p>
          <a:p>
            <a:pPr lvl="1">
              <a:buFontTx/>
              <a:buChar char="•"/>
            </a:pPr>
            <a:r>
              <a:rPr lang="en-US" altLang="en-US" sz="1200"/>
              <a:t>(Optional) Defines an interface for accessing a component's parent in the recursive structure, and implements it if appropriate</a:t>
            </a:r>
          </a:p>
          <a:p>
            <a:r>
              <a:rPr lang="en-US" altLang="en-US" sz="1200" b="1"/>
              <a:t>Leaf </a:t>
            </a:r>
            <a:r>
              <a:rPr lang="en-US" altLang="en-US" sz="1200"/>
              <a:t>  </a:t>
            </a:r>
            <a:r>
              <a:rPr lang="en-US" altLang="en-US" sz="1200" b="1"/>
              <a:t>(PrimitiveElement)</a:t>
            </a:r>
            <a:r>
              <a:rPr lang="en-US" altLang="en-US" sz="1200"/>
              <a:t> </a:t>
            </a:r>
          </a:p>
          <a:p>
            <a:pPr lvl="1">
              <a:buFontTx/>
              <a:buChar char="•"/>
            </a:pPr>
            <a:r>
              <a:rPr lang="en-US" altLang="en-US" sz="1200"/>
              <a:t>Represents leaf objects in the composition. A leaf has no children</a:t>
            </a:r>
          </a:p>
          <a:p>
            <a:pPr lvl="1">
              <a:buFontTx/>
              <a:buChar char="•"/>
            </a:pPr>
            <a:r>
              <a:rPr lang="en-US" altLang="en-US" sz="1200"/>
              <a:t>Defines behavior for primitive objects in the composition</a:t>
            </a:r>
          </a:p>
          <a:p>
            <a:r>
              <a:rPr lang="en-US" altLang="en-US" sz="1200" b="1"/>
              <a:t>Composite </a:t>
            </a:r>
            <a:r>
              <a:rPr lang="en-US" altLang="en-US" sz="1200"/>
              <a:t>  </a:t>
            </a:r>
            <a:r>
              <a:rPr lang="en-US" altLang="en-US" sz="1200" b="1"/>
              <a:t>(CompositeElement)</a:t>
            </a:r>
            <a:r>
              <a:rPr lang="en-US" altLang="en-US" sz="1200"/>
              <a:t> </a:t>
            </a:r>
          </a:p>
          <a:p>
            <a:pPr lvl="1">
              <a:buFontTx/>
              <a:buChar char="•"/>
            </a:pPr>
            <a:r>
              <a:rPr lang="en-US" altLang="en-US" sz="1200"/>
              <a:t>Defines behavior for components having children</a:t>
            </a:r>
          </a:p>
          <a:p>
            <a:pPr lvl="1">
              <a:buFontTx/>
              <a:buChar char="•"/>
            </a:pPr>
            <a:r>
              <a:rPr lang="en-US" altLang="en-US" sz="1200"/>
              <a:t>Stores child components</a:t>
            </a:r>
          </a:p>
          <a:p>
            <a:pPr lvl="1">
              <a:buFontTx/>
              <a:buChar char="•"/>
            </a:pPr>
            <a:r>
              <a:rPr lang="en-US" altLang="en-US" sz="1200"/>
              <a:t>Implements child-related operations in the Component interface</a:t>
            </a:r>
          </a:p>
          <a:p>
            <a:r>
              <a:rPr lang="en-US" altLang="en-US" sz="1200" b="1"/>
              <a:t>Client</a:t>
            </a:r>
            <a:r>
              <a:rPr lang="en-US" altLang="en-US" sz="1200"/>
              <a:t>  </a:t>
            </a:r>
            <a:r>
              <a:rPr lang="en-US" altLang="en-US" sz="1200" b="1"/>
              <a:t>(CompositeApp)</a:t>
            </a:r>
            <a:r>
              <a:rPr lang="en-US" altLang="en-US" sz="1200"/>
              <a:t> </a:t>
            </a:r>
          </a:p>
          <a:p>
            <a:pPr lvl="1"/>
            <a:r>
              <a:rPr lang="en-US" altLang="en-US" sz="1200"/>
              <a:t>Manipulates objects in the composition through the Component interface</a:t>
            </a:r>
          </a:p>
        </p:txBody>
      </p:sp>
    </p:spTree>
    <p:extLst>
      <p:ext uri="{BB962C8B-B14F-4D97-AF65-F5344CB8AC3E}">
        <p14:creationId xmlns:p14="http://schemas.microsoft.com/office/powerpoint/2010/main" val="4203518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0829672-1C2D-F84C-4C7C-8B4CCD31AED9}"/>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26A3E5FE-D24B-7812-2EAA-1011C83AA886}"/>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37280A96-AE95-2AC4-E079-48EEEBFA4D41}"/>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BA1762AE-F38E-8711-9303-25B4A7AE71F2}"/>
              </a:ext>
            </a:extLst>
          </p:cNvPr>
          <p:cNvSpPr>
            <a:spLocks noGrp="1" noChangeArrowheads="1"/>
          </p:cNvSpPr>
          <p:nvPr>
            <p:ph type="sldNum" sz="quarter" idx="5"/>
          </p:nvPr>
        </p:nvSpPr>
        <p:spPr>
          <a:ln/>
        </p:spPr>
        <p:txBody>
          <a:bodyPr/>
          <a:lstStyle/>
          <a:p>
            <a:fld id="{60A671EB-A838-4A2A-8796-0AA42AE9C410}" type="slidenum">
              <a:rPr lang="en-US" altLang="en-US"/>
              <a:pPr/>
              <a:t>27</a:t>
            </a:fld>
            <a:endParaRPr lang="en-US" altLang="en-US"/>
          </a:p>
        </p:txBody>
      </p:sp>
      <p:sp>
        <p:nvSpPr>
          <p:cNvPr id="338946" name="Rectangle 2">
            <a:extLst>
              <a:ext uri="{FF2B5EF4-FFF2-40B4-BE49-F238E27FC236}">
                <a16:creationId xmlns:a16="http://schemas.microsoft.com/office/drawing/2014/main" id="{EE8722B1-90EF-9F18-7A0D-7302897FB314}"/>
              </a:ext>
            </a:extLst>
          </p:cNvPr>
          <p:cNvSpPr>
            <a:spLocks noGrp="1" noRot="1" noChangeAspect="1" noChangeArrowheads="1" noTextEdit="1"/>
          </p:cNvSpPr>
          <p:nvPr>
            <p:ph type="sldImg"/>
          </p:nvPr>
        </p:nvSpPr>
        <p:spPr>
          <a:ln/>
        </p:spPr>
      </p:sp>
      <p:sp>
        <p:nvSpPr>
          <p:cNvPr id="338947" name="Rectangle 3">
            <a:extLst>
              <a:ext uri="{FF2B5EF4-FFF2-40B4-BE49-F238E27FC236}">
                <a16:creationId xmlns:a16="http://schemas.microsoft.com/office/drawing/2014/main" id="{5A4546A9-D2F6-970E-3D02-9DF941BB6F0C}"/>
              </a:ext>
            </a:extLst>
          </p:cNvPr>
          <p:cNvSpPr>
            <a:spLocks noGrp="1" noChangeArrowheads="1"/>
          </p:cNvSpPr>
          <p:nvPr>
            <p:ph type="body" idx="1"/>
          </p:nvPr>
        </p:nvSpPr>
        <p:spPr/>
        <p:txBody>
          <a:bodyPr/>
          <a:lstStyle/>
          <a:p>
            <a:pPr marL="190500" indent="-190500"/>
            <a:r>
              <a:rPr lang="en-US" altLang="en-US" sz="1200"/>
              <a:t>Frequency of use: Medium high (4 of 5)</a:t>
            </a:r>
          </a:p>
          <a:p>
            <a:pPr marL="190500" indent="-190500"/>
            <a:r>
              <a:rPr lang="en-US" altLang="en-US" sz="1200"/>
              <a:t>Sample application:</a:t>
            </a:r>
          </a:p>
          <a:p>
            <a:pPr marL="190500" indent="-190500">
              <a:buFont typeface="Wingdings" panose="05000000000000000000" pitchFamily="2" charset="2"/>
              <a:buAutoNum type="arabicPeriod"/>
            </a:pPr>
            <a:r>
              <a:rPr lang="en-US" altLang="en-US" sz="1200"/>
              <a:t>A File Reader utility class with a method to read lines from a file</a:t>
            </a:r>
          </a:p>
          <a:p>
            <a:pPr marL="190500" indent="-190500">
              <a:buFont typeface="Wingdings" panose="05000000000000000000" pitchFamily="2" charset="2"/>
              <a:buAutoNum type="arabicPeriod"/>
            </a:pPr>
            <a:r>
              <a:rPr lang="en-US" altLang="en-US" sz="1200"/>
              <a:t>The scrollbar in web browsers will display only if necessary and hides itself otherwise. The scrollbar is the decorator to the web page.</a:t>
            </a:r>
          </a:p>
        </p:txBody>
      </p:sp>
    </p:spTree>
    <p:extLst>
      <p:ext uri="{BB962C8B-B14F-4D97-AF65-F5344CB8AC3E}">
        <p14:creationId xmlns:p14="http://schemas.microsoft.com/office/powerpoint/2010/main" val="888349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E4A8782-0896-F3F3-4083-7993D98028F7}"/>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9B1DDC35-00D8-F45D-B900-01AA214612A5}"/>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06FC9C4B-877D-4445-35B5-5EE311AB7641}"/>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C834AA8C-3D62-C6EE-379D-C1F77300D01F}"/>
              </a:ext>
            </a:extLst>
          </p:cNvPr>
          <p:cNvSpPr>
            <a:spLocks noGrp="1" noChangeArrowheads="1"/>
          </p:cNvSpPr>
          <p:nvPr>
            <p:ph type="sldNum" sz="quarter" idx="5"/>
          </p:nvPr>
        </p:nvSpPr>
        <p:spPr>
          <a:ln/>
        </p:spPr>
        <p:txBody>
          <a:bodyPr/>
          <a:lstStyle/>
          <a:p>
            <a:fld id="{FCD0F03B-DFC3-48B5-BB66-13513089AAFF}" type="slidenum">
              <a:rPr lang="en-US" altLang="en-US"/>
              <a:pPr/>
              <a:t>28</a:t>
            </a:fld>
            <a:endParaRPr lang="en-US" altLang="en-US"/>
          </a:p>
        </p:txBody>
      </p:sp>
      <p:sp>
        <p:nvSpPr>
          <p:cNvPr id="339970" name="Rectangle 2">
            <a:extLst>
              <a:ext uri="{FF2B5EF4-FFF2-40B4-BE49-F238E27FC236}">
                <a16:creationId xmlns:a16="http://schemas.microsoft.com/office/drawing/2014/main" id="{44E6672F-2342-5519-B6BA-6A678D88C291}"/>
              </a:ext>
            </a:extLst>
          </p:cNvPr>
          <p:cNvSpPr>
            <a:spLocks noGrp="1" noRot="1" noChangeAspect="1" noChangeArrowheads="1" noTextEdit="1"/>
          </p:cNvSpPr>
          <p:nvPr>
            <p:ph type="sldImg"/>
          </p:nvPr>
        </p:nvSpPr>
        <p:spPr>
          <a:ln/>
        </p:spPr>
      </p:sp>
      <p:sp>
        <p:nvSpPr>
          <p:cNvPr id="339971" name="Rectangle 3">
            <a:extLst>
              <a:ext uri="{FF2B5EF4-FFF2-40B4-BE49-F238E27FC236}">
                <a16:creationId xmlns:a16="http://schemas.microsoft.com/office/drawing/2014/main" id="{05C390B0-77D7-E985-E3B4-08FE36FA01A1}"/>
              </a:ext>
            </a:extLst>
          </p:cNvPr>
          <p:cNvSpPr>
            <a:spLocks noGrp="1" noChangeArrowheads="1"/>
          </p:cNvSpPr>
          <p:nvPr>
            <p:ph type="body" idx="1"/>
          </p:nvPr>
        </p:nvSpPr>
        <p:spPr/>
        <p:txBody>
          <a:bodyPr/>
          <a:lstStyle/>
          <a:p>
            <a:pPr marL="190500" indent="-190500"/>
            <a:r>
              <a:rPr lang="en-US" altLang="en-US" sz="1200"/>
              <a:t>Frequency of use: High (5 of 5)</a:t>
            </a:r>
          </a:p>
          <a:p>
            <a:pPr marL="190500" indent="-190500"/>
            <a:r>
              <a:rPr lang="en-US" altLang="en-US" sz="1200"/>
              <a:t>Sample application:</a:t>
            </a:r>
          </a:p>
          <a:p>
            <a:pPr marL="190500" indent="-190500">
              <a:buFont typeface="Wingdings" panose="05000000000000000000" pitchFamily="2" charset="2"/>
              <a:buAutoNum type="arabicPeriod"/>
            </a:pPr>
            <a:r>
              <a:rPr lang="en-US" altLang="en-US" sz="1200"/>
              <a:t>A mortgage application object which provides a simplified interface to a large subsystem of classes (e.g., Bank, Credit, Loan) measuring the creditworthiness of an applicant</a:t>
            </a:r>
          </a:p>
          <a:p>
            <a:pPr marL="190500" indent="-190500">
              <a:buFont typeface="Wingdings" panose="05000000000000000000" pitchFamily="2" charset="2"/>
              <a:buAutoNum type="arabicPeriod"/>
            </a:pPr>
            <a:r>
              <a:rPr lang="en-US" altLang="en-US" sz="1200"/>
              <a:t>Font &amp; Graphics from the Java API are façade classes for parsing font files and rendering text into pixels.</a:t>
            </a:r>
          </a:p>
        </p:txBody>
      </p:sp>
    </p:spTree>
    <p:extLst>
      <p:ext uri="{BB962C8B-B14F-4D97-AF65-F5344CB8AC3E}">
        <p14:creationId xmlns:p14="http://schemas.microsoft.com/office/powerpoint/2010/main" val="2306416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F2AA0BD-6D06-DA37-B7FF-9AD71A01662C}"/>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19CB8AC1-9B99-380C-7278-F6F437774721}"/>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FBE21FBB-45F0-59BF-7F9B-A3433A361CF9}"/>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7E842B84-32CE-EFCE-A801-E0F64060CB1F}"/>
              </a:ext>
            </a:extLst>
          </p:cNvPr>
          <p:cNvSpPr>
            <a:spLocks noGrp="1" noChangeArrowheads="1"/>
          </p:cNvSpPr>
          <p:nvPr>
            <p:ph type="sldNum" sz="quarter" idx="5"/>
          </p:nvPr>
        </p:nvSpPr>
        <p:spPr>
          <a:ln/>
        </p:spPr>
        <p:txBody>
          <a:bodyPr/>
          <a:lstStyle/>
          <a:p>
            <a:fld id="{6C3ED9A8-899C-4ADA-ACFE-463E548FB278}" type="slidenum">
              <a:rPr lang="en-US" altLang="en-US"/>
              <a:pPr/>
              <a:t>29</a:t>
            </a:fld>
            <a:endParaRPr lang="en-US" altLang="en-US"/>
          </a:p>
        </p:txBody>
      </p:sp>
      <p:sp>
        <p:nvSpPr>
          <p:cNvPr id="362498" name="Rectangle 2">
            <a:extLst>
              <a:ext uri="{FF2B5EF4-FFF2-40B4-BE49-F238E27FC236}">
                <a16:creationId xmlns:a16="http://schemas.microsoft.com/office/drawing/2014/main" id="{FFB466AA-34F0-FAEE-C6FE-6C6B85503099}"/>
              </a:ext>
            </a:extLst>
          </p:cNvPr>
          <p:cNvSpPr>
            <a:spLocks noGrp="1" noRot="1" noChangeAspect="1" noChangeArrowheads="1" noTextEdit="1"/>
          </p:cNvSpPr>
          <p:nvPr>
            <p:ph type="sldImg"/>
          </p:nvPr>
        </p:nvSpPr>
        <p:spPr>
          <a:ln/>
        </p:spPr>
      </p:sp>
      <p:sp>
        <p:nvSpPr>
          <p:cNvPr id="362499" name="Rectangle 3">
            <a:extLst>
              <a:ext uri="{FF2B5EF4-FFF2-40B4-BE49-F238E27FC236}">
                <a16:creationId xmlns:a16="http://schemas.microsoft.com/office/drawing/2014/main" id="{857EB647-8F56-BD25-3D4A-8823FCDF1AC4}"/>
              </a:ext>
            </a:extLst>
          </p:cNvPr>
          <p:cNvSpPr>
            <a:spLocks noGrp="1" noChangeArrowheads="1"/>
          </p:cNvSpPr>
          <p:nvPr>
            <p:ph type="body" idx="1"/>
          </p:nvPr>
        </p:nvSpPr>
        <p:spPr/>
        <p:txBody>
          <a:bodyPr/>
          <a:lstStyle/>
          <a:p>
            <a:r>
              <a:rPr lang="en-US" altLang="en-US" sz="1200"/>
              <a:t>The classes and/or objects participating in the Façade pattern are:</a:t>
            </a:r>
            <a:br>
              <a:rPr lang="en-US" altLang="en-US" sz="1200"/>
            </a:br>
            <a:br>
              <a:rPr lang="en-US" altLang="en-US" sz="1200"/>
            </a:br>
            <a:endParaRPr lang="en-US" altLang="en-US" sz="1200"/>
          </a:p>
          <a:p>
            <a:r>
              <a:rPr lang="en-US" altLang="en-US" sz="1200" b="1"/>
              <a:t>Facade </a:t>
            </a:r>
            <a:r>
              <a:rPr lang="en-US" altLang="en-US" sz="1200"/>
              <a:t>  </a:t>
            </a:r>
            <a:r>
              <a:rPr lang="en-US" altLang="en-US" sz="1200" b="1"/>
              <a:t>(MortgageApplication)</a:t>
            </a:r>
            <a:r>
              <a:rPr lang="en-US" altLang="en-US" sz="1200"/>
              <a:t> </a:t>
            </a:r>
          </a:p>
          <a:p>
            <a:pPr lvl="1">
              <a:buFontTx/>
              <a:buChar char="•"/>
            </a:pPr>
            <a:r>
              <a:rPr lang="en-US" altLang="en-US" sz="1200"/>
              <a:t>Knows which subsystem classes are responsible for a request</a:t>
            </a:r>
          </a:p>
          <a:p>
            <a:pPr lvl="1">
              <a:buFontTx/>
              <a:buChar char="•"/>
            </a:pPr>
            <a:r>
              <a:rPr lang="en-US" altLang="en-US" sz="1200"/>
              <a:t>Delegates client requests to appropriate subsystem objects</a:t>
            </a:r>
          </a:p>
          <a:p>
            <a:r>
              <a:rPr lang="en-US" altLang="en-US" sz="1200" b="1"/>
              <a:t>Subsystem classes </a:t>
            </a:r>
            <a:r>
              <a:rPr lang="en-US" altLang="en-US" sz="1200"/>
              <a:t>  </a:t>
            </a:r>
            <a:r>
              <a:rPr lang="en-US" altLang="en-US" sz="1200" b="1"/>
              <a:t>(Bank, Credit, Loan)</a:t>
            </a:r>
            <a:r>
              <a:rPr lang="en-US" altLang="en-US" sz="1200"/>
              <a:t> </a:t>
            </a:r>
          </a:p>
          <a:p>
            <a:pPr lvl="1">
              <a:buFontTx/>
              <a:buChar char="•"/>
            </a:pPr>
            <a:r>
              <a:rPr lang="en-US" altLang="en-US" sz="1200"/>
              <a:t>Implement subsystem functionality</a:t>
            </a:r>
          </a:p>
          <a:p>
            <a:pPr lvl="1">
              <a:buFontTx/>
              <a:buChar char="•"/>
            </a:pPr>
            <a:r>
              <a:rPr lang="en-US" altLang="en-US" sz="1200"/>
              <a:t>Handle work assigned by the Facade object</a:t>
            </a:r>
          </a:p>
          <a:p>
            <a:pPr lvl="1">
              <a:buFontTx/>
              <a:buChar char="•"/>
            </a:pPr>
            <a:r>
              <a:rPr lang="en-US" altLang="en-US" sz="1200"/>
              <a:t>Have no knowledge of the facade and keep no reference to it</a:t>
            </a:r>
          </a:p>
          <a:p>
            <a:endParaRPr lang="en-US" altLang="en-US" sz="1200"/>
          </a:p>
        </p:txBody>
      </p:sp>
    </p:spTree>
    <p:extLst>
      <p:ext uri="{BB962C8B-B14F-4D97-AF65-F5344CB8AC3E}">
        <p14:creationId xmlns:p14="http://schemas.microsoft.com/office/powerpoint/2010/main" val="2954232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C5D4BB0-1E39-F1C5-A8C7-7E37FE442984}"/>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1AF090D1-EE98-96A8-4AB8-AEC935521F18}"/>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A313B971-1877-C7BC-A057-EDA6D127E125}"/>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0B79DC29-2744-7D38-5C5E-45149C169D43}"/>
              </a:ext>
            </a:extLst>
          </p:cNvPr>
          <p:cNvSpPr>
            <a:spLocks noGrp="1" noChangeArrowheads="1"/>
          </p:cNvSpPr>
          <p:nvPr>
            <p:ph type="sldNum" sz="quarter" idx="5"/>
          </p:nvPr>
        </p:nvSpPr>
        <p:spPr>
          <a:ln/>
        </p:spPr>
        <p:txBody>
          <a:bodyPr/>
          <a:lstStyle/>
          <a:p>
            <a:fld id="{4F636AEB-706E-4623-B583-3DB5E5980FD3}" type="slidenum">
              <a:rPr lang="en-US" altLang="en-US"/>
              <a:pPr/>
              <a:t>30</a:t>
            </a:fld>
            <a:endParaRPr lang="en-US" altLang="en-US"/>
          </a:p>
        </p:txBody>
      </p:sp>
      <p:sp>
        <p:nvSpPr>
          <p:cNvPr id="340994" name="Rectangle 2">
            <a:extLst>
              <a:ext uri="{FF2B5EF4-FFF2-40B4-BE49-F238E27FC236}">
                <a16:creationId xmlns:a16="http://schemas.microsoft.com/office/drawing/2014/main" id="{C52E456C-7A9E-5005-6E62-C7CF2FC82E57}"/>
              </a:ext>
            </a:extLst>
          </p:cNvPr>
          <p:cNvSpPr>
            <a:spLocks noGrp="1" noRot="1" noChangeAspect="1" noChangeArrowheads="1" noTextEdit="1"/>
          </p:cNvSpPr>
          <p:nvPr>
            <p:ph type="sldImg"/>
          </p:nvPr>
        </p:nvSpPr>
        <p:spPr>
          <a:ln/>
        </p:spPr>
      </p:sp>
      <p:sp>
        <p:nvSpPr>
          <p:cNvPr id="340995" name="Rectangle 3">
            <a:extLst>
              <a:ext uri="{FF2B5EF4-FFF2-40B4-BE49-F238E27FC236}">
                <a16:creationId xmlns:a16="http://schemas.microsoft.com/office/drawing/2014/main" id="{F857A9D8-5AC9-DE6F-D749-89A6B6AA5C7E}"/>
              </a:ext>
            </a:extLst>
          </p:cNvPr>
          <p:cNvSpPr>
            <a:spLocks noGrp="1" noChangeArrowheads="1"/>
          </p:cNvSpPr>
          <p:nvPr>
            <p:ph type="body" idx="1"/>
          </p:nvPr>
        </p:nvSpPr>
        <p:spPr/>
        <p:txBody>
          <a:bodyPr/>
          <a:lstStyle/>
          <a:p>
            <a:pPr marL="190500" indent="-190500"/>
            <a:r>
              <a:rPr lang="en-US" altLang="en-US" sz="1200"/>
              <a:t>Frequency of use: Medium low (2 of 5)</a:t>
            </a:r>
          </a:p>
          <a:p>
            <a:pPr marL="190500" indent="-190500"/>
            <a:r>
              <a:rPr lang="en-US" altLang="en-US" sz="1200"/>
              <a:t>Sample application:</a:t>
            </a:r>
          </a:p>
          <a:p>
            <a:pPr marL="190500" indent="-190500">
              <a:buFont typeface="Wingdings" panose="05000000000000000000" pitchFamily="2" charset="2"/>
              <a:buAutoNum type="arabicPeriod"/>
            </a:pPr>
            <a:r>
              <a:rPr lang="en-US" altLang="en-US" sz="1200"/>
              <a:t>The characters stored in a word processor represent objects that have font face, font size, and other formatting data. Each of the character objects would contain a reference to a separate formatting object which contains the required properties. </a:t>
            </a:r>
          </a:p>
          <a:p>
            <a:pPr marL="190500" indent="-190500">
              <a:buFont typeface="Wingdings" panose="05000000000000000000" pitchFamily="2" charset="2"/>
              <a:buAutoNum type="arabicPeriod"/>
            </a:pPr>
            <a:r>
              <a:rPr lang="en-US" altLang="en-US" sz="1200"/>
              <a:t>An online job site that receives data files from different employers with current openings in their organizations. Many of the data are the same for all jobs for a given employer. </a:t>
            </a:r>
          </a:p>
        </p:txBody>
      </p:sp>
    </p:spTree>
    <p:extLst>
      <p:ext uri="{BB962C8B-B14F-4D97-AF65-F5344CB8AC3E}">
        <p14:creationId xmlns:p14="http://schemas.microsoft.com/office/powerpoint/2010/main" val="345600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BB443CB-198D-0117-8741-CCBC5CD7A84F}"/>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67599DD9-5F08-4B0F-1CE8-B732CD76172D}"/>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986F6F15-BB66-5436-AA99-EBFA87ADB76C}"/>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D288DBAF-79CB-868A-C103-1CD709786B5A}"/>
              </a:ext>
            </a:extLst>
          </p:cNvPr>
          <p:cNvSpPr>
            <a:spLocks noGrp="1" noChangeArrowheads="1"/>
          </p:cNvSpPr>
          <p:nvPr>
            <p:ph type="sldNum" sz="quarter" idx="5"/>
          </p:nvPr>
        </p:nvSpPr>
        <p:spPr>
          <a:ln/>
        </p:spPr>
        <p:txBody>
          <a:bodyPr/>
          <a:lstStyle/>
          <a:p>
            <a:fld id="{456CE28C-2D3A-4EB9-B78F-056621F33DD6}" type="slidenum">
              <a:rPr lang="en-US" altLang="en-US"/>
              <a:pPr/>
              <a:t>31</a:t>
            </a:fld>
            <a:endParaRPr lang="en-US" altLang="en-US"/>
          </a:p>
        </p:txBody>
      </p:sp>
      <p:sp>
        <p:nvSpPr>
          <p:cNvPr id="342018" name="Rectangle 2">
            <a:extLst>
              <a:ext uri="{FF2B5EF4-FFF2-40B4-BE49-F238E27FC236}">
                <a16:creationId xmlns:a16="http://schemas.microsoft.com/office/drawing/2014/main" id="{7B5ADAE3-EED5-3058-503F-56E4F97C58BA}"/>
              </a:ext>
            </a:extLst>
          </p:cNvPr>
          <p:cNvSpPr>
            <a:spLocks noGrp="1" noRot="1" noChangeAspect="1" noChangeArrowheads="1" noTextEdit="1"/>
          </p:cNvSpPr>
          <p:nvPr>
            <p:ph type="sldImg"/>
          </p:nvPr>
        </p:nvSpPr>
        <p:spPr>
          <a:ln/>
        </p:spPr>
      </p:sp>
      <p:sp>
        <p:nvSpPr>
          <p:cNvPr id="342019" name="Rectangle 3">
            <a:extLst>
              <a:ext uri="{FF2B5EF4-FFF2-40B4-BE49-F238E27FC236}">
                <a16:creationId xmlns:a16="http://schemas.microsoft.com/office/drawing/2014/main" id="{E30FC1A4-21F0-943A-B077-5E3DEF80BD70}"/>
              </a:ext>
            </a:extLst>
          </p:cNvPr>
          <p:cNvSpPr>
            <a:spLocks noGrp="1" noChangeArrowheads="1"/>
          </p:cNvSpPr>
          <p:nvPr>
            <p:ph type="body" idx="1"/>
          </p:nvPr>
        </p:nvSpPr>
        <p:spPr/>
        <p:txBody>
          <a:bodyPr/>
          <a:lstStyle/>
          <a:p>
            <a:r>
              <a:rPr lang="en-US" altLang="en-US" sz="1200"/>
              <a:t>There are several types of proxies used in different scenarios: Remote Proxy, Virtual Proxy, Cache/Server Proxy, Firewall Proxy, Protection Proxy, Synchronization Proxy, Smart Reference Proxy, Counting Proxy</a:t>
            </a:r>
          </a:p>
          <a:p>
            <a:endParaRPr lang="en-US" altLang="en-US" sz="1200"/>
          </a:p>
          <a:p>
            <a:r>
              <a:rPr lang="en-US" altLang="en-US" sz="1200"/>
              <a:t>Frequency of use: High (5 of 5)</a:t>
            </a:r>
          </a:p>
          <a:p>
            <a:r>
              <a:rPr lang="en-US" altLang="en-US" sz="1200"/>
              <a:t>Sample application:</a:t>
            </a:r>
          </a:p>
          <a:p>
            <a:r>
              <a:rPr lang="en-US" altLang="en-US" sz="1200"/>
              <a:t>Any application that uses RMI where a stub class acts as a remote proxy for the remote object.</a:t>
            </a:r>
          </a:p>
          <a:p>
            <a:endParaRPr lang="en-US" altLang="en-US" sz="1200"/>
          </a:p>
        </p:txBody>
      </p:sp>
    </p:spTree>
    <p:extLst>
      <p:ext uri="{BB962C8B-B14F-4D97-AF65-F5344CB8AC3E}">
        <p14:creationId xmlns:p14="http://schemas.microsoft.com/office/powerpoint/2010/main" val="958551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C1E118C-746D-34D3-CCFE-F897FAE464D9}"/>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790DC69C-1C29-F5ED-A29E-355A7483411B}"/>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053AC6A2-1368-9145-92E9-8B8E9D8CF4AA}"/>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50C8A708-8D9B-39E8-3953-FCBCFC0C003D}"/>
              </a:ext>
            </a:extLst>
          </p:cNvPr>
          <p:cNvSpPr>
            <a:spLocks noGrp="1" noChangeArrowheads="1"/>
          </p:cNvSpPr>
          <p:nvPr>
            <p:ph type="sldNum" sz="quarter" idx="5"/>
          </p:nvPr>
        </p:nvSpPr>
        <p:spPr>
          <a:ln/>
        </p:spPr>
        <p:txBody>
          <a:bodyPr/>
          <a:lstStyle/>
          <a:p>
            <a:fld id="{1FA5DBFF-A952-4021-A996-37D999024CC4}" type="slidenum">
              <a:rPr lang="en-US" altLang="en-US"/>
              <a:pPr/>
              <a:t>32</a:t>
            </a:fld>
            <a:endParaRPr lang="en-US" altLang="en-US"/>
          </a:p>
        </p:txBody>
      </p:sp>
      <p:sp>
        <p:nvSpPr>
          <p:cNvPr id="364546" name="Rectangle 2">
            <a:extLst>
              <a:ext uri="{FF2B5EF4-FFF2-40B4-BE49-F238E27FC236}">
                <a16:creationId xmlns:a16="http://schemas.microsoft.com/office/drawing/2014/main" id="{A55B83B8-00BB-5523-4F02-FC5CCD7429A6}"/>
              </a:ext>
            </a:extLst>
          </p:cNvPr>
          <p:cNvSpPr>
            <a:spLocks noGrp="1" noRot="1" noChangeAspect="1" noChangeArrowheads="1" noTextEdit="1"/>
          </p:cNvSpPr>
          <p:nvPr>
            <p:ph type="sldImg"/>
          </p:nvPr>
        </p:nvSpPr>
        <p:spPr>
          <a:ln/>
        </p:spPr>
      </p:sp>
      <p:sp>
        <p:nvSpPr>
          <p:cNvPr id="364547" name="Rectangle 3">
            <a:extLst>
              <a:ext uri="{FF2B5EF4-FFF2-40B4-BE49-F238E27FC236}">
                <a16:creationId xmlns:a16="http://schemas.microsoft.com/office/drawing/2014/main" id="{00B42842-47EA-0BAE-DDAC-B8F1E38C7453}"/>
              </a:ext>
            </a:extLst>
          </p:cNvPr>
          <p:cNvSpPr>
            <a:spLocks noGrp="1" noChangeArrowheads="1"/>
          </p:cNvSpPr>
          <p:nvPr>
            <p:ph type="body" idx="1"/>
          </p:nvPr>
        </p:nvSpPr>
        <p:spPr>
          <a:xfrm>
            <a:off x="228600" y="4286250"/>
            <a:ext cx="6324600" cy="4573588"/>
          </a:xfrm>
        </p:spPr>
        <p:txBody>
          <a:bodyPr/>
          <a:lstStyle/>
          <a:p>
            <a:r>
              <a:rPr lang="en-US" altLang="en-US" sz="1200"/>
              <a:t>The classes and/or objects participating in the Proxy pattern are:</a:t>
            </a:r>
          </a:p>
          <a:p>
            <a:r>
              <a:rPr lang="en-US" altLang="en-US" sz="1200" b="1"/>
              <a:t>Proxy </a:t>
            </a:r>
            <a:r>
              <a:rPr lang="en-US" altLang="en-US" sz="1200"/>
              <a:t>  </a:t>
            </a:r>
            <a:r>
              <a:rPr lang="en-US" altLang="en-US" sz="1200" b="1"/>
              <a:t>(MathProxy)</a:t>
            </a:r>
            <a:r>
              <a:rPr lang="en-US" altLang="en-US" sz="1200"/>
              <a:t> </a:t>
            </a:r>
          </a:p>
          <a:p>
            <a:pPr lvl="1">
              <a:buFontTx/>
              <a:buChar char="•"/>
            </a:pPr>
            <a:r>
              <a:rPr lang="en-US" altLang="en-US" sz="1200"/>
              <a:t>Maintains a reference that lets the proxy access the real subject. Proxy may refer to a Subject if the RealSubject and Subject interfaces are the same</a:t>
            </a:r>
          </a:p>
          <a:p>
            <a:pPr lvl="1">
              <a:buFontTx/>
              <a:buChar char="•"/>
            </a:pPr>
            <a:r>
              <a:rPr lang="en-US" altLang="en-US" sz="1200"/>
              <a:t>Provides an interface identical to Subject's so that a proxy can be substituted for the real subject</a:t>
            </a:r>
          </a:p>
          <a:p>
            <a:pPr lvl="1">
              <a:buFontTx/>
              <a:buChar char="•"/>
            </a:pPr>
            <a:r>
              <a:rPr lang="en-US" altLang="en-US" sz="1200"/>
              <a:t>Controls access to the real subject and may be responsible for creating and deleting it</a:t>
            </a:r>
          </a:p>
          <a:p>
            <a:pPr lvl="1">
              <a:buFontTx/>
              <a:buChar char="•"/>
            </a:pPr>
            <a:r>
              <a:rPr lang="en-US" altLang="en-US" sz="1200"/>
              <a:t>Other responsibilities depend on the kind of proxy: </a:t>
            </a:r>
          </a:p>
          <a:p>
            <a:pPr lvl="2">
              <a:buFontTx/>
              <a:buChar char="•"/>
            </a:pPr>
            <a:r>
              <a:rPr lang="en-US" altLang="en-US" sz="1200" i="1"/>
              <a:t>Remote proxies</a:t>
            </a:r>
            <a:r>
              <a:rPr lang="en-US" altLang="en-US" sz="1200"/>
              <a:t> are responsible for encoding a request and its arguments and for sending the encoded request to the real subject in a different address space</a:t>
            </a:r>
          </a:p>
          <a:p>
            <a:pPr lvl="2">
              <a:buFontTx/>
              <a:buChar char="•"/>
            </a:pPr>
            <a:r>
              <a:rPr lang="en-US" altLang="en-US" sz="1200" i="1"/>
              <a:t>Virtual proxies</a:t>
            </a:r>
            <a:r>
              <a:rPr lang="en-US" altLang="en-US" sz="1200"/>
              <a:t> may cache additional information about the real subject so that they can postpone accessing it. For example, the ImageProxy from the Motivation caches the real images's extent</a:t>
            </a:r>
          </a:p>
          <a:p>
            <a:pPr lvl="2">
              <a:buFontTx/>
              <a:buChar char="•"/>
            </a:pPr>
            <a:r>
              <a:rPr lang="en-US" altLang="en-US" sz="1200" i="1"/>
              <a:t>Protection proxies</a:t>
            </a:r>
            <a:r>
              <a:rPr lang="en-US" altLang="en-US" sz="1200"/>
              <a:t> check that the caller has the access permissions required to perform a request</a:t>
            </a:r>
          </a:p>
          <a:p>
            <a:r>
              <a:rPr lang="en-US" altLang="en-US" sz="1200" b="1"/>
              <a:t>Subject </a:t>
            </a:r>
            <a:r>
              <a:rPr lang="en-US" altLang="en-US" sz="1200"/>
              <a:t>  </a:t>
            </a:r>
            <a:r>
              <a:rPr lang="en-US" altLang="en-US" sz="1200" b="1"/>
              <a:t>(IMath)</a:t>
            </a:r>
            <a:r>
              <a:rPr lang="en-US" altLang="en-US" sz="1200"/>
              <a:t> </a:t>
            </a:r>
          </a:p>
          <a:p>
            <a:pPr lvl="1">
              <a:buFontTx/>
              <a:buChar char="•"/>
            </a:pPr>
            <a:r>
              <a:rPr lang="en-US" altLang="en-US" sz="1200"/>
              <a:t>Defines the common interface for RealSubject and Proxy so that a Proxy can be used anywhere a RealSubject is expected</a:t>
            </a:r>
          </a:p>
          <a:p>
            <a:r>
              <a:rPr lang="en-US" altLang="en-US" sz="1200" b="1"/>
              <a:t>RealSubject </a:t>
            </a:r>
            <a:r>
              <a:rPr lang="en-US" altLang="en-US" sz="1200"/>
              <a:t>  </a:t>
            </a:r>
            <a:r>
              <a:rPr lang="en-US" altLang="en-US" sz="1200" b="1"/>
              <a:t>(Math)</a:t>
            </a:r>
            <a:r>
              <a:rPr lang="en-US" altLang="en-US" sz="1200"/>
              <a:t> </a:t>
            </a:r>
          </a:p>
          <a:p>
            <a:pPr lvl="1">
              <a:buFontTx/>
              <a:buChar char="•"/>
            </a:pPr>
            <a:r>
              <a:rPr lang="en-US" altLang="en-US" sz="1200"/>
              <a:t>Defines the real object that the proxy represents</a:t>
            </a:r>
          </a:p>
        </p:txBody>
      </p:sp>
    </p:spTree>
    <p:extLst>
      <p:ext uri="{BB962C8B-B14F-4D97-AF65-F5344CB8AC3E}">
        <p14:creationId xmlns:p14="http://schemas.microsoft.com/office/powerpoint/2010/main" val="1254014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7426697-C677-2BA3-D488-CD48EF3A76CD}"/>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F0C9A034-187D-7B34-4839-4E5A0FB09D01}"/>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1A2A1AD3-75D7-02A2-8CE5-F42DA99769FE}"/>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27F29EEE-BBC3-5231-484A-556440B39F70}"/>
              </a:ext>
            </a:extLst>
          </p:cNvPr>
          <p:cNvSpPr>
            <a:spLocks noGrp="1" noChangeArrowheads="1"/>
          </p:cNvSpPr>
          <p:nvPr>
            <p:ph type="sldNum" sz="quarter" idx="5"/>
          </p:nvPr>
        </p:nvSpPr>
        <p:spPr>
          <a:ln/>
        </p:spPr>
        <p:txBody>
          <a:bodyPr/>
          <a:lstStyle/>
          <a:p>
            <a:fld id="{F82624F7-6B9A-436A-99BC-A968449124FB}" type="slidenum">
              <a:rPr lang="en-US" altLang="en-US"/>
              <a:pPr/>
              <a:t>33</a:t>
            </a:fld>
            <a:endParaRPr lang="en-US" altLang="en-US"/>
          </a:p>
        </p:txBody>
      </p:sp>
      <p:sp>
        <p:nvSpPr>
          <p:cNvPr id="343042" name="Rectangle 2">
            <a:extLst>
              <a:ext uri="{FF2B5EF4-FFF2-40B4-BE49-F238E27FC236}">
                <a16:creationId xmlns:a16="http://schemas.microsoft.com/office/drawing/2014/main" id="{E3E9F380-E6B3-FE49-20AD-80E84A124EBD}"/>
              </a:ext>
            </a:extLst>
          </p:cNvPr>
          <p:cNvSpPr>
            <a:spLocks noGrp="1" noRot="1" noChangeAspect="1" noChangeArrowheads="1" noTextEdit="1"/>
          </p:cNvSpPr>
          <p:nvPr>
            <p:ph type="sldImg"/>
          </p:nvPr>
        </p:nvSpPr>
        <p:spPr>
          <a:ln/>
        </p:spPr>
      </p:sp>
      <p:sp>
        <p:nvSpPr>
          <p:cNvPr id="343043" name="Rectangle 3">
            <a:extLst>
              <a:ext uri="{FF2B5EF4-FFF2-40B4-BE49-F238E27FC236}">
                <a16:creationId xmlns:a16="http://schemas.microsoft.com/office/drawing/2014/main" id="{2B982FE7-BE78-9994-9549-7128E0EE416E}"/>
              </a:ext>
            </a:extLst>
          </p:cNvPr>
          <p:cNvSpPr>
            <a:spLocks noGrp="1" noChangeArrowheads="1"/>
          </p:cNvSpPr>
          <p:nvPr>
            <p:ph type="body" idx="1"/>
          </p:nvPr>
        </p:nvSpPr>
        <p:spPr/>
        <p:txBody>
          <a:bodyPr/>
          <a:lstStyle/>
          <a:p>
            <a:r>
              <a:rPr lang="en-US" altLang="en-US" sz="1200"/>
              <a:t>Frequency of use: Medium (3 of 5)</a:t>
            </a:r>
          </a:p>
          <a:p>
            <a:r>
              <a:rPr lang="en-US" altLang="en-US" sz="1200"/>
              <a:t>Sample application:</a:t>
            </a:r>
          </a:p>
          <a:p>
            <a:r>
              <a:rPr lang="en-US" altLang="en-US" sz="1200"/>
              <a:t>Several levels of managers and executives can respond to a purchase request or hand it off to a superior. Each position has can have its own set of rules about which orders they can approve. </a:t>
            </a:r>
          </a:p>
        </p:txBody>
      </p:sp>
    </p:spTree>
    <p:extLst>
      <p:ext uri="{BB962C8B-B14F-4D97-AF65-F5344CB8AC3E}">
        <p14:creationId xmlns:p14="http://schemas.microsoft.com/office/powerpoint/2010/main" val="1465511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734A1A5-3F8D-87C3-A06B-27230F87AC14}"/>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7735C7EB-94A7-5873-0A89-3D64C60B23DC}"/>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43844CBE-0E19-0FA3-BBFD-D175B328ECCB}"/>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29432F24-85EB-3665-B7E3-C46EF82616AA}"/>
              </a:ext>
            </a:extLst>
          </p:cNvPr>
          <p:cNvSpPr>
            <a:spLocks noGrp="1" noChangeArrowheads="1"/>
          </p:cNvSpPr>
          <p:nvPr>
            <p:ph type="sldNum" sz="quarter" idx="5"/>
          </p:nvPr>
        </p:nvSpPr>
        <p:spPr>
          <a:ln/>
        </p:spPr>
        <p:txBody>
          <a:bodyPr/>
          <a:lstStyle/>
          <a:p>
            <a:fld id="{DB3C9EB5-8A41-48EE-B741-579F89A195A0}" type="slidenum">
              <a:rPr lang="en-US" altLang="en-US"/>
              <a:pPr/>
              <a:t>34</a:t>
            </a:fld>
            <a:endParaRPr lang="en-US" altLang="en-US"/>
          </a:p>
        </p:txBody>
      </p:sp>
      <p:sp>
        <p:nvSpPr>
          <p:cNvPr id="344066" name="Rectangle 2">
            <a:extLst>
              <a:ext uri="{FF2B5EF4-FFF2-40B4-BE49-F238E27FC236}">
                <a16:creationId xmlns:a16="http://schemas.microsoft.com/office/drawing/2014/main" id="{DF6BACE9-4B5E-673D-FF5F-5EE67A5E1CFC}"/>
              </a:ext>
            </a:extLst>
          </p:cNvPr>
          <p:cNvSpPr>
            <a:spLocks noGrp="1" noRot="1" noChangeAspect="1" noChangeArrowheads="1" noTextEdit="1"/>
          </p:cNvSpPr>
          <p:nvPr>
            <p:ph type="sldImg"/>
          </p:nvPr>
        </p:nvSpPr>
        <p:spPr>
          <a:ln/>
        </p:spPr>
      </p:sp>
      <p:sp>
        <p:nvSpPr>
          <p:cNvPr id="344067" name="Rectangle 3">
            <a:extLst>
              <a:ext uri="{FF2B5EF4-FFF2-40B4-BE49-F238E27FC236}">
                <a16:creationId xmlns:a16="http://schemas.microsoft.com/office/drawing/2014/main" id="{04EDBFE4-0FD1-2050-1FA0-AF0F0DE7FE53}"/>
              </a:ext>
            </a:extLst>
          </p:cNvPr>
          <p:cNvSpPr>
            <a:spLocks noGrp="1" noChangeArrowheads="1"/>
          </p:cNvSpPr>
          <p:nvPr>
            <p:ph type="body" idx="1"/>
          </p:nvPr>
        </p:nvSpPr>
        <p:spPr/>
        <p:txBody>
          <a:bodyPr/>
          <a:lstStyle/>
          <a:p>
            <a:pPr marL="190500" indent="-190500"/>
            <a:r>
              <a:rPr lang="en-US" altLang="en-US" sz="1200"/>
              <a:t>Frequency of use: Medium high (4 of 5)</a:t>
            </a:r>
          </a:p>
          <a:p>
            <a:pPr marL="190500" indent="-190500"/>
            <a:r>
              <a:rPr lang="en-US" altLang="en-US" sz="1200"/>
              <a:t>Sample application:</a:t>
            </a:r>
          </a:p>
          <a:p>
            <a:pPr marL="190500" indent="-190500">
              <a:buFont typeface="Wingdings" panose="05000000000000000000" pitchFamily="2" charset="2"/>
              <a:buAutoNum type="arabicPeriod"/>
            </a:pPr>
            <a:r>
              <a:rPr lang="en-US" altLang="en-US" sz="1200"/>
              <a:t>In GUIs, a menu item object can be connected with different Commands where a menu item object does not need to know any details of what action the Command performs. </a:t>
            </a:r>
          </a:p>
          <a:p>
            <a:pPr marL="190500" indent="-190500">
              <a:buFont typeface="Wingdings" panose="05000000000000000000" pitchFamily="2" charset="2"/>
              <a:buAutoNum type="arabicPeriod"/>
            </a:pPr>
            <a:r>
              <a:rPr lang="en-US" altLang="en-US" sz="1200"/>
              <a:t>In a simple calculator with unlimited number of undo's and redo's.</a:t>
            </a:r>
          </a:p>
        </p:txBody>
      </p:sp>
    </p:spTree>
    <p:extLst>
      <p:ext uri="{BB962C8B-B14F-4D97-AF65-F5344CB8AC3E}">
        <p14:creationId xmlns:p14="http://schemas.microsoft.com/office/powerpoint/2010/main" val="659335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83421AC-1D0C-0A6D-A883-03CBB0BF2F96}"/>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26DE0A65-40D2-9CBD-D8E6-BBE3EEA1D21F}"/>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26F1E448-B428-D6CD-CF79-BF5C9791392A}"/>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ADB237DA-509A-E7C7-36E6-95E61A906574}"/>
              </a:ext>
            </a:extLst>
          </p:cNvPr>
          <p:cNvSpPr>
            <a:spLocks noGrp="1" noChangeArrowheads="1"/>
          </p:cNvSpPr>
          <p:nvPr>
            <p:ph type="sldNum" sz="quarter" idx="5"/>
          </p:nvPr>
        </p:nvSpPr>
        <p:spPr>
          <a:ln/>
        </p:spPr>
        <p:txBody>
          <a:bodyPr/>
          <a:lstStyle/>
          <a:p>
            <a:fld id="{C146562B-C2AF-4213-B2DF-AAA86E3F9B7C}" type="slidenum">
              <a:rPr lang="en-US" altLang="en-US"/>
              <a:pPr/>
              <a:t>35</a:t>
            </a:fld>
            <a:endParaRPr lang="en-US" altLang="en-US"/>
          </a:p>
        </p:txBody>
      </p:sp>
      <p:sp>
        <p:nvSpPr>
          <p:cNvPr id="345090" name="Rectangle 2">
            <a:extLst>
              <a:ext uri="{FF2B5EF4-FFF2-40B4-BE49-F238E27FC236}">
                <a16:creationId xmlns:a16="http://schemas.microsoft.com/office/drawing/2014/main" id="{A2CD29F6-DC9D-9BDF-EF22-EA519294FFC1}"/>
              </a:ext>
            </a:extLst>
          </p:cNvPr>
          <p:cNvSpPr>
            <a:spLocks noGrp="1" noRot="1" noChangeAspect="1" noChangeArrowheads="1" noTextEdit="1"/>
          </p:cNvSpPr>
          <p:nvPr>
            <p:ph type="sldImg"/>
          </p:nvPr>
        </p:nvSpPr>
        <p:spPr>
          <a:ln/>
        </p:spPr>
      </p:sp>
      <p:sp>
        <p:nvSpPr>
          <p:cNvPr id="345091" name="Rectangle 3">
            <a:extLst>
              <a:ext uri="{FF2B5EF4-FFF2-40B4-BE49-F238E27FC236}">
                <a16:creationId xmlns:a16="http://schemas.microsoft.com/office/drawing/2014/main" id="{24448311-2F40-039D-A977-8B92340782CD}"/>
              </a:ext>
            </a:extLst>
          </p:cNvPr>
          <p:cNvSpPr>
            <a:spLocks noGrp="1" noChangeArrowheads="1"/>
          </p:cNvSpPr>
          <p:nvPr>
            <p:ph type="body" idx="1"/>
          </p:nvPr>
        </p:nvSpPr>
        <p:spPr/>
        <p:txBody>
          <a:bodyPr/>
          <a:lstStyle/>
          <a:p>
            <a:pPr marL="190500" indent="-190500"/>
            <a:r>
              <a:rPr lang="en-US" altLang="en-US" sz="1200"/>
              <a:t>Frequency of use: Low (1 of 5)</a:t>
            </a:r>
          </a:p>
          <a:p>
            <a:pPr marL="190500" indent="-190500"/>
            <a:r>
              <a:rPr lang="en-US" altLang="en-US" sz="1200"/>
              <a:t>Sample application:</a:t>
            </a:r>
          </a:p>
          <a:p>
            <a:pPr marL="190500" indent="-190500">
              <a:buFont typeface="Wingdings" panose="05000000000000000000" pitchFamily="2" charset="2"/>
              <a:buAutoNum type="arabicPeriod"/>
            </a:pPr>
            <a:r>
              <a:rPr lang="en-US" altLang="en-US" sz="1200"/>
              <a:t>Convert a Roman numeral to a decimal </a:t>
            </a:r>
          </a:p>
          <a:p>
            <a:pPr marL="190500" indent="-190500">
              <a:buFont typeface="Wingdings" panose="05000000000000000000" pitchFamily="2" charset="2"/>
              <a:buAutoNum type="arabicPeriod"/>
            </a:pPr>
            <a:r>
              <a:rPr lang="en-US" altLang="en-US" sz="1200"/>
              <a:t>An interpreter for the DOS </a:t>
            </a:r>
            <a:r>
              <a:rPr lang="en-US" altLang="en-US" sz="1200" b="1"/>
              <a:t>copy</a:t>
            </a:r>
            <a:r>
              <a:rPr lang="en-US" altLang="en-US" sz="1200"/>
              <a:t> command</a:t>
            </a:r>
          </a:p>
        </p:txBody>
      </p:sp>
    </p:spTree>
    <p:extLst>
      <p:ext uri="{BB962C8B-B14F-4D97-AF65-F5344CB8AC3E}">
        <p14:creationId xmlns:p14="http://schemas.microsoft.com/office/powerpoint/2010/main" val="213869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B9B0557-1378-2A45-B372-17FECC27C3C2}"/>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22C2CD51-9B14-8124-540E-051CD42B649B}"/>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EE8461FD-69DB-FFA4-A5D5-16592CA58F85}"/>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932B1E6D-F802-F9BB-FCE7-1ACBF2DC3811}"/>
              </a:ext>
            </a:extLst>
          </p:cNvPr>
          <p:cNvSpPr>
            <a:spLocks noGrp="1" noChangeArrowheads="1"/>
          </p:cNvSpPr>
          <p:nvPr>
            <p:ph type="sldNum" sz="quarter" idx="5"/>
          </p:nvPr>
        </p:nvSpPr>
        <p:spPr>
          <a:ln/>
        </p:spPr>
        <p:txBody>
          <a:bodyPr/>
          <a:lstStyle/>
          <a:p>
            <a:fld id="{D7C63BCE-80CE-4485-A7C8-3B7B7D1970A5}" type="slidenum">
              <a:rPr lang="en-US" altLang="en-US"/>
              <a:pPr/>
              <a:t>16</a:t>
            </a:fld>
            <a:endParaRPr lang="en-US" altLang="en-US"/>
          </a:p>
        </p:txBody>
      </p:sp>
      <p:sp>
        <p:nvSpPr>
          <p:cNvPr id="360450" name="Rectangle 2">
            <a:extLst>
              <a:ext uri="{FF2B5EF4-FFF2-40B4-BE49-F238E27FC236}">
                <a16:creationId xmlns:a16="http://schemas.microsoft.com/office/drawing/2014/main" id="{80339683-E291-CAFD-2DC0-631143C9FAA7}"/>
              </a:ext>
            </a:extLst>
          </p:cNvPr>
          <p:cNvSpPr>
            <a:spLocks noGrp="1" noRot="1" noChangeAspect="1" noChangeArrowheads="1" noTextEdit="1"/>
          </p:cNvSpPr>
          <p:nvPr>
            <p:ph type="sldImg"/>
          </p:nvPr>
        </p:nvSpPr>
        <p:spPr>
          <a:ln/>
        </p:spPr>
      </p:sp>
      <p:sp>
        <p:nvSpPr>
          <p:cNvPr id="360451" name="Rectangle 3">
            <a:extLst>
              <a:ext uri="{FF2B5EF4-FFF2-40B4-BE49-F238E27FC236}">
                <a16:creationId xmlns:a16="http://schemas.microsoft.com/office/drawing/2014/main" id="{29C59796-E7C6-A73C-1EAA-9CE36B0438F8}"/>
              </a:ext>
            </a:extLst>
          </p:cNvPr>
          <p:cNvSpPr>
            <a:spLocks noGrp="1" noChangeArrowheads="1"/>
          </p:cNvSpPr>
          <p:nvPr>
            <p:ph type="body" idx="1"/>
          </p:nvPr>
        </p:nvSpPr>
        <p:spPr/>
        <p:txBody>
          <a:bodyPr/>
          <a:lstStyle/>
          <a:p>
            <a:r>
              <a:rPr lang="en-US" altLang="en-US" sz="1200"/>
              <a:t>The classes and/or objects participating in the Singleton pattern are:</a:t>
            </a:r>
            <a:br>
              <a:rPr lang="en-US" altLang="en-US" sz="1200"/>
            </a:br>
            <a:br>
              <a:rPr lang="en-US" altLang="en-US" sz="1200"/>
            </a:br>
            <a:endParaRPr lang="en-US" altLang="en-US" sz="1200"/>
          </a:p>
          <a:p>
            <a:r>
              <a:rPr lang="en-US" altLang="en-US" sz="1200" b="1"/>
              <a:t>Singleton </a:t>
            </a:r>
            <a:r>
              <a:rPr lang="en-US" altLang="en-US" sz="1200"/>
              <a:t>  </a:t>
            </a:r>
            <a:r>
              <a:rPr lang="en-US" altLang="en-US" sz="1200" b="1"/>
              <a:t>(LoadBalancer)</a:t>
            </a:r>
            <a:r>
              <a:rPr lang="en-US" altLang="en-US" sz="1200"/>
              <a:t> </a:t>
            </a:r>
          </a:p>
          <a:p>
            <a:pPr lvl="1">
              <a:buFontTx/>
              <a:buChar char="•"/>
            </a:pPr>
            <a:r>
              <a:rPr lang="en-US" altLang="en-US" sz="1200"/>
              <a:t>Defines an Instance operation that lets clients access its unique instance. Instance is a class operation</a:t>
            </a:r>
          </a:p>
          <a:p>
            <a:pPr lvl="1">
              <a:buFontTx/>
              <a:buChar char="•"/>
            </a:pPr>
            <a:r>
              <a:rPr lang="en-US" altLang="en-US" sz="1200"/>
              <a:t>Responsible for creating and maintaining its own unique instance</a:t>
            </a:r>
          </a:p>
          <a:p>
            <a:endParaRPr lang="en-US" altLang="en-US" sz="1200"/>
          </a:p>
        </p:txBody>
      </p:sp>
    </p:spTree>
    <p:extLst>
      <p:ext uri="{BB962C8B-B14F-4D97-AF65-F5344CB8AC3E}">
        <p14:creationId xmlns:p14="http://schemas.microsoft.com/office/powerpoint/2010/main" val="4273941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7499D07-C38B-97A3-8D26-421543147764}"/>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A5BDFB2F-72DC-7D7E-FABE-EB9A61F146F0}"/>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7AD21651-53A8-6A15-0D29-9233BC32F279}"/>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A189BADF-B502-80BA-3C13-558D589B14D9}"/>
              </a:ext>
            </a:extLst>
          </p:cNvPr>
          <p:cNvSpPr>
            <a:spLocks noGrp="1" noChangeArrowheads="1"/>
          </p:cNvSpPr>
          <p:nvPr>
            <p:ph type="sldNum" sz="quarter" idx="5"/>
          </p:nvPr>
        </p:nvSpPr>
        <p:spPr>
          <a:ln/>
        </p:spPr>
        <p:txBody>
          <a:bodyPr/>
          <a:lstStyle/>
          <a:p>
            <a:fld id="{B8FDA94B-B811-443A-827A-E88107FB5704}" type="slidenum">
              <a:rPr lang="en-US" altLang="en-US"/>
              <a:pPr/>
              <a:t>36</a:t>
            </a:fld>
            <a:endParaRPr lang="en-US" altLang="en-US"/>
          </a:p>
        </p:txBody>
      </p:sp>
      <p:sp>
        <p:nvSpPr>
          <p:cNvPr id="346114" name="Rectangle 2">
            <a:extLst>
              <a:ext uri="{FF2B5EF4-FFF2-40B4-BE49-F238E27FC236}">
                <a16:creationId xmlns:a16="http://schemas.microsoft.com/office/drawing/2014/main" id="{17C5A356-DFFF-EE7F-2BFD-BC83E453D918}"/>
              </a:ext>
            </a:extLst>
          </p:cNvPr>
          <p:cNvSpPr>
            <a:spLocks noGrp="1" noRot="1" noChangeAspect="1" noChangeArrowheads="1" noTextEdit="1"/>
          </p:cNvSpPr>
          <p:nvPr>
            <p:ph type="sldImg"/>
          </p:nvPr>
        </p:nvSpPr>
        <p:spPr>
          <a:ln/>
        </p:spPr>
      </p:sp>
      <p:sp>
        <p:nvSpPr>
          <p:cNvPr id="346115" name="Rectangle 3">
            <a:extLst>
              <a:ext uri="{FF2B5EF4-FFF2-40B4-BE49-F238E27FC236}">
                <a16:creationId xmlns:a16="http://schemas.microsoft.com/office/drawing/2014/main" id="{DF73B28B-498D-B60B-FDC6-F0B5D702EF6D}"/>
              </a:ext>
            </a:extLst>
          </p:cNvPr>
          <p:cNvSpPr>
            <a:spLocks noGrp="1" noChangeArrowheads="1"/>
          </p:cNvSpPr>
          <p:nvPr>
            <p:ph type="body" idx="1"/>
          </p:nvPr>
        </p:nvSpPr>
        <p:spPr/>
        <p:txBody>
          <a:bodyPr/>
          <a:lstStyle/>
          <a:p>
            <a:r>
              <a:rPr lang="en-US" altLang="en-US" sz="1200"/>
              <a:t>Frequency of use: High (5 of 5)</a:t>
            </a:r>
          </a:p>
          <a:p>
            <a:r>
              <a:rPr lang="en-US" altLang="en-US" sz="1200"/>
              <a:t>Sample application:</a:t>
            </a:r>
          </a:p>
          <a:p>
            <a:r>
              <a:rPr lang="en-US" altLang="en-US" sz="1200"/>
              <a:t>1. Display data from a Candidates file containing details of different IT professionals who have offered their candidacy for a job opening. </a:t>
            </a:r>
          </a:p>
        </p:txBody>
      </p:sp>
    </p:spTree>
    <p:extLst>
      <p:ext uri="{BB962C8B-B14F-4D97-AF65-F5344CB8AC3E}">
        <p14:creationId xmlns:p14="http://schemas.microsoft.com/office/powerpoint/2010/main" val="453145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3552A8B-0792-6EB7-C79D-B2A4F57395DA}"/>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26DAA6CC-BE9E-AB9B-4F02-7B645D2402D5}"/>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B07CEAAD-C336-83F1-DAE1-1E43BB86E339}"/>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69A43123-8E6F-E951-129A-88EBE307D403}"/>
              </a:ext>
            </a:extLst>
          </p:cNvPr>
          <p:cNvSpPr>
            <a:spLocks noGrp="1" noChangeArrowheads="1"/>
          </p:cNvSpPr>
          <p:nvPr>
            <p:ph type="sldNum" sz="quarter" idx="5"/>
          </p:nvPr>
        </p:nvSpPr>
        <p:spPr>
          <a:ln/>
        </p:spPr>
        <p:txBody>
          <a:bodyPr/>
          <a:lstStyle/>
          <a:p>
            <a:fld id="{2E2D88C7-F92F-4EEB-9ACC-B05861387177}" type="slidenum">
              <a:rPr lang="en-US" altLang="en-US"/>
              <a:pPr/>
              <a:t>37</a:t>
            </a:fld>
            <a:endParaRPr lang="en-US" altLang="en-US"/>
          </a:p>
        </p:txBody>
      </p:sp>
      <p:sp>
        <p:nvSpPr>
          <p:cNvPr id="366594" name="Rectangle 2">
            <a:extLst>
              <a:ext uri="{FF2B5EF4-FFF2-40B4-BE49-F238E27FC236}">
                <a16:creationId xmlns:a16="http://schemas.microsoft.com/office/drawing/2014/main" id="{4CA1A4CB-71AE-4244-FB14-E56E4264CA1A}"/>
              </a:ext>
            </a:extLst>
          </p:cNvPr>
          <p:cNvSpPr>
            <a:spLocks noGrp="1" noRot="1" noChangeAspect="1" noChangeArrowheads="1" noTextEdit="1"/>
          </p:cNvSpPr>
          <p:nvPr>
            <p:ph type="sldImg"/>
          </p:nvPr>
        </p:nvSpPr>
        <p:spPr>
          <a:ln/>
        </p:spPr>
      </p:sp>
      <p:sp>
        <p:nvSpPr>
          <p:cNvPr id="366595" name="Rectangle 3">
            <a:extLst>
              <a:ext uri="{FF2B5EF4-FFF2-40B4-BE49-F238E27FC236}">
                <a16:creationId xmlns:a16="http://schemas.microsoft.com/office/drawing/2014/main" id="{251B656D-C1BB-DA0F-B8DD-FBCBDB44DAA0}"/>
              </a:ext>
            </a:extLst>
          </p:cNvPr>
          <p:cNvSpPr>
            <a:spLocks noGrp="1" noChangeArrowheads="1"/>
          </p:cNvSpPr>
          <p:nvPr>
            <p:ph type="body" idx="1"/>
          </p:nvPr>
        </p:nvSpPr>
        <p:spPr/>
        <p:txBody>
          <a:bodyPr/>
          <a:lstStyle/>
          <a:p>
            <a:r>
              <a:rPr lang="en-US" altLang="en-US" sz="1200"/>
              <a:t>The classes and/or objects participating in this pattern are:</a:t>
            </a:r>
            <a:br>
              <a:rPr lang="en-US" altLang="en-US" sz="1200"/>
            </a:br>
            <a:br>
              <a:rPr lang="en-US" altLang="en-US" sz="1200"/>
            </a:br>
            <a:endParaRPr lang="en-US" altLang="en-US" sz="1200"/>
          </a:p>
          <a:p>
            <a:r>
              <a:rPr lang="en-US" altLang="en-US" sz="1200" b="1"/>
              <a:t>Iterator</a:t>
            </a:r>
            <a:r>
              <a:rPr lang="en-US" altLang="en-US" sz="1200"/>
              <a:t>  </a:t>
            </a:r>
            <a:r>
              <a:rPr lang="en-US" altLang="en-US" sz="1200" b="1"/>
              <a:t>(AbstractIterator)</a:t>
            </a:r>
            <a:r>
              <a:rPr lang="en-US" altLang="en-US" sz="1200"/>
              <a:t> </a:t>
            </a:r>
          </a:p>
          <a:p>
            <a:pPr lvl="1">
              <a:buFontTx/>
              <a:buChar char="•"/>
            </a:pPr>
            <a:r>
              <a:rPr lang="en-US" altLang="en-US" sz="1200"/>
              <a:t>Defines an interface for accessing and traversing elements</a:t>
            </a:r>
          </a:p>
          <a:p>
            <a:r>
              <a:rPr lang="en-US" altLang="en-US" sz="1200" b="1"/>
              <a:t>ConcreteIterator</a:t>
            </a:r>
            <a:r>
              <a:rPr lang="en-US" altLang="en-US" sz="1200"/>
              <a:t>  </a:t>
            </a:r>
            <a:r>
              <a:rPr lang="en-US" altLang="en-US" sz="1200" b="1"/>
              <a:t>(Iterator)</a:t>
            </a:r>
            <a:r>
              <a:rPr lang="en-US" altLang="en-US" sz="1200"/>
              <a:t> </a:t>
            </a:r>
          </a:p>
          <a:p>
            <a:pPr lvl="1">
              <a:buFontTx/>
              <a:buChar char="•"/>
            </a:pPr>
            <a:r>
              <a:rPr lang="en-US" altLang="en-US" sz="1200"/>
              <a:t>Implements the Iterator interface</a:t>
            </a:r>
          </a:p>
          <a:p>
            <a:pPr lvl="1">
              <a:buFontTx/>
              <a:buChar char="•"/>
            </a:pPr>
            <a:r>
              <a:rPr lang="en-US" altLang="en-US" sz="1200"/>
              <a:t>Keeps track of the current position in the traversal of the aggregate</a:t>
            </a:r>
          </a:p>
          <a:p>
            <a:r>
              <a:rPr lang="en-US" altLang="en-US" sz="1200" b="1"/>
              <a:t>Aggregate</a:t>
            </a:r>
            <a:r>
              <a:rPr lang="en-US" altLang="en-US" sz="1200"/>
              <a:t>  </a:t>
            </a:r>
            <a:r>
              <a:rPr lang="en-US" altLang="en-US" sz="1200" b="1"/>
              <a:t>(AbstractCollection)</a:t>
            </a:r>
            <a:r>
              <a:rPr lang="en-US" altLang="en-US" sz="1200"/>
              <a:t> </a:t>
            </a:r>
          </a:p>
          <a:p>
            <a:pPr lvl="1">
              <a:buFontTx/>
              <a:buChar char="•"/>
            </a:pPr>
            <a:r>
              <a:rPr lang="en-US" altLang="en-US" sz="1200"/>
              <a:t>Defines an interface for creating an Iterator object </a:t>
            </a:r>
          </a:p>
          <a:p>
            <a:r>
              <a:rPr lang="en-US" altLang="en-US" sz="1200" b="1"/>
              <a:t>ConcreteAggregate</a:t>
            </a:r>
            <a:r>
              <a:rPr lang="en-US" altLang="en-US" sz="1200"/>
              <a:t>  </a:t>
            </a:r>
            <a:r>
              <a:rPr lang="en-US" altLang="en-US" sz="1200" b="1"/>
              <a:t>(Collection)</a:t>
            </a:r>
            <a:r>
              <a:rPr lang="en-US" altLang="en-US" sz="1200"/>
              <a:t> </a:t>
            </a:r>
          </a:p>
          <a:p>
            <a:pPr lvl="1">
              <a:buFontTx/>
              <a:buChar char="•"/>
            </a:pPr>
            <a:r>
              <a:rPr lang="en-US" altLang="en-US" sz="1200"/>
              <a:t>Implements the Iterator creation interface to return an instance of the proper ConcreteIterator </a:t>
            </a:r>
          </a:p>
          <a:p>
            <a:endParaRPr lang="en-US" altLang="en-US" sz="1200"/>
          </a:p>
        </p:txBody>
      </p:sp>
    </p:spTree>
    <p:extLst>
      <p:ext uri="{BB962C8B-B14F-4D97-AF65-F5344CB8AC3E}">
        <p14:creationId xmlns:p14="http://schemas.microsoft.com/office/powerpoint/2010/main" val="2818164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2FC0FB8-ED39-CFA8-C15B-2651E1B41844}"/>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F95357E3-EC8D-D875-208D-7D1037731457}"/>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3A57A8F5-4DA8-8B03-0300-42D8D819F870}"/>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9BA736A6-AF4F-D0DF-6818-8D234ADFEB7A}"/>
              </a:ext>
            </a:extLst>
          </p:cNvPr>
          <p:cNvSpPr>
            <a:spLocks noGrp="1" noChangeArrowheads="1"/>
          </p:cNvSpPr>
          <p:nvPr>
            <p:ph type="sldNum" sz="quarter" idx="5"/>
          </p:nvPr>
        </p:nvSpPr>
        <p:spPr>
          <a:ln/>
        </p:spPr>
        <p:txBody>
          <a:bodyPr/>
          <a:lstStyle/>
          <a:p>
            <a:fld id="{9E4AF8F5-1D77-4E67-9D7E-5F491D7610E5}" type="slidenum">
              <a:rPr lang="en-US" altLang="en-US"/>
              <a:pPr/>
              <a:t>38</a:t>
            </a:fld>
            <a:endParaRPr lang="en-US" altLang="en-US"/>
          </a:p>
        </p:txBody>
      </p:sp>
      <p:sp>
        <p:nvSpPr>
          <p:cNvPr id="347138" name="Rectangle 2">
            <a:extLst>
              <a:ext uri="{FF2B5EF4-FFF2-40B4-BE49-F238E27FC236}">
                <a16:creationId xmlns:a16="http://schemas.microsoft.com/office/drawing/2014/main" id="{0DD85CEB-F0C8-6F3F-3247-17B2C5D12C8B}"/>
              </a:ext>
            </a:extLst>
          </p:cNvPr>
          <p:cNvSpPr>
            <a:spLocks noGrp="1" noRot="1" noChangeAspect="1" noChangeArrowheads="1" noTextEdit="1"/>
          </p:cNvSpPr>
          <p:nvPr>
            <p:ph type="sldImg"/>
          </p:nvPr>
        </p:nvSpPr>
        <p:spPr>
          <a:ln/>
        </p:spPr>
      </p:sp>
      <p:sp>
        <p:nvSpPr>
          <p:cNvPr id="347139" name="Rectangle 3">
            <a:extLst>
              <a:ext uri="{FF2B5EF4-FFF2-40B4-BE49-F238E27FC236}">
                <a16:creationId xmlns:a16="http://schemas.microsoft.com/office/drawing/2014/main" id="{BB7A4CB4-AFC7-4E49-7BA8-C508F6241A5C}"/>
              </a:ext>
            </a:extLst>
          </p:cNvPr>
          <p:cNvSpPr>
            <a:spLocks noGrp="1" noChangeArrowheads="1"/>
          </p:cNvSpPr>
          <p:nvPr>
            <p:ph type="body" idx="1"/>
          </p:nvPr>
        </p:nvSpPr>
        <p:spPr/>
        <p:txBody>
          <a:bodyPr/>
          <a:lstStyle/>
          <a:p>
            <a:r>
              <a:rPr lang="en-US" altLang="en-US" sz="1200"/>
              <a:t>Frequency of use: Medium low (2 of 5)</a:t>
            </a:r>
          </a:p>
          <a:p>
            <a:r>
              <a:rPr lang="en-US" altLang="en-US" sz="1200"/>
              <a:t>Sample application:</a:t>
            </a:r>
          </a:p>
          <a:p>
            <a:r>
              <a:rPr lang="en-US" altLang="en-US" sz="1200"/>
              <a:t>The communication between different Participants registering with a Chatroom. The Chatroom is the central hub through which all communication takes place. At this point, only one-to-one communication is implemented in the Chatroom, but it could be easily chanted to one-to-many. </a:t>
            </a:r>
          </a:p>
        </p:txBody>
      </p:sp>
    </p:spTree>
    <p:extLst>
      <p:ext uri="{BB962C8B-B14F-4D97-AF65-F5344CB8AC3E}">
        <p14:creationId xmlns:p14="http://schemas.microsoft.com/office/powerpoint/2010/main" val="643736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9978415-D28A-702D-4130-338937DA5686}"/>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3381AE9A-3B90-24FE-F21E-1FC3B534890B}"/>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08393FE1-8049-CA20-3032-A32B08748F2A}"/>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B00A093F-4307-51D4-6F45-AE88C78AB6E6}"/>
              </a:ext>
            </a:extLst>
          </p:cNvPr>
          <p:cNvSpPr>
            <a:spLocks noGrp="1" noChangeArrowheads="1"/>
          </p:cNvSpPr>
          <p:nvPr>
            <p:ph type="sldNum" sz="quarter" idx="5"/>
          </p:nvPr>
        </p:nvSpPr>
        <p:spPr>
          <a:ln/>
        </p:spPr>
        <p:txBody>
          <a:bodyPr/>
          <a:lstStyle/>
          <a:p>
            <a:fld id="{A39CB7C7-248A-4C38-8678-0DF4C70DABDD}" type="slidenum">
              <a:rPr lang="en-US" altLang="en-US"/>
              <a:pPr/>
              <a:t>39</a:t>
            </a:fld>
            <a:endParaRPr lang="en-US" altLang="en-US"/>
          </a:p>
        </p:txBody>
      </p:sp>
      <p:sp>
        <p:nvSpPr>
          <p:cNvPr id="348162" name="Rectangle 2">
            <a:extLst>
              <a:ext uri="{FF2B5EF4-FFF2-40B4-BE49-F238E27FC236}">
                <a16:creationId xmlns:a16="http://schemas.microsoft.com/office/drawing/2014/main" id="{13C28E7E-3649-B591-9C54-5CE80265B9AA}"/>
              </a:ext>
            </a:extLst>
          </p:cNvPr>
          <p:cNvSpPr>
            <a:spLocks noGrp="1" noRot="1" noChangeAspect="1" noChangeArrowheads="1" noTextEdit="1"/>
          </p:cNvSpPr>
          <p:nvPr>
            <p:ph type="sldImg"/>
          </p:nvPr>
        </p:nvSpPr>
        <p:spPr>
          <a:ln/>
        </p:spPr>
      </p:sp>
      <p:sp>
        <p:nvSpPr>
          <p:cNvPr id="348163" name="Rectangle 3">
            <a:extLst>
              <a:ext uri="{FF2B5EF4-FFF2-40B4-BE49-F238E27FC236}">
                <a16:creationId xmlns:a16="http://schemas.microsoft.com/office/drawing/2014/main" id="{144D95E6-B12B-B9CA-258A-F71F9778DB8F}"/>
              </a:ext>
            </a:extLst>
          </p:cNvPr>
          <p:cNvSpPr>
            <a:spLocks noGrp="1" noChangeArrowheads="1"/>
          </p:cNvSpPr>
          <p:nvPr>
            <p:ph type="body" idx="1"/>
          </p:nvPr>
        </p:nvSpPr>
        <p:spPr/>
        <p:txBody>
          <a:bodyPr/>
          <a:lstStyle/>
          <a:p>
            <a:pPr marL="190500" indent="-190500"/>
            <a:r>
              <a:rPr lang="en-US" altLang="en-US" sz="1200"/>
              <a:t>Frequency of use: Low (1 of 5)</a:t>
            </a:r>
          </a:p>
          <a:p>
            <a:pPr marL="190500" indent="-190500"/>
            <a:r>
              <a:rPr lang="en-US" altLang="en-US" sz="1200"/>
              <a:t>Sample application:</a:t>
            </a:r>
          </a:p>
          <a:p>
            <a:pPr marL="190500" indent="-190500">
              <a:buFont typeface="Wingdings" panose="05000000000000000000" pitchFamily="2" charset="2"/>
              <a:buAutoNum type="arabicPeriod"/>
            </a:pPr>
            <a:r>
              <a:rPr lang="en-US" altLang="en-US" sz="1200"/>
              <a:t>Consider a customized wedding gown. Users can select different neck and sleeve types and a preview image will be updated. Users can undo a selection and the preview should get updated accordingly.</a:t>
            </a:r>
          </a:p>
          <a:p>
            <a:pPr marL="190500" indent="-190500">
              <a:buFont typeface="Wingdings" panose="05000000000000000000" pitchFamily="2" charset="2"/>
              <a:buAutoNum type="arabicPeriod"/>
            </a:pPr>
            <a:r>
              <a:rPr lang="en-US" altLang="en-US" sz="1200"/>
              <a:t>Consider a shopping cart application that remembers shopping cart contents even after a user has logged out. The next time the user logs on to the web site, the shopping cart should show previously selected items.</a:t>
            </a:r>
          </a:p>
        </p:txBody>
      </p:sp>
    </p:spTree>
    <p:extLst>
      <p:ext uri="{BB962C8B-B14F-4D97-AF65-F5344CB8AC3E}">
        <p14:creationId xmlns:p14="http://schemas.microsoft.com/office/powerpoint/2010/main" val="2481694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8C0B9AD-7CD5-E15C-70D2-20F93EC78684}"/>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9822F5CD-AA5A-F5D6-7F21-9AD8514D3D37}"/>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EF3EE80E-B827-2316-51CD-A862FBDCD7BB}"/>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222769C2-ED9E-5EFF-1B73-D8A8114FD073}"/>
              </a:ext>
            </a:extLst>
          </p:cNvPr>
          <p:cNvSpPr>
            <a:spLocks noGrp="1" noChangeArrowheads="1"/>
          </p:cNvSpPr>
          <p:nvPr>
            <p:ph type="sldNum" sz="quarter" idx="5"/>
          </p:nvPr>
        </p:nvSpPr>
        <p:spPr>
          <a:ln/>
        </p:spPr>
        <p:txBody>
          <a:bodyPr/>
          <a:lstStyle/>
          <a:p>
            <a:fld id="{26F6F9E4-28A7-4219-942F-8F55222E2F8B}" type="slidenum">
              <a:rPr lang="en-US" altLang="en-US"/>
              <a:pPr/>
              <a:t>40</a:t>
            </a:fld>
            <a:endParaRPr lang="en-US" altLang="en-US"/>
          </a:p>
        </p:txBody>
      </p:sp>
      <p:sp>
        <p:nvSpPr>
          <p:cNvPr id="349186" name="Rectangle 2">
            <a:extLst>
              <a:ext uri="{FF2B5EF4-FFF2-40B4-BE49-F238E27FC236}">
                <a16:creationId xmlns:a16="http://schemas.microsoft.com/office/drawing/2014/main" id="{D29F47AD-29DA-2630-5957-6815CFCE280C}"/>
              </a:ext>
            </a:extLst>
          </p:cNvPr>
          <p:cNvSpPr>
            <a:spLocks noGrp="1" noRot="1" noChangeAspect="1" noChangeArrowheads="1" noTextEdit="1"/>
          </p:cNvSpPr>
          <p:nvPr>
            <p:ph type="sldImg"/>
          </p:nvPr>
        </p:nvSpPr>
        <p:spPr>
          <a:ln/>
        </p:spPr>
      </p:sp>
      <p:sp>
        <p:nvSpPr>
          <p:cNvPr id="349187" name="Rectangle 3">
            <a:extLst>
              <a:ext uri="{FF2B5EF4-FFF2-40B4-BE49-F238E27FC236}">
                <a16:creationId xmlns:a16="http://schemas.microsoft.com/office/drawing/2014/main" id="{CF05D9AD-69AD-089A-35FE-C0EB13ABF3B2}"/>
              </a:ext>
            </a:extLst>
          </p:cNvPr>
          <p:cNvSpPr>
            <a:spLocks noGrp="1" noChangeArrowheads="1"/>
          </p:cNvSpPr>
          <p:nvPr>
            <p:ph type="body" idx="1"/>
          </p:nvPr>
        </p:nvSpPr>
        <p:spPr/>
        <p:txBody>
          <a:bodyPr/>
          <a:lstStyle/>
          <a:p>
            <a:pPr marL="190500" indent="-190500"/>
            <a:r>
              <a:rPr lang="en-US" altLang="en-US" sz="1200"/>
              <a:t>Frequency of use: High (5 of 5)</a:t>
            </a:r>
          </a:p>
          <a:p>
            <a:pPr marL="190500" indent="-190500"/>
            <a:r>
              <a:rPr lang="en-US" altLang="en-US" sz="1200"/>
              <a:t>Sample application:</a:t>
            </a:r>
          </a:p>
          <a:p>
            <a:pPr marL="190500" indent="-190500">
              <a:buFont typeface="Wingdings" panose="05000000000000000000" pitchFamily="2" charset="2"/>
              <a:buAutoNum type="arabicPeriod"/>
            </a:pPr>
            <a:r>
              <a:rPr lang="en-US" altLang="en-US" sz="1200"/>
              <a:t>Event-driven programming especially in GUI toolkits.</a:t>
            </a:r>
          </a:p>
          <a:p>
            <a:pPr marL="190500" indent="-190500">
              <a:buFont typeface="Wingdings" panose="05000000000000000000" pitchFamily="2" charset="2"/>
              <a:buAutoNum type="arabicPeriod"/>
            </a:pPr>
            <a:r>
              <a:rPr lang="en-US" altLang="en-US" sz="1200"/>
              <a:t>A job-alert program that sends email notification to subscribers after setting their work preferences.</a:t>
            </a:r>
          </a:p>
        </p:txBody>
      </p:sp>
    </p:spTree>
    <p:extLst>
      <p:ext uri="{BB962C8B-B14F-4D97-AF65-F5344CB8AC3E}">
        <p14:creationId xmlns:p14="http://schemas.microsoft.com/office/powerpoint/2010/main" val="1558085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1706C9-9CA5-7E43-3BD5-83EAB6133FE4}"/>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1DA19E92-E607-7D71-EB53-62A25B1DBA43}"/>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3F1D957A-58D5-3A62-618B-720733628658}"/>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B2A534B6-7465-AE34-C4E7-33A9DA321D0F}"/>
              </a:ext>
            </a:extLst>
          </p:cNvPr>
          <p:cNvSpPr>
            <a:spLocks noGrp="1" noChangeArrowheads="1"/>
          </p:cNvSpPr>
          <p:nvPr>
            <p:ph type="sldNum" sz="quarter" idx="5"/>
          </p:nvPr>
        </p:nvSpPr>
        <p:spPr>
          <a:ln/>
        </p:spPr>
        <p:txBody>
          <a:bodyPr/>
          <a:lstStyle/>
          <a:p>
            <a:fld id="{989159C7-2B16-4C8E-BCB3-B7B33D7FDBF5}" type="slidenum">
              <a:rPr lang="en-US" altLang="en-US"/>
              <a:pPr/>
              <a:t>41</a:t>
            </a:fld>
            <a:endParaRPr lang="en-US" altLang="en-US"/>
          </a:p>
        </p:txBody>
      </p:sp>
      <p:sp>
        <p:nvSpPr>
          <p:cNvPr id="368642" name="Rectangle 2">
            <a:extLst>
              <a:ext uri="{FF2B5EF4-FFF2-40B4-BE49-F238E27FC236}">
                <a16:creationId xmlns:a16="http://schemas.microsoft.com/office/drawing/2014/main" id="{79EEAB90-0185-3864-A9B5-4B64C875FF79}"/>
              </a:ext>
            </a:extLst>
          </p:cNvPr>
          <p:cNvSpPr>
            <a:spLocks noGrp="1" noRot="1" noChangeAspect="1" noChangeArrowheads="1" noTextEdit="1"/>
          </p:cNvSpPr>
          <p:nvPr>
            <p:ph type="sldImg"/>
          </p:nvPr>
        </p:nvSpPr>
        <p:spPr>
          <a:ln/>
        </p:spPr>
      </p:sp>
      <p:sp>
        <p:nvSpPr>
          <p:cNvPr id="368643" name="Rectangle 3">
            <a:extLst>
              <a:ext uri="{FF2B5EF4-FFF2-40B4-BE49-F238E27FC236}">
                <a16:creationId xmlns:a16="http://schemas.microsoft.com/office/drawing/2014/main" id="{E3D14BC3-613C-BC7A-0234-E7BF3BBD79F7}"/>
              </a:ext>
            </a:extLst>
          </p:cNvPr>
          <p:cNvSpPr>
            <a:spLocks noGrp="1" noChangeArrowheads="1"/>
          </p:cNvSpPr>
          <p:nvPr>
            <p:ph type="body" idx="1"/>
          </p:nvPr>
        </p:nvSpPr>
        <p:spPr/>
        <p:txBody>
          <a:bodyPr/>
          <a:lstStyle/>
          <a:p>
            <a:r>
              <a:rPr lang="en-US" altLang="en-US" sz="1200"/>
              <a:t> The classes and/or objects participating in this pattern are:</a:t>
            </a:r>
            <a:br>
              <a:rPr lang="en-US" altLang="en-US" sz="1200"/>
            </a:br>
            <a:br>
              <a:rPr lang="en-US" altLang="en-US" sz="1200"/>
            </a:br>
            <a:endParaRPr lang="en-US" altLang="en-US" sz="1200"/>
          </a:p>
          <a:p>
            <a:r>
              <a:rPr lang="en-US" altLang="en-US" sz="1200" b="1"/>
              <a:t>Subject</a:t>
            </a:r>
            <a:r>
              <a:rPr lang="en-US" altLang="en-US" sz="1200"/>
              <a:t>  </a:t>
            </a:r>
            <a:r>
              <a:rPr lang="en-US" altLang="en-US" sz="1200" b="1"/>
              <a:t>(Stock)</a:t>
            </a:r>
            <a:r>
              <a:rPr lang="en-US" altLang="en-US" sz="1200"/>
              <a:t> </a:t>
            </a:r>
          </a:p>
          <a:p>
            <a:pPr lvl="1">
              <a:buFontTx/>
              <a:buChar char="•"/>
            </a:pPr>
            <a:r>
              <a:rPr lang="en-US" altLang="en-US" sz="1200"/>
              <a:t>Knows its observers. Any number of Observer objects may observe a subject </a:t>
            </a:r>
          </a:p>
          <a:p>
            <a:pPr lvl="1">
              <a:buFontTx/>
              <a:buChar char="•"/>
            </a:pPr>
            <a:r>
              <a:rPr lang="en-US" altLang="en-US" sz="1200"/>
              <a:t>Provides an interface for attaching and detaching Observer objects</a:t>
            </a:r>
          </a:p>
          <a:p>
            <a:r>
              <a:rPr lang="en-US" altLang="en-US" sz="1200" b="1"/>
              <a:t>ConcreteSubject</a:t>
            </a:r>
            <a:r>
              <a:rPr lang="en-US" altLang="en-US" sz="1200"/>
              <a:t>  </a:t>
            </a:r>
            <a:r>
              <a:rPr lang="en-US" altLang="en-US" sz="1200" b="1"/>
              <a:t>(IBM)</a:t>
            </a:r>
            <a:r>
              <a:rPr lang="en-US" altLang="en-US" sz="1200"/>
              <a:t> </a:t>
            </a:r>
          </a:p>
          <a:p>
            <a:pPr lvl="1">
              <a:buFontTx/>
              <a:buChar char="•"/>
            </a:pPr>
            <a:r>
              <a:rPr lang="en-US" altLang="en-US" sz="1200"/>
              <a:t>Stores state of interest to ConcreteObserver </a:t>
            </a:r>
          </a:p>
          <a:p>
            <a:pPr lvl="1">
              <a:buFontTx/>
              <a:buChar char="•"/>
            </a:pPr>
            <a:r>
              <a:rPr lang="en-US" altLang="en-US" sz="1200"/>
              <a:t>Sends a notification to its observers when its state changes </a:t>
            </a:r>
          </a:p>
          <a:p>
            <a:r>
              <a:rPr lang="en-US" altLang="en-US" sz="1200" b="1"/>
              <a:t>Observer</a:t>
            </a:r>
            <a:r>
              <a:rPr lang="en-US" altLang="en-US" sz="1200"/>
              <a:t>  </a:t>
            </a:r>
            <a:r>
              <a:rPr lang="en-US" altLang="en-US" sz="1200" b="1"/>
              <a:t>(IInvestor)</a:t>
            </a:r>
            <a:r>
              <a:rPr lang="en-US" altLang="en-US" sz="1200"/>
              <a:t> </a:t>
            </a:r>
          </a:p>
          <a:p>
            <a:pPr lvl="1">
              <a:buFontTx/>
              <a:buChar char="•"/>
            </a:pPr>
            <a:r>
              <a:rPr lang="en-US" altLang="en-US" sz="1200"/>
              <a:t>Defines an updating interface for objects that should be notified of changes in a subject</a:t>
            </a:r>
          </a:p>
          <a:p>
            <a:r>
              <a:rPr lang="en-US" altLang="en-US" sz="1200" b="1"/>
              <a:t>ConcreteObserver</a:t>
            </a:r>
            <a:r>
              <a:rPr lang="en-US" altLang="en-US" sz="1200"/>
              <a:t>  </a:t>
            </a:r>
            <a:r>
              <a:rPr lang="en-US" altLang="en-US" sz="1200" b="1"/>
              <a:t>(Investor)</a:t>
            </a:r>
            <a:r>
              <a:rPr lang="en-US" altLang="en-US" sz="1200"/>
              <a:t> </a:t>
            </a:r>
          </a:p>
          <a:p>
            <a:pPr lvl="1">
              <a:buFontTx/>
              <a:buChar char="•"/>
            </a:pPr>
            <a:r>
              <a:rPr lang="en-US" altLang="en-US" sz="1200"/>
              <a:t>Maintains a reference to a ConcreteSubject object </a:t>
            </a:r>
          </a:p>
          <a:p>
            <a:pPr lvl="1">
              <a:buFontTx/>
              <a:buChar char="•"/>
            </a:pPr>
            <a:r>
              <a:rPr lang="en-US" altLang="en-US" sz="1200"/>
              <a:t>Stores state that should stay consistent with the subject's </a:t>
            </a:r>
          </a:p>
          <a:p>
            <a:pPr lvl="1">
              <a:buFontTx/>
              <a:buChar char="•"/>
            </a:pPr>
            <a:r>
              <a:rPr lang="en-US" altLang="en-US" sz="1200"/>
              <a:t>Implements the Observer updating interface to keep its state consistent with the subject's </a:t>
            </a:r>
          </a:p>
        </p:txBody>
      </p:sp>
    </p:spTree>
    <p:extLst>
      <p:ext uri="{BB962C8B-B14F-4D97-AF65-F5344CB8AC3E}">
        <p14:creationId xmlns:p14="http://schemas.microsoft.com/office/powerpoint/2010/main" val="3711888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6D7217A-D5C4-117E-D863-631ED14296B6}"/>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AF7D7DE9-4D74-500E-08A9-90E49AB2AD97}"/>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209B0B8D-0EB9-0AE6-BA81-0A96E86E9CCD}"/>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F2411569-D2AB-F8BD-CC9C-DC66C3905257}"/>
              </a:ext>
            </a:extLst>
          </p:cNvPr>
          <p:cNvSpPr>
            <a:spLocks noGrp="1" noChangeArrowheads="1"/>
          </p:cNvSpPr>
          <p:nvPr>
            <p:ph type="sldNum" sz="quarter" idx="5"/>
          </p:nvPr>
        </p:nvSpPr>
        <p:spPr>
          <a:ln/>
        </p:spPr>
        <p:txBody>
          <a:bodyPr/>
          <a:lstStyle/>
          <a:p>
            <a:fld id="{0BAEF2C6-2679-43AF-9DA7-8A6E319D7DF4}" type="slidenum">
              <a:rPr lang="en-US" altLang="en-US"/>
              <a:pPr/>
              <a:t>42</a:t>
            </a:fld>
            <a:endParaRPr lang="en-US" altLang="en-US"/>
          </a:p>
        </p:txBody>
      </p:sp>
      <p:sp>
        <p:nvSpPr>
          <p:cNvPr id="350210" name="Rectangle 2">
            <a:extLst>
              <a:ext uri="{FF2B5EF4-FFF2-40B4-BE49-F238E27FC236}">
                <a16:creationId xmlns:a16="http://schemas.microsoft.com/office/drawing/2014/main" id="{52E3A5B4-6375-6D76-D5F3-FE4EEF3C3795}"/>
              </a:ext>
            </a:extLst>
          </p:cNvPr>
          <p:cNvSpPr>
            <a:spLocks noGrp="1" noRot="1" noChangeAspect="1" noChangeArrowheads="1" noTextEdit="1"/>
          </p:cNvSpPr>
          <p:nvPr>
            <p:ph type="sldImg"/>
          </p:nvPr>
        </p:nvSpPr>
        <p:spPr>
          <a:ln/>
        </p:spPr>
      </p:sp>
      <p:sp>
        <p:nvSpPr>
          <p:cNvPr id="350211" name="Rectangle 3">
            <a:extLst>
              <a:ext uri="{FF2B5EF4-FFF2-40B4-BE49-F238E27FC236}">
                <a16:creationId xmlns:a16="http://schemas.microsoft.com/office/drawing/2014/main" id="{F35310BC-F620-2462-338A-90F60532FF54}"/>
              </a:ext>
            </a:extLst>
          </p:cNvPr>
          <p:cNvSpPr>
            <a:spLocks noGrp="1" noChangeArrowheads="1"/>
          </p:cNvSpPr>
          <p:nvPr>
            <p:ph type="body" idx="1"/>
          </p:nvPr>
        </p:nvSpPr>
        <p:spPr/>
        <p:txBody>
          <a:bodyPr/>
          <a:lstStyle/>
          <a:p>
            <a:pPr marL="190500" indent="-190500"/>
            <a:r>
              <a:rPr lang="en-US" altLang="en-US" sz="1200"/>
              <a:t>Frequency of use: Medium high (4 of 5)</a:t>
            </a:r>
          </a:p>
          <a:p>
            <a:pPr marL="190500" indent="-190500"/>
            <a:r>
              <a:rPr lang="en-US" altLang="en-US" sz="1200"/>
              <a:t>Sample application:</a:t>
            </a:r>
          </a:p>
          <a:p>
            <a:pPr marL="190500" indent="-190500">
              <a:buFont typeface="Wingdings" panose="05000000000000000000" pitchFamily="2" charset="2"/>
              <a:buAutoNum type="arabicPeriod"/>
            </a:pPr>
            <a:r>
              <a:rPr lang="en-US" altLang="en-US" sz="1200"/>
              <a:t>Consider an Account that behaves differently depending on its balance. The difference in behavior is delegated to State objects called RedState, SilverState and GoldState. These states represent overdrawn accounts, starter accounts, and accounts in good standing. </a:t>
            </a:r>
          </a:p>
          <a:p>
            <a:pPr marL="190500" indent="-190500">
              <a:buFont typeface="Wingdings" panose="05000000000000000000" pitchFamily="2" charset="2"/>
              <a:buAutoNum type="arabicPeriod"/>
            </a:pPr>
            <a:r>
              <a:rPr lang="en-US" altLang="en-US" sz="1200"/>
              <a:t>Most HTML editors offer several views of HTML page (e.g., Design view, HTML view, Quick Page view). When a user selects one of these views (change in the state of the Editor object), the behavior of the Editor object changes in terms of the way the current Web page is displayed. </a:t>
            </a:r>
          </a:p>
        </p:txBody>
      </p:sp>
    </p:spTree>
    <p:extLst>
      <p:ext uri="{BB962C8B-B14F-4D97-AF65-F5344CB8AC3E}">
        <p14:creationId xmlns:p14="http://schemas.microsoft.com/office/powerpoint/2010/main" val="183353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1087084-4318-BCBE-6E7C-B75BDBE3B5D8}"/>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FDA40227-EADF-5FF7-99CC-05FCF7575297}"/>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BAD03A56-94E7-4F78-EAEE-25796473DADF}"/>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26D94F36-E211-5F70-7184-293AD2AC7666}"/>
              </a:ext>
            </a:extLst>
          </p:cNvPr>
          <p:cNvSpPr>
            <a:spLocks noGrp="1" noChangeArrowheads="1"/>
          </p:cNvSpPr>
          <p:nvPr>
            <p:ph type="sldNum" sz="quarter" idx="5"/>
          </p:nvPr>
        </p:nvSpPr>
        <p:spPr>
          <a:ln/>
        </p:spPr>
        <p:txBody>
          <a:bodyPr/>
          <a:lstStyle/>
          <a:p>
            <a:fld id="{321319B2-B4E1-4C15-8883-4F2773D1F7E5}" type="slidenum">
              <a:rPr lang="en-US" altLang="en-US"/>
              <a:pPr/>
              <a:t>43</a:t>
            </a:fld>
            <a:endParaRPr lang="en-US" altLang="en-US"/>
          </a:p>
        </p:txBody>
      </p:sp>
      <p:sp>
        <p:nvSpPr>
          <p:cNvPr id="351234" name="Rectangle 2">
            <a:extLst>
              <a:ext uri="{FF2B5EF4-FFF2-40B4-BE49-F238E27FC236}">
                <a16:creationId xmlns:a16="http://schemas.microsoft.com/office/drawing/2014/main" id="{74DA4896-996E-1629-A9BD-8EDA3BCBD70F}"/>
              </a:ext>
            </a:extLst>
          </p:cNvPr>
          <p:cNvSpPr>
            <a:spLocks noGrp="1" noRot="1" noChangeAspect="1" noChangeArrowheads="1" noTextEdit="1"/>
          </p:cNvSpPr>
          <p:nvPr>
            <p:ph type="sldImg"/>
          </p:nvPr>
        </p:nvSpPr>
        <p:spPr>
          <a:ln/>
        </p:spPr>
      </p:sp>
      <p:sp>
        <p:nvSpPr>
          <p:cNvPr id="351235" name="Rectangle 3">
            <a:extLst>
              <a:ext uri="{FF2B5EF4-FFF2-40B4-BE49-F238E27FC236}">
                <a16:creationId xmlns:a16="http://schemas.microsoft.com/office/drawing/2014/main" id="{CE3FB5B1-F576-5E58-F778-24D19F251347}"/>
              </a:ext>
            </a:extLst>
          </p:cNvPr>
          <p:cNvSpPr>
            <a:spLocks noGrp="1" noChangeArrowheads="1"/>
          </p:cNvSpPr>
          <p:nvPr>
            <p:ph type="body" idx="1"/>
          </p:nvPr>
        </p:nvSpPr>
        <p:spPr/>
        <p:txBody>
          <a:bodyPr/>
          <a:lstStyle/>
          <a:p>
            <a:pPr marL="190500" indent="-190500"/>
            <a:r>
              <a:rPr lang="en-US" altLang="en-US" sz="1200"/>
              <a:t>Frequency of use: Medium high (4 of 5)</a:t>
            </a:r>
          </a:p>
          <a:p>
            <a:pPr marL="190500" indent="-190500"/>
            <a:r>
              <a:rPr lang="en-US" altLang="en-US" sz="1200"/>
              <a:t>Sample application:</a:t>
            </a:r>
          </a:p>
          <a:p>
            <a:pPr marL="190500" indent="-190500">
              <a:buFont typeface="Wingdings" panose="05000000000000000000" pitchFamily="2" charset="2"/>
              <a:buAutoNum type="arabicPeriod"/>
            </a:pPr>
            <a:r>
              <a:rPr lang="en-US" altLang="en-US" sz="1200"/>
              <a:t>An application that searches for an item from a list which decides the search algorithm (e.g., binary search or linear search) to be used.</a:t>
            </a:r>
          </a:p>
          <a:p>
            <a:pPr marL="190500" indent="-190500">
              <a:buFont typeface="Wingdings" panose="05000000000000000000" pitchFamily="2" charset="2"/>
              <a:buAutoNum type="arabicPeriod"/>
            </a:pPr>
            <a:r>
              <a:rPr lang="en-US" altLang="en-US" sz="1200"/>
              <a:t>An application that calculates simple and the compound interest.</a:t>
            </a:r>
          </a:p>
        </p:txBody>
      </p:sp>
    </p:spTree>
    <p:extLst>
      <p:ext uri="{BB962C8B-B14F-4D97-AF65-F5344CB8AC3E}">
        <p14:creationId xmlns:p14="http://schemas.microsoft.com/office/powerpoint/2010/main" val="823259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2B4C8B1-6B26-CA9C-126F-9A8DC9C1D309}"/>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17C6495A-3973-4C01-EF56-41E71F24E2A9}"/>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619FD30B-F377-A242-6661-F42E99BBD6BF}"/>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93756616-5FFF-64D8-E4A2-7B27339A8DE7}"/>
              </a:ext>
            </a:extLst>
          </p:cNvPr>
          <p:cNvSpPr>
            <a:spLocks noGrp="1" noChangeArrowheads="1"/>
          </p:cNvSpPr>
          <p:nvPr>
            <p:ph type="sldNum" sz="quarter" idx="5"/>
          </p:nvPr>
        </p:nvSpPr>
        <p:spPr>
          <a:ln/>
        </p:spPr>
        <p:txBody>
          <a:bodyPr/>
          <a:lstStyle/>
          <a:p>
            <a:fld id="{EFF293CC-5B75-4318-85B9-02A1C02A0549}" type="slidenum">
              <a:rPr lang="en-US" altLang="en-US"/>
              <a:pPr/>
              <a:t>44</a:t>
            </a:fld>
            <a:endParaRPr lang="en-US" altLang="en-US"/>
          </a:p>
        </p:txBody>
      </p:sp>
      <p:sp>
        <p:nvSpPr>
          <p:cNvPr id="352258" name="Rectangle 2">
            <a:extLst>
              <a:ext uri="{FF2B5EF4-FFF2-40B4-BE49-F238E27FC236}">
                <a16:creationId xmlns:a16="http://schemas.microsoft.com/office/drawing/2014/main" id="{F5E3A46C-20F7-6AD2-0BC5-7D22208D0D0A}"/>
              </a:ext>
            </a:extLst>
          </p:cNvPr>
          <p:cNvSpPr>
            <a:spLocks noGrp="1" noRot="1" noChangeAspect="1" noChangeArrowheads="1" noTextEdit="1"/>
          </p:cNvSpPr>
          <p:nvPr>
            <p:ph type="sldImg"/>
          </p:nvPr>
        </p:nvSpPr>
        <p:spPr>
          <a:ln/>
        </p:spPr>
      </p:sp>
      <p:sp>
        <p:nvSpPr>
          <p:cNvPr id="352259" name="Rectangle 3">
            <a:extLst>
              <a:ext uri="{FF2B5EF4-FFF2-40B4-BE49-F238E27FC236}">
                <a16:creationId xmlns:a16="http://schemas.microsoft.com/office/drawing/2014/main" id="{D376D270-69AA-40D0-4621-82BD4B8B3EE0}"/>
              </a:ext>
            </a:extLst>
          </p:cNvPr>
          <p:cNvSpPr>
            <a:spLocks noGrp="1" noChangeArrowheads="1"/>
          </p:cNvSpPr>
          <p:nvPr>
            <p:ph type="body" idx="1"/>
          </p:nvPr>
        </p:nvSpPr>
        <p:spPr/>
        <p:txBody>
          <a:bodyPr/>
          <a:lstStyle/>
          <a:p>
            <a:r>
              <a:rPr lang="en-US" altLang="en-US" sz="1200" dirty="0"/>
              <a:t>The Template Method pattern is one of the simplest and most frequently used design patterns in object-oriented applications.</a:t>
            </a:r>
          </a:p>
          <a:p>
            <a:endParaRPr lang="en-US" altLang="en-US" sz="1200" dirty="0"/>
          </a:p>
          <a:p>
            <a:r>
              <a:rPr lang="en-US" altLang="en-US" sz="1200" dirty="0"/>
              <a:t>The Template pattern implementation relies heavily on inheritance and function overriding. Whenever inheritance is used for implementing the specifics, it can be said that Template Method pattern is used in its simplest form.</a:t>
            </a:r>
          </a:p>
          <a:p>
            <a:r>
              <a:rPr lang="en-US" altLang="en-US" sz="1200" dirty="0"/>
              <a:t> </a:t>
            </a:r>
          </a:p>
          <a:p>
            <a:r>
              <a:rPr lang="en-US" altLang="en-US" sz="1200" dirty="0"/>
              <a:t>Frequency of use: High (5 of 5)</a:t>
            </a:r>
          </a:p>
          <a:p>
            <a:r>
              <a:rPr lang="en-US" altLang="en-US" sz="1200" dirty="0"/>
              <a:t>Sample application:</a:t>
            </a:r>
          </a:p>
          <a:p>
            <a:r>
              <a:rPr lang="en-US" altLang="en-US" sz="1200" dirty="0"/>
              <a:t>1. An applet with custom code in any of the applet life-cycle methods (</a:t>
            </a:r>
            <a:r>
              <a:rPr lang="en-US" altLang="en-US" sz="1200" dirty="0" err="1"/>
              <a:t>init</a:t>
            </a:r>
            <a:r>
              <a:rPr lang="en-US" altLang="en-US" sz="1200" dirty="0"/>
              <a:t>, start, paint, stop and destroy). </a:t>
            </a:r>
          </a:p>
        </p:txBody>
      </p:sp>
    </p:spTree>
    <p:extLst>
      <p:ext uri="{BB962C8B-B14F-4D97-AF65-F5344CB8AC3E}">
        <p14:creationId xmlns:p14="http://schemas.microsoft.com/office/powerpoint/2010/main" val="30900007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CF6EBD3-F68B-C51D-B26E-8952887B5DBD}"/>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08335324-9AE8-B957-512B-FAB31BDCD367}"/>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10D93A04-888D-69D6-9262-DDF093B3CFE9}"/>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493BEA18-2859-AEA6-D8AC-1E778103358A}"/>
              </a:ext>
            </a:extLst>
          </p:cNvPr>
          <p:cNvSpPr>
            <a:spLocks noGrp="1" noChangeArrowheads="1"/>
          </p:cNvSpPr>
          <p:nvPr>
            <p:ph type="sldNum" sz="quarter" idx="5"/>
          </p:nvPr>
        </p:nvSpPr>
        <p:spPr>
          <a:ln/>
        </p:spPr>
        <p:txBody>
          <a:bodyPr/>
          <a:lstStyle/>
          <a:p>
            <a:fld id="{B9DA14CE-0965-4936-BB53-5D9C212062D7}" type="slidenum">
              <a:rPr lang="en-US" altLang="en-US"/>
              <a:pPr/>
              <a:t>45</a:t>
            </a:fld>
            <a:endParaRPr lang="en-US" altLang="en-US"/>
          </a:p>
        </p:txBody>
      </p:sp>
      <p:sp>
        <p:nvSpPr>
          <p:cNvPr id="370690" name="Rectangle 2">
            <a:extLst>
              <a:ext uri="{FF2B5EF4-FFF2-40B4-BE49-F238E27FC236}">
                <a16:creationId xmlns:a16="http://schemas.microsoft.com/office/drawing/2014/main" id="{20161E43-5D38-F146-F4C0-C587DC96F4BD}"/>
              </a:ext>
            </a:extLst>
          </p:cNvPr>
          <p:cNvSpPr>
            <a:spLocks noGrp="1" noRot="1" noChangeAspect="1" noChangeArrowheads="1" noTextEdit="1"/>
          </p:cNvSpPr>
          <p:nvPr>
            <p:ph type="sldImg"/>
          </p:nvPr>
        </p:nvSpPr>
        <p:spPr>
          <a:ln/>
        </p:spPr>
      </p:sp>
      <p:sp>
        <p:nvSpPr>
          <p:cNvPr id="370691" name="Rectangle 3">
            <a:extLst>
              <a:ext uri="{FF2B5EF4-FFF2-40B4-BE49-F238E27FC236}">
                <a16:creationId xmlns:a16="http://schemas.microsoft.com/office/drawing/2014/main" id="{83883F50-F21E-0F71-138A-23170B8D61AB}"/>
              </a:ext>
            </a:extLst>
          </p:cNvPr>
          <p:cNvSpPr>
            <a:spLocks noGrp="1" noChangeArrowheads="1"/>
          </p:cNvSpPr>
          <p:nvPr>
            <p:ph type="body" idx="1"/>
          </p:nvPr>
        </p:nvSpPr>
        <p:spPr/>
        <p:txBody>
          <a:bodyPr/>
          <a:lstStyle/>
          <a:p>
            <a:r>
              <a:rPr lang="en-US" altLang="en-US" sz="1200"/>
              <a:t>The classes and/or objects participating in this pattern are:</a:t>
            </a:r>
            <a:br>
              <a:rPr lang="en-US" altLang="en-US" sz="1200"/>
            </a:br>
            <a:br>
              <a:rPr lang="en-US" altLang="en-US" sz="1200"/>
            </a:br>
            <a:endParaRPr lang="en-US" altLang="en-US" sz="1200"/>
          </a:p>
          <a:p>
            <a:r>
              <a:rPr lang="en-US" altLang="en-US" sz="1200" b="1"/>
              <a:t>AbstractClass</a:t>
            </a:r>
            <a:r>
              <a:rPr lang="en-US" altLang="en-US" sz="1200"/>
              <a:t>  </a:t>
            </a:r>
            <a:r>
              <a:rPr lang="en-US" altLang="en-US" sz="1200" b="1"/>
              <a:t>(DataObject)</a:t>
            </a:r>
            <a:r>
              <a:rPr lang="en-US" altLang="en-US" sz="1200"/>
              <a:t> </a:t>
            </a:r>
          </a:p>
          <a:p>
            <a:pPr lvl="1">
              <a:buFontTx/>
              <a:buChar char="•"/>
            </a:pPr>
            <a:r>
              <a:rPr lang="en-US" altLang="en-US" sz="1200"/>
              <a:t>Defines abstract </a:t>
            </a:r>
            <a:r>
              <a:rPr lang="en-US" altLang="en-US" sz="1200" i="1"/>
              <a:t>primitive operations</a:t>
            </a:r>
            <a:r>
              <a:rPr lang="en-US" altLang="en-US" sz="1200"/>
              <a:t> that concrete subclasses define to implement steps of an algorithm </a:t>
            </a:r>
          </a:p>
          <a:p>
            <a:pPr lvl="1">
              <a:buFontTx/>
              <a:buChar char="•"/>
            </a:pPr>
            <a:r>
              <a:rPr lang="en-US" altLang="en-US" sz="1200"/>
              <a:t>Implements a template method defining the skeleton of an algorithm. The template method calls primitive operations as well as operations defined in AbstractClass or those of other objects</a:t>
            </a:r>
          </a:p>
          <a:p>
            <a:r>
              <a:rPr lang="en-US" altLang="en-US" sz="1200" b="1"/>
              <a:t>ConcreteClass</a:t>
            </a:r>
            <a:r>
              <a:rPr lang="en-US" altLang="en-US" sz="1200"/>
              <a:t>  </a:t>
            </a:r>
            <a:r>
              <a:rPr lang="en-US" altLang="en-US" sz="1200" b="1"/>
              <a:t>(CustomerDataObject)</a:t>
            </a:r>
            <a:r>
              <a:rPr lang="en-US" altLang="en-US" sz="1200"/>
              <a:t> </a:t>
            </a:r>
          </a:p>
          <a:p>
            <a:pPr lvl="1">
              <a:buFontTx/>
              <a:buChar char="•"/>
            </a:pPr>
            <a:r>
              <a:rPr lang="en-US" altLang="en-US" sz="1200"/>
              <a:t>Implements the primitive operations to carry out subclass-specific steps of the algorithm </a:t>
            </a:r>
          </a:p>
          <a:p>
            <a:endParaRPr lang="en-US" altLang="en-US" sz="1200"/>
          </a:p>
        </p:txBody>
      </p:sp>
    </p:spTree>
    <p:extLst>
      <p:ext uri="{BB962C8B-B14F-4D97-AF65-F5344CB8AC3E}">
        <p14:creationId xmlns:p14="http://schemas.microsoft.com/office/powerpoint/2010/main" val="3548822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5F8AEC6-F947-BAF0-9CEB-C1533679FA02}"/>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04909EF9-604E-9B31-CF8C-1A7E40EF8390}"/>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F794B8A7-8181-54D4-6C3C-26B1DD920AEA}"/>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DE15D99E-AE9A-DC82-D0B1-F76A6286B6F3}"/>
              </a:ext>
            </a:extLst>
          </p:cNvPr>
          <p:cNvSpPr>
            <a:spLocks noGrp="1" noChangeArrowheads="1"/>
          </p:cNvSpPr>
          <p:nvPr>
            <p:ph type="sldNum" sz="quarter" idx="5"/>
          </p:nvPr>
        </p:nvSpPr>
        <p:spPr>
          <a:ln/>
        </p:spPr>
        <p:txBody>
          <a:bodyPr/>
          <a:lstStyle/>
          <a:p>
            <a:fld id="{F8EFB4B3-5D24-47C1-B7CB-4831546E3386}" type="slidenum">
              <a:rPr lang="en-US" altLang="en-US"/>
              <a:pPr/>
              <a:t>18</a:t>
            </a:fld>
            <a:endParaRPr lang="en-US" altLang="en-US"/>
          </a:p>
        </p:txBody>
      </p:sp>
      <p:sp>
        <p:nvSpPr>
          <p:cNvPr id="330754" name="Rectangle 2">
            <a:extLst>
              <a:ext uri="{FF2B5EF4-FFF2-40B4-BE49-F238E27FC236}">
                <a16:creationId xmlns:a16="http://schemas.microsoft.com/office/drawing/2014/main" id="{6237BE40-F398-1E43-6AEF-9DCC41B63ECD}"/>
              </a:ext>
            </a:extLst>
          </p:cNvPr>
          <p:cNvSpPr>
            <a:spLocks noGrp="1" noRot="1" noChangeAspect="1" noChangeArrowheads="1" noTextEdit="1"/>
          </p:cNvSpPr>
          <p:nvPr>
            <p:ph type="sldImg"/>
          </p:nvPr>
        </p:nvSpPr>
        <p:spPr>
          <a:ln/>
        </p:spPr>
      </p:sp>
      <p:sp>
        <p:nvSpPr>
          <p:cNvPr id="330755" name="Rectangle 3">
            <a:extLst>
              <a:ext uri="{FF2B5EF4-FFF2-40B4-BE49-F238E27FC236}">
                <a16:creationId xmlns:a16="http://schemas.microsoft.com/office/drawing/2014/main" id="{A6D84377-6E4F-E71D-DA2D-7B615DD53128}"/>
              </a:ext>
            </a:extLst>
          </p:cNvPr>
          <p:cNvSpPr>
            <a:spLocks noGrp="1" noChangeArrowheads="1"/>
          </p:cNvSpPr>
          <p:nvPr>
            <p:ph type="body" idx="1"/>
          </p:nvPr>
        </p:nvSpPr>
        <p:spPr/>
        <p:txBody>
          <a:bodyPr/>
          <a:lstStyle/>
          <a:p>
            <a:r>
              <a:rPr lang="en-US" altLang="en-US" sz="1200"/>
              <a:t>Frequency of use: Medium high (4 of 5)</a:t>
            </a:r>
          </a:p>
          <a:p>
            <a:r>
              <a:rPr lang="en-US" altLang="en-US" sz="1200"/>
              <a:t>Sample Application: </a:t>
            </a:r>
          </a:p>
          <a:p>
            <a:r>
              <a:rPr lang="en-US" altLang="en-US" sz="1200"/>
              <a:t>Creating different documents (e.g., Report, Resume, etc…) from a base Document class. </a:t>
            </a:r>
          </a:p>
          <a:p>
            <a:endParaRPr lang="en-US" altLang="en-US" sz="1200"/>
          </a:p>
          <a:p>
            <a:endParaRPr lang="en-US" altLang="en-US" sz="1200"/>
          </a:p>
        </p:txBody>
      </p:sp>
    </p:spTree>
    <p:extLst>
      <p:ext uri="{BB962C8B-B14F-4D97-AF65-F5344CB8AC3E}">
        <p14:creationId xmlns:p14="http://schemas.microsoft.com/office/powerpoint/2010/main" val="1089172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E5B220E-62C1-7812-4288-7676DF82BC36}"/>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303A8400-BD6A-012E-1FB2-3D97C33DC734}"/>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2386A89D-99FD-4673-3AA0-21E277D35CC2}"/>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91D71896-9742-A7CA-7BC1-38981C864717}"/>
              </a:ext>
            </a:extLst>
          </p:cNvPr>
          <p:cNvSpPr>
            <a:spLocks noGrp="1" noChangeArrowheads="1"/>
          </p:cNvSpPr>
          <p:nvPr>
            <p:ph type="sldNum" sz="quarter" idx="5"/>
          </p:nvPr>
        </p:nvSpPr>
        <p:spPr>
          <a:ln/>
        </p:spPr>
        <p:txBody>
          <a:bodyPr/>
          <a:lstStyle/>
          <a:p>
            <a:fld id="{E0BFA691-43E6-4AE9-A9ED-08F92285883B}" type="slidenum">
              <a:rPr lang="en-US" altLang="en-US"/>
              <a:pPr/>
              <a:t>46</a:t>
            </a:fld>
            <a:endParaRPr lang="en-US" altLang="en-US"/>
          </a:p>
        </p:txBody>
      </p:sp>
      <p:sp>
        <p:nvSpPr>
          <p:cNvPr id="353282" name="Rectangle 2">
            <a:extLst>
              <a:ext uri="{FF2B5EF4-FFF2-40B4-BE49-F238E27FC236}">
                <a16:creationId xmlns:a16="http://schemas.microsoft.com/office/drawing/2014/main" id="{5EE018C0-A52E-2FBA-9C36-C0ED2B936859}"/>
              </a:ext>
            </a:extLst>
          </p:cNvPr>
          <p:cNvSpPr>
            <a:spLocks noGrp="1" noRot="1" noChangeAspect="1" noChangeArrowheads="1" noTextEdit="1"/>
          </p:cNvSpPr>
          <p:nvPr>
            <p:ph type="sldImg"/>
          </p:nvPr>
        </p:nvSpPr>
        <p:spPr>
          <a:ln/>
        </p:spPr>
      </p:sp>
      <p:sp>
        <p:nvSpPr>
          <p:cNvPr id="353283" name="Rectangle 3">
            <a:extLst>
              <a:ext uri="{FF2B5EF4-FFF2-40B4-BE49-F238E27FC236}">
                <a16:creationId xmlns:a16="http://schemas.microsoft.com/office/drawing/2014/main" id="{C52873F4-39A4-FE17-9DE4-E6D782C7DE75}"/>
              </a:ext>
            </a:extLst>
          </p:cNvPr>
          <p:cNvSpPr>
            <a:spLocks noGrp="1" noChangeArrowheads="1"/>
          </p:cNvSpPr>
          <p:nvPr>
            <p:ph type="body" idx="1"/>
          </p:nvPr>
        </p:nvSpPr>
        <p:spPr/>
        <p:txBody>
          <a:bodyPr/>
          <a:lstStyle/>
          <a:p>
            <a:r>
              <a:rPr lang="en-US" altLang="en-US" sz="1200"/>
              <a:t>Frequency of use: Medium low (2 of 5)</a:t>
            </a:r>
          </a:p>
          <a:p>
            <a:r>
              <a:rPr lang="en-US" altLang="en-US" sz="1200"/>
              <a:t>Sample application:</a:t>
            </a:r>
          </a:p>
          <a:p>
            <a:r>
              <a:rPr lang="en-US" altLang="en-US" sz="1200"/>
              <a:t>Two objects traverse a list of Employees and performs the same operation on each Employee. The two visitor objects define different operations -- one adjusts vacation days and the other income. </a:t>
            </a:r>
          </a:p>
        </p:txBody>
      </p:sp>
    </p:spTree>
    <p:extLst>
      <p:ext uri="{BB962C8B-B14F-4D97-AF65-F5344CB8AC3E}">
        <p14:creationId xmlns:p14="http://schemas.microsoft.com/office/powerpoint/2010/main" val="2871704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157CC2B-D13E-960D-D21B-BF9A3E67B203}"/>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6067198C-571F-9F4B-EDE5-2297AC91BD04}"/>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E43362DC-B939-1518-56AF-E443E15C5732}"/>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8B6152CB-FE03-1423-9A20-EA275D5DB4C2}"/>
              </a:ext>
            </a:extLst>
          </p:cNvPr>
          <p:cNvSpPr>
            <a:spLocks noGrp="1" noChangeArrowheads="1"/>
          </p:cNvSpPr>
          <p:nvPr>
            <p:ph type="sldNum" sz="quarter" idx="5"/>
          </p:nvPr>
        </p:nvSpPr>
        <p:spPr>
          <a:ln/>
        </p:spPr>
        <p:txBody>
          <a:bodyPr/>
          <a:lstStyle/>
          <a:p>
            <a:fld id="{436982D9-9BEC-40BB-88B7-A2CD096EC594}" type="slidenum">
              <a:rPr lang="en-US" altLang="en-US"/>
              <a:pPr/>
              <a:t>47</a:t>
            </a:fld>
            <a:endParaRPr lang="en-US" altLang="en-US"/>
          </a:p>
        </p:txBody>
      </p:sp>
      <p:sp>
        <p:nvSpPr>
          <p:cNvPr id="327682" name="Rectangle 2">
            <a:extLst>
              <a:ext uri="{FF2B5EF4-FFF2-40B4-BE49-F238E27FC236}">
                <a16:creationId xmlns:a16="http://schemas.microsoft.com/office/drawing/2014/main" id="{38DAA707-60C8-BDE7-8DE6-5FAA657140FF}"/>
              </a:ext>
            </a:extLst>
          </p:cNvPr>
          <p:cNvSpPr>
            <a:spLocks noGrp="1" noRot="1" noChangeAspect="1" noChangeArrowheads="1" noTextEdit="1"/>
          </p:cNvSpPr>
          <p:nvPr>
            <p:ph type="sldImg"/>
          </p:nvPr>
        </p:nvSpPr>
        <p:spPr>
          <a:ln/>
        </p:spPr>
      </p:sp>
      <p:sp>
        <p:nvSpPr>
          <p:cNvPr id="327683" name="Rectangle 3">
            <a:extLst>
              <a:ext uri="{FF2B5EF4-FFF2-40B4-BE49-F238E27FC236}">
                <a16:creationId xmlns:a16="http://schemas.microsoft.com/office/drawing/2014/main" id="{BB847655-EC52-F5A6-3549-0AB40C8EEBC7}"/>
              </a:ext>
            </a:extLst>
          </p:cNvPr>
          <p:cNvSpPr>
            <a:spLocks noGrp="1" noChangeArrowheads="1"/>
          </p:cNvSpPr>
          <p:nvPr>
            <p:ph type="body" idx="1"/>
          </p:nvPr>
        </p:nvSpPr>
        <p:spPr/>
        <p:txBody>
          <a:bodyPr/>
          <a:lstStyle/>
          <a:p>
            <a:r>
              <a:rPr lang="en-US" altLang="en-US" sz="1200"/>
              <a:t>Design Patterns are sometimes vague and difficult to comprehend, but over time you will learn how to identify and apply them in your project.</a:t>
            </a:r>
          </a:p>
          <a:p>
            <a:endParaRPr lang="en-US" altLang="en-US" sz="1200"/>
          </a:p>
        </p:txBody>
      </p:sp>
    </p:spTree>
    <p:extLst>
      <p:ext uri="{BB962C8B-B14F-4D97-AF65-F5344CB8AC3E}">
        <p14:creationId xmlns:p14="http://schemas.microsoft.com/office/powerpoint/2010/main" val="41336053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1730A7D-3DAE-878B-2567-7D52D45AD430}"/>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48C7F4A7-C9C7-CFC7-4DC8-E0EB450450B5}"/>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3CF2602C-89A2-7815-A19D-00F1667BF7DB}"/>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4EDF10D8-78A8-A330-66FC-8E39FC1F43BD}"/>
              </a:ext>
            </a:extLst>
          </p:cNvPr>
          <p:cNvSpPr>
            <a:spLocks noGrp="1" noChangeArrowheads="1"/>
          </p:cNvSpPr>
          <p:nvPr>
            <p:ph type="sldNum" sz="quarter" idx="5"/>
          </p:nvPr>
        </p:nvSpPr>
        <p:spPr>
          <a:ln/>
        </p:spPr>
        <p:txBody>
          <a:bodyPr/>
          <a:lstStyle/>
          <a:p>
            <a:fld id="{63EFFF03-0770-43F9-ADF4-E078702540D4}" type="slidenum">
              <a:rPr lang="en-US" altLang="en-US"/>
              <a:pPr/>
              <a:t>48</a:t>
            </a:fld>
            <a:endParaRPr lang="en-US" altLang="en-US"/>
          </a:p>
        </p:txBody>
      </p:sp>
      <p:sp>
        <p:nvSpPr>
          <p:cNvPr id="371714" name="Rectangle 2">
            <a:extLst>
              <a:ext uri="{FF2B5EF4-FFF2-40B4-BE49-F238E27FC236}">
                <a16:creationId xmlns:a16="http://schemas.microsoft.com/office/drawing/2014/main" id="{B316E966-A054-D734-3C0C-86CB8E757963}"/>
              </a:ext>
            </a:extLst>
          </p:cNvPr>
          <p:cNvSpPr>
            <a:spLocks noGrp="1" noRot="1" noChangeAspect="1" noChangeArrowheads="1" noTextEdit="1"/>
          </p:cNvSpPr>
          <p:nvPr>
            <p:ph type="sldImg"/>
          </p:nvPr>
        </p:nvSpPr>
        <p:spPr>
          <a:ln/>
        </p:spPr>
      </p:sp>
      <p:sp>
        <p:nvSpPr>
          <p:cNvPr id="371715" name="Rectangle 3">
            <a:extLst>
              <a:ext uri="{FF2B5EF4-FFF2-40B4-BE49-F238E27FC236}">
                <a16:creationId xmlns:a16="http://schemas.microsoft.com/office/drawing/2014/main" id="{31222A62-B3DC-B95E-642F-4DCD927D2D4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47713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2BF584B-E519-A2C4-1B5F-DD5B5C77770A}"/>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521FF4CF-5A82-D02A-8E34-093E53D9C500}"/>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E0E598EB-F5EF-846C-9539-0934C6246741}"/>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22C33085-9CDD-CB3D-F6BD-1C26BDD6B2B3}"/>
              </a:ext>
            </a:extLst>
          </p:cNvPr>
          <p:cNvSpPr>
            <a:spLocks noGrp="1" noChangeArrowheads="1"/>
          </p:cNvSpPr>
          <p:nvPr>
            <p:ph type="sldNum" sz="quarter" idx="5"/>
          </p:nvPr>
        </p:nvSpPr>
        <p:spPr>
          <a:ln/>
        </p:spPr>
        <p:txBody>
          <a:bodyPr/>
          <a:lstStyle/>
          <a:p>
            <a:fld id="{E9D40B2B-48E5-4115-9B9E-80CB9E83D21F}" type="slidenum">
              <a:rPr lang="en-US" altLang="en-US"/>
              <a:pPr/>
              <a:t>19</a:t>
            </a:fld>
            <a:endParaRPr lang="en-US" altLang="en-US"/>
          </a:p>
        </p:txBody>
      </p:sp>
      <p:sp>
        <p:nvSpPr>
          <p:cNvPr id="331778" name="Rectangle 2">
            <a:extLst>
              <a:ext uri="{FF2B5EF4-FFF2-40B4-BE49-F238E27FC236}">
                <a16:creationId xmlns:a16="http://schemas.microsoft.com/office/drawing/2014/main" id="{042F1F8C-9FA3-6434-BB5D-A074FFF0F5B7}"/>
              </a:ext>
            </a:extLst>
          </p:cNvPr>
          <p:cNvSpPr>
            <a:spLocks noGrp="1" noRot="1" noChangeAspect="1" noChangeArrowheads="1" noTextEdit="1"/>
          </p:cNvSpPr>
          <p:nvPr>
            <p:ph type="sldImg"/>
          </p:nvPr>
        </p:nvSpPr>
        <p:spPr>
          <a:ln/>
        </p:spPr>
      </p:sp>
      <p:sp>
        <p:nvSpPr>
          <p:cNvPr id="331779" name="Rectangle 3">
            <a:extLst>
              <a:ext uri="{FF2B5EF4-FFF2-40B4-BE49-F238E27FC236}">
                <a16:creationId xmlns:a16="http://schemas.microsoft.com/office/drawing/2014/main" id="{02A90176-A47D-1770-E9B1-F278C2984F9E}"/>
              </a:ext>
            </a:extLst>
          </p:cNvPr>
          <p:cNvSpPr>
            <a:spLocks noGrp="1" noChangeArrowheads="1"/>
          </p:cNvSpPr>
          <p:nvPr>
            <p:ph type="body" idx="1"/>
          </p:nvPr>
        </p:nvSpPr>
        <p:spPr/>
        <p:txBody>
          <a:bodyPr/>
          <a:lstStyle/>
          <a:p>
            <a:r>
              <a:rPr lang="en-US" altLang="en-US" sz="1200"/>
              <a:t>Frequency of use: Medium high (4 of 5)</a:t>
            </a:r>
          </a:p>
          <a:p>
            <a:r>
              <a:rPr lang="en-US" altLang="en-US" sz="1200"/>
              <a:t>Sample Application: </a:t>
            </a:r>
          </a:p>
          <a:p>
            <a:r>
              <a:rPr lang="en-US" altLang="en-US" sz="1200"/>
              <a:t>Creation of different animal worlds from different Continents for a computer game using different factories. Although the animals created by the Continent factories are different, the interactions among the animals remain the same. </a:t>
            </a:r>
          </a:p>
        </p:txBody>
      </p:sp>
    </p:spTree>
    <p:extLst>
      <p:ext uri="{BB962C8B-B14F-4D97-AF65-F5344CB8AC3E}">
        <p14:creationId xmlns:p14="http://schemas.microsoft.com/office/powerpoint/2010/main" val="124358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512AE6C-67C5-5BB8-51B1-AFBFCE7C0B28}"/>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CEDF9C86-2CA2-BA13-4E72-5E512D6390E9}"/>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C31E749D-97BE-496C-4A95-D17F080879F3}"/>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70E52824-B541-BD22-1D08-3F3BC2E9BB6D}"/>
              </a:ext>
            </a:extLst>
          </p:cNvPr>
          <p:cNvSpPr>
            <a:spLocks noGrp="1" noChangeArrowheads="1"/>
          </p:cNvSpPr>
          <p:nvPr>
            <p:ph type="sldNum" sz="quarter" idx="5"/>
          </p:nvPr>
        </p:nvSpPr>
        <p:spPr>
          <a:ln/>
        </p:spPr>
        <p:txBody>
          <a:bodyPr/>
          <a:lstStyle/>
          <a:p>
            <a:fld id="{1BFF8EC1-275B-42F6-8317-A48FE9924E30}" type="slidenum">
              <a:rPr lang="en-US" altLang="en-US"/>
              <a:pPr/>
              <a:t>20</a:t>
            </a:fld>
            <a:endParaRPr lang="en-US" altLang="en-US"/>
          </a:p>
        </p:txBody>
      </p:sp>
      <p:sp>
        <p:nvSpPr>
          <p:cNvPr id="332802" name="Rectangle 2">
            <a:extLst>
              <a:ext uri="{FF2B5EF4-FFF2-40B4-BE49-F238E27FC236}">
                <a16:creationId xmlns:a16="http://schemas.microsoft.com/office/drawing/2014/main" id="{0DB19353-10AA-8061-2BF1-CB1627EAC827}"/>
              </a:ext>
            </a:extLst>
          </p:cNvPr>
          <p:cNvSpPr>
            <a:spLocks noGrp="1" noRot="1" noChangeAspect="1" noChangeArrowheads="1" noTextEdit="1"/>
          </p:cNvSpPr>
          <p:nvPr>
            <p:ph type="sldImg"/>
          </p:nvPr>
        </p:nvSpPr>
        <p:spPr>
          <a:ln/>
        </p:spPr>
      </p:sp>
      <p:sp>
        <p:nvSpPr>
          <p:cNvPr id="332803" name="Rectangle 3">
            <a:extLst>
              <a:ext uri="{FF2B5EF4-FFF2-40B4-BE49-F238E27FC236}">
                <a16:creationId xmlns:a16="http://schemas.microsoft.com/office/drawing/2014/main" id="{FA9D1490-1B9D-7FA0-7C29-F1D399B2A89F}"/>
              </a:ext>
            </a:extLst>
          </p:cNvPr>
          <p:cNvSpPr>
            <a:spLocks noGrp="1" noChangeArrowheads="1"/>
          </p:cNvSpPr>
          <p:nvPr>
            <p:ph type="body" idx="1"/>
          </p:nvPr>
        </p:nvSpPr>
        <p:spPr/>
        <p:txBody>
          <a:bodyPr/>
          <a:lstStyle/>
          <a:p>
            <a:r>
              <a:rPr lang="en-US" altLang="en-US" sz="1200"/>
              <a:t>Frequency of use: medium (3 of 5)</a:t>
            </a:r>
          </a:p>
          <a:p>
            <a:r>
              <a:rPr lang="en-US" altLang="en-US" sz="1200"/>
              <a:t>Sample Application:</a:t>
            </a:r>
          </a:p>
          <a:p>
            <a:r>
              <a:rPr lang="en-US" altLang="en-US" sz="1200"/>
              <a:t>1. Different vehicles are assembled in a step-by-step fashion. The Shop uses VehicleBuilders to construct a variety of Vehicles in a series of sequential steps. </a:t>
            </a:r>
          </a:p>
          <a:p>
            <a:r>
              <a:rPr lang="en-US" altLang="en-US" sz="1200"/>
              <a:t>2. A Web hosting company offers three different types of hosting packages — Basic, Premium and Premium Plus — on Windows &amp; Unix platforms. Then, query the features of different types of hosting packages offered by the Web hosting company. </a:t>
            </a:r>
          </a:p>
        </p:txBody>
      </p:sp>
    </p:spTree>
    <p:extLst>
      <p:ext uri="{BB962C8B-B14F-4D97-AF65-F5344CB8AC3E}">
        <p14:creationId xmlns:p14="http://schemas.microsoft.com/office/powerpoint/2010/main" val="383159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1040A99-4A41-D87D-8F14-AA491D68632C}"/>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9ABF1CC1-8F39-26E5-DA92-101AF2CD5C53}"/>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9401A351-C516-24A1-5839-CF0586F4BC77}"/>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9C5789A9-C7CD-4D13-7D94-EB07B33F0DC7}"/>
              </a:ext>
            </a:extLst>
          </p:cNvPr>
          <p:cNvSpPr>
            <a:spLocks noGrp="1" noChangeArrowheads="1"/>
          </p:cNvSpPr>
          <p:nvPr>
            <p:ph type="sldNum" sz="quarter" idx="5"/>
          </p:nvPr>
        </p:nvSpPr>
        <p:spPr>
          <a:ln/>
        </p:spPr>
        <p:txBody>
          <a:bodyPr/>
          <a:lstStyle/>
          <a:p>
            <a:fld id="{34BFA5B7-481E-49F5-9F33-8EEDD0214580}" type="slidenum">
              <a:rPr lang="en-US" altLang="en-US"/>
              <a:pPr/>
              <a:t>21</a:t>
            </a:fld>
            <a:endParaRPr lang="en-US" altLang="en-US"/>
          </a:p>
        </p:txBody>
      </p:sp>
      <p:sp>
        <p:nvSpPr>
          <p:cNvPr id="333826" name="Rectangle 2">
            <a:extLst>
              <a:ext uri="{FF2B5EF4-FFF2-40B4-BE49-F238E27FC236}">
                <a16:creationId xmlns:a16="http://schemas.microsoft.com/office/drawing/2014/main" id="{9DDBA055-1349-28E4-EB2E-B895CDF0C4B4}"/>
              </a:ext>
            </a:extLst>
          </p:cNvPr>
          <p:cNvSpPr>
            <a:spLocks noGrp="1" noRot="1" noChangeAspect="1" noChangeArrowheads="1" noTextEdit="1"/>
          </p:cNvSpPr>
          <p:nvPr>
            <p:ph type="sldImg"/>
          </p:nvPr>
        </p:nvSpPr>
        <p:spPr>
          <a:ln/>
        </p:spPr>
      </p:sp>
      <p:sp>
        <p:nvSpPr>
          <p:cNvPr id="333827" name="Rectangle 3">
            <a:extLst>
              <a:ext uri="{FF2B5EF4-FFF2-40B4-BE49-F238E27FC236}">
                <a16:creationId xmlns:a16="http://schemas.microsoft.com/office/drawing/2014/main" id="{AA7F2627-16B0-A2B7-DFF2-30549B410BCD}"/>
              </a:ext>
            </a:extLst>
          </p:cNvPr>
          <p:cNvSpPr>
            <a:spLocks noGrp="1" noChangeArrowheads="1"/>
          </p:cNvSpPr>
          <p:nvPr>
            <p:ph type="body" idx="1"/>
          </p:nvPr>
        </p:nvSpPr>
        <p:spPr/>
        <p:txBody>
          <a:bodyPr/>
          <a:lstStyle/>
          <a:p>
            <a:pPr marL="190500" indent="-190500"/>
            <a:r>
              <a:rPr lang="en-US" altLang="en-US" sz="1200"/>
              <a:t>Frequency of use: medium low (2 of 5)</a:t>
            </a:r>
          </a:p>
          <a:p>
            <a:pPr marL="190500" indent="-190500"/>
            <a:r>
              <a:rPr lang="en-US" altLang="en-US" sz="1200"/>
              <a:t>Sample Application:</a:t>
            </a:r>
          </a:p>
          <a:p>
            <a:pPr marL="190500" indent="-190500">
              <a:buFont typeface="Wingdings" panose="05000000000000000000" pitchFamily="2" charset="2"/>
              <a:buAutoNum type="arabicPeriod"/>
            </a:pPr>
            <a:r>
              <a:rPr lang="en-US" altLang="en-US" sz="1200"/>
              <a:t>New Color objects are created by copying pre-existing, user-defined Colors of the same type. </a:t>
            </a:r>
          </a:p>
          <a:p>
            <a:pPr marL="190500" indent="-190500">
              <a:buFont typeface="Wingdings" panose="05000000000000000000" pitchFamily="2" charset="2"/>
              <a:buAutoNum type="arabicPeriod"/>
            </a:pPr>
            <a:r>
              <a:rPr lang="en-US" altLang="en-US" sz="1200"/>
              <a:t>Every new Supervisor type account is given exactly the same set of permissions as the prototypical Supervisor UserAccount object. Consider a new user account group to represent marketing coordinators, with additional permission to access the color printer.</a:t>
            </a:r>
          </a:p>
        </p:txBody>
      </p:sp>
    </p:spTree>
    <p:extLst>
      <p:ext uri="{BB962C8B-B14F-4D97-AF65-F5344CB8AC3E}">
        <p14:creationId xmlns:p14="http://schemas.microsoft.com/office/powerpoint/2010/main" val="526056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89BE583-7FEF-28B9-0C69-AB78443E8DB0}"/>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4AF20FA2-4838-85CE-5ED1-E0DC0A5D8562}"/>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F4AE56EA-A261-A39A-7D0B-3EBBAE42FA0E}"/>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AD313459-478E-22FD-03CA-6521F950F177}"/>
              </a:ext>
            </a:extLst>
          </p:cNvPr>
          <p:cNvSpPr>
            <a:spLocks noGrp="1" noChangeArrowheads="1"/>
          </p:cNvSpPr>
          <p:nvPr>
            <p:ph type="sldNum" sz="quarter" idx="5"/>
          </p:nvPr>
        </p:nvSpPr>
        <p:spPr>
          <a:ln/>
        </p:spPr>
        <p:txBody>
          <a:bodyPr/>
          <a:lstStyle/>
          <a:p>
            <a:fld id="{32007BFB-5CC9-48FB-BFBE-BA1853BD8D53}" type="slidenum">
              <a:rPr lang="en-US" altLang="en-US"/>
              <a:pPr/>
              <a:t>23</a:t>
            </a:fld>
            <a:endParaRPr lang="en-US" altLang="en-US"/>
          </a:p>
        </p:txBody>
      </p:sp>
      <p:sp>
        <p:nvSpPr>
          <p:cNvPr id="335874" name="Rectangle 2">
            <a:extLst>
              <a:ext uri="{FF2B5EF4-FFF2-40B4-BE49-F238E27FC236}">
                <a16:creationId xmlns:a16="http://schemas.microsoft.com/office/drawing/2014/main" id="{8DEFEEA4-50D2-3545-841E-DFB540C3C016}"/>
              </a:ext>
            </a:extLst>
          </p:cNvPr>
          <p:cNvSpPr>
            <a:spLocks noGrp="1" noRot="1" noChangeAspect="1" noChangeArrowheads="1" noTextEdit="1"/>
          </p:cNvSpPr>
          <p:nvPr>
            <p:ph type="sldImg"/>
          </p:nvPr>
        </p:nvSpPr>
        <p:spPr>
          <a:ln/>
        </p:spPr>
      </p:sp>
      <p:sp>
        <p:nvSpPr>
          <p:cNvPr id="335875" name="Rectangle 3">
            <a:extLst>
              <a:ext uri="{FF2B5EF4-FFF2-40B4-BE49-F238E27FC236}">
                <a16:creationId xmlns:a16="http://schemas.microsoft.com/office/drawing/2014/main" id="{E737F350-897E-6D71-D830-5ECE4481011A}"/>
              </a:ext>
            </a:extLst>
          </p:cNvPr>
          <p:cNvSpPr>
            <a:spLocks noGrp="1" noChangeArrowheads="1"/>
          </p:cNvSpPr>
          <p:nvPr>
            <p:ph type="body" idx="1"/>
          </p:nvPr>
        </p:nvSpPr>
        <p:spPr/>
        <p:txBody>
          <a:bodyPr/>
          <a:lstStyle/>
          <a:p>
            <a:pPr marL="190500" indent="-190500"/>
            <a:r>
              <a:rPr lang="en-US" altLang="en-US" sz="1200"/>
              <a:t>The interface used here refers to the programming interface that a class exposes. The programming interface is its set of methods.</a:t>
            </a:r>
          </a:p>
          <a:p>
            <a:pPr marL="190500" indent="-190500"/>
            <a:endParaRPr lang="en-US" altLang="en-US" sz="1200"/>
          </a:p>
          <a:p>
            <a:pPr marL="190500" indent="-190500"/>
            <a:r>
              <a:rPr lang="en-US" altLang="en-US" sz="1200"/>
              <a:t>Frequency of use: Medium high (4 of 5)</a:t>
            </a:r>
          </a:p>
          <a:p>
            <a:pPr marL="190500" indent="-190500"/>
            <a:r>
              <a:rPr lang="en-US" altLang="en-US" sz="1200"/>
              <a:t>Sample Application</a:t>
            </a:r>
          </a:p>
          <a:p>
            <a:pPr marL="190500" indent="-190500">
              <a:buFont typeface="Wingdings" panose="05000000000000000000" pitchFamily="2" charset="2"/>
              <a:buAutoNum type="arabicPeriod"/>
            </a:pPr>
            <a:r>
              <a:rPr lang="en-US" altLang="en-US" sz="1200"/>
              <a:t>The use of a legacy chemical databank where Chemical compound objects access the databank through an Adapter interface.</a:t>
            </a:r>
          </a:p>
          <a:p>
            <a:pPr marL="190500" indent="-190500">
              <a:buFont typeface="Wingdings" panose="05000000000000000000" pitchFamily="2" charset="2"/>
              <a:buAutoNum type="arabicPeriod"/>
            </a:pPr>
            <a:r>
              <a:rPr lang="en-US" altLang="en-US" sz="1200"/>
              <a:t>Validate a given customer address using a larger customer data management application. The existing address validator is for the US but consider using it for residents of Canada.</a:t>
            </a:r>
          </a:p>
        </p:txBody>
      </p:sp>
    </p:spTree>
    <p:extLst>
      <p:ext uri="{BB962C8B-B14F-4D97-AF65-F5344CB8AC3E}">
        <p14:creationId xmlns:p14="http://schemas.microsoft.com/office/powerpoint/2010/main" val="1765848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D0D1615-BB5C-D514-D837-DBAC5AACFAD2}"/>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76D0B935-FCA9-B981-E4D8-2F6CAE19FD5A}"/>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CDF76E53-5B2C-71D4-D180-D977EB9F42B2}"/>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D42F211B-5407-D463-5CAD-F20FE81BBAE3}"/>
              </a:ext>
            </a:extLst>
          </p:cNvPr>
          <p:cNvSpPr>
            <a:spLocks noGrp="1" noChangeArrowheads="1"/>
          </p:cNvSpPr>
          <p:nvPr>
            <p:ph type="sldNum" sz="quarter" idx="5"/>
          </p:nvPr>
        </p:nvSpPr>
        <p:spPr>
          <a:ln/>
        </p:spPr>
        <p:txBody>
          <a:bodyPr/>
          <a:lstStyle/>
          <a:p>
            <a:fld id="{AB6A7D40-05D3-4917-AF71-A2B93D39035A}" type="slidenum">
              <a:rPr lang="en-US" altLang="en-US"/>
              <a:pPr/>
              <a:t>24</a:t>
            </a:fld>
            <a:endParaRPr lang="en-US" altLang="en-US"/>
          </a:p>
        </p:txBody>
      </p:sp>
      <p:sp>
        <p:nvSpPr>
          <p:cNvPr id="336898" name="Rectangle 2">
            <a:extLst>
              <a:ext uri="{FF2B5EF4-FFF2-40B4-BE49-F238E27FC236}">
                <a16:creationId xmlns:a16="http://schemas.microsoft.com/office/drawing/2014/main" id="{96631499-C843-1A00-DF61-16843D6FC0BE}"/>
              </a:ext>
            </a:extLst>
          </p:cNvPr>
          <p:cNvSpPr>
            <a:spLocks noGrp="1" noRot="1" noChangeAspect="1" noChangeArrowheads="1" noTextEdit="1"/>
          </p:cNvSpPr>
          <p:nvPr>
            <p:ph type="sldImg"/>
          </p:nvPr>
        </p:nvSpPr>
        <p:spPr>
          <a:ln/>
        </p:spPr>
      </p:sp>
      <p:sp>
        <p:nvSpPr>
          <p:cNvPr id="336899" name="Rectangle 3">
            <a:extLst>
              <a:ext uri="{FF2B5EF4-FFF2-40B4-BE49-F238E27FC236}">
                <a16:creationId xmlns:a16="http://schemas.microsoft.com/office/drawing/2014/main" id="{288B2F2E-2899-D8DC-F4CD-93C33754FFEC}"/>
              </a:ext>
            </a:extLst>
          </p:cNvPr>
          <p:cNvSpPr>
            <a:spLocks noGrp="1" noChangeArrowheads="1"/>
          </p:cNvSpPr>
          <p:nvPr>
            <p:ph type="body" idx="1"/>
          </p:nvPr>
        </p:nvSpPr>
        <p:spPr/>
        <p:txBody>
          <a:bodyPr/>
          <a:lstStyle/>
          <a:p>
            <a:pPr marL="190500" indent="-190500"/>
            <a:r>
              <a:rPr lang="en-US" altLang="en-US" sz="1200"/>
              <a:t>Frequency of use: Medium (3 of 5)</a:t>
            </a:r>
          </a:p>
          <a:p>
            <a:pPr marL="190500" indent="-190500"/>
            <a:r>
              <a:rPr lang="en-US" altLang="en-US" sz="1200"/>
              <a:t>Sample Application:</a:t>
            </a:r>
          </a:p>
          <a:p>
            <a:pPr marL="190500" indent="-190500">
              <a:buFont typeface="Wingdings" panose="05000000000000000000" pitchFamily="2" charset="2"/>
              <a:buAutoNum type="arabicPeriod"/>
            </a:pPr>
            <a:r>
              <a:rPr lang="en-US" altLang="en-US" sz="1200"/>
              <a:t>An application that reads and writes different types of data (plain text, binary, etc.) to and from different destinations such as a file, a URL or a database</a:t>
            </a:r>
          </a:p>
          <a:p>
            <a:pPr marL="190500" indent="-190500">
              <a:buFont typeface="Wingdings" panose="05000000000000000000" pitchFamily="2" charset="2"/>
              <a:buAutoNum type="arabicPeriod"/>
            </a:pPr>
            <a:r>
              <a:rPr lang="en-US" altLang="en-US" sz="1200"/>
              <a:t>An application with a database backend uses ODBC/JDBC drivers from different vendors  </a:t>
            </a:r>
          </a:p>
        </p:txBody>
      </p:sp>
    </p:spTree>
    <p:extLst>
      <p:ext uri="{BB962C8B-B14F-4D97-AF65-F5344CB8AC3E}">
        <p14:creationId xmlns:p14="http://schemas.microsoft.com/office/powerpoint/2010/main" val="117145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59BD780-769C-5D22-D205-293FA998DE5D}"/>
              </a:ext>
            </a:extLst>
          </p:cNvPr>
          <p:cNvSpPr>
            <a:spLocks noGrp="1" noChangeArrowheads="1"/>
          </p:cNvSpPr>
          <p:nvPr>
            <p:ph type="hdr" sz="quarter"/>
          </p:nvPr>
        </p:nvSpPr>
        <p:spPr>
          <a:ln/>
        </p:spPr>
        <p:txBody>
          <a:bodyPr/>
          <a:lstStyle/>
          <a:p>
            <a:r>
              <a:rPr lang="en-US" altLang="en-US"/>
              <a:t>ATS Application Programming: Java Programming</a:t>
            </a:r>
          </a:p>
        </p:txBody>
      </p:sp>
      <p:sp>
        <p:nvSpPr>
          <p:cNvPr id="3" name="Rectangle 3">
            <a:extLst>
              <a:ext uri="{FF2B5EF4-FFF2-40B4-BE49-F238E27FC236}">
                <a16:creationId xmlns:a16="http://schemas.microsoft.com/office/drawing/2014/main" id="{D333BEA6-54DD-B032-1D7D-717A13B034C0}"/>
              </a:ext>
            </a:extLst>
          </p:cNvPr>
          <p:cNvSpPr>
            <a:spLocks noGrp="1" noChangeArrowheads="1"/>
          </p:cNvSpPr>
          <p:nvPr>
            <p:ph type="dt" idx="1"/>
          </p:nvPr>
        </p:nvSpPr>
        <p:spPr>
          <a:ln/>
        </p:spPr>
        <p:txBody>
          <a:bodyPr/>
          <a:lstStyle/>
          <a:p>
            <a:r>
              <a:rPr lang="en-US" altLang="en-US"/>
              <a:t>7.2 Design Patterns</a:t>
            </a:r>
          </a:p>
        </p:txBody>
      </p:sp>
      <p:sp>
        <p:nvSpPr>
          <p:cNvPr id="4" name="Rectangle 6">
            <a:extLst>
              <a:ext uri="{FF2B5EF4-FFF2-40B4-BE49-F238E27FC236}">
                <a16:creationId xmlns:a16="http://schemas.microsoft.com/office/drawing/2014/main" id="{82638FC5-89D1-6A69-AC52-7218BE830B99}"/>
              </a:ext>
            </a:extLst>
          </p:cNvPr>
          <p:cNvSpPr>
            <a:spLocks noGrp="1" noChangeArrowheads="1"/>
          </p:cNvSpPr>
          <p:nvPr>
            <p:ph type="ftr" sz="quarter" idx="4"/>
          </p:nvPr>
        </p:nvSpPr>
        <p:spPr>
          <a:ln/>
        </p:spPr>
        <p:txBody>
          <a:bodyPr/>
          <a:lstStyle/>
          <a:p>
            <a:r>
              <a:rPr lang="en-US" altLang="en-US"/>
              <a:t>© Accenture 2005  All Rights Reserved</a:t>
            </a:r>
          </a:p>
          <a:p>
            <a:r>
              <a:rPr lang="en-US" altLang="en-US"/>
              <a:t>Course Code #Z16325</a:t>
            </a:r>
          </a:p>
        </p:txBody>
      </p:sp>
      <p:sp>
        <p:nvSpPr>
          <p:cNvPr id="5" name="Rectangle 7">
            <a:extLst>
              <a:ext uri="{FF2B5EF4-FFF2-40B4-BE49-F238E27FC236}">
                <a16:creationId xmlns:a16="http://schemas.microsoft.com/office/drawing/2014/main" id="{49EFB650-6C14-1BB2-42BC-274A2CFA0232}"/>
              </a:ext>
            </a:extLst>
          </p:cNvPr>
          <p:cNvSpPr>
            <a:spLocks noGrp="1" noChangeArrowheads="1"/>
          </p:cNvSpPr>
          <p:nvPr>
            <p:ph type="sldNum" sz="quarter" idx="5"/>
          </p:nvPr>
        </p:nvSpPr>
        <p:spPr>
          <a:ln/>
        </p:spPr>
        <p:txBody>
          <a:bodyPr/>
          <a:lstStyle/>
          <a:p>
            <a:fld id="{27CA3F59-DE7C-43DB-B1A7-2E37145C3F52}" type="slidenum">
              <a:rPr lang="en-US" altLang="en-US"/>
              <a:pPr/>
              <a:t>25</a:t>
            </a:fld>
            <a:endParaRPr lang="en-US" altLang="en-US"/>
          </a:p>
        </p:txBody>
      </p:sp>
      <p:sp>
        <p:nvSpPr>
          <p:cNvPr id="337922" name="Rectangle 2">
            <a:extLst>
              <a:ext uri="{FF2B5EF4-FFF2-40B4-BE49-F238E27FC236}">
                <a16:creationId xmlns:a16="http://schemas.microsoft.com/office/drawing/2014/main" id="{F3215417-783B-2AF3-5EA6-16D505566FED}"/>
              </a:ext>
            </a:extLst>
          </p:cNvPr>
          <p:cNvSpPr>
            <a:spLocks noGrp="1" noRot="1" noChangeAspect="1" noChangeArrowheads="1" noTextEdit="1"/>
          </p:cNvSpPr>
          <p:nvPr>
            <p:ph type="sldImg"/>
          </p:nvPr>
        </p:nvSpPr>
        <p:spPr>
          <a:ln/>
        </p:spPr>
      </p:sp>
      <p:sp>
        <p:nvSpPr>
          <p:cNvPr id="337923" name="Rectangle 3">
            <a:extLst>
              <a:ext uri="{FF2B5EF4-FFF2-40B4-BE49-F238E27FC236}">
                <a16:creationId xmlns:a16="http://schemas.microsoft.com/office/drawing/2014/main" id="{77469BF7-DD8B-2058-F037-39DD83F94DBD}"/>
              </a:ext>
            </a:extLst>
          </p:cNvPr>
          <p:cNvSpPr>
            <a:spLocks noGrp="1" noChangeArrowheads="1"/>
          </p:cNvSpPr>
          <p:nvPr>
            <p:ph type="body" idx="1"/>
          </p:nvPr>
        </p:nvSpPr>
        <p:spPr/>
        <p:txBody>
          <a:bodyPr/>
          <a:lstStyle/>
          <a:p>
            <a:pPr marL="190500" indent="-190500"/>
            <a:r>
              <a:rPr lang="en-US" altLang="en-US" sz="1200"/>
              <a:t>Frequency of use: High (5 of 5)</a:t>
            </a:r>
          </a:p>
          <a:p>
            <a:pPr marL="190500" indent="-190500"/>
            <a:r>
              <a:rPr lang="en-US" altLang="en-US" sz="1200"/>
              <a:t>Sample application:</a:t>
            </a:r>
          </a:p>
          <a:p>
            <a:pPr marL="190500" indent="-190500">
              <a:buFont typeface="Wingdings" panose="05000000000000000000" pitchFamily="2" charset="2"/>
              <a:buAutoNum type="arabicPeriod"/>
            </a:pPr>
            <a:r>
              <a:rPr lang="en-US" altLang="en-US" sz="1200"/>
              <a:t>Consider a product database consisting of categories and items. A category can contain items and also other categories.</a:t>
            </a:r>
          </a:p>
          <a:p>
            <a:pPr marL="190500" indent="-190500">
              <a:buFont typeface="Wingdings" panose="05000000000000000000" pitchFamily="2" charset="2"/>
              <a:buAutoNum type="arabicPeriod"/>
            </a:pPr>
            <a:endParaRPr lang="en-US" altLang="en-US" sz="1200"/>
          </a:p>
        </p:txBody>
      </p:sp>
    </p:spTree>
    <p:extLst>
      <p:ext uri="{BB962C8B-B14F-4D97-AF65-F5344CB8AC3E}">
        <p14:creationId xmlns:p14="http://schemas.microsoft.com/office/powerpoint/2010/main" val="6127134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CEAAFC-793D-43C4-80CC-BA6ABC2066B1}"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A2D434A7-F015-482B-8430-1D7835669C6D}" type="slidenum">
              <a:rPr lang="en-IN" smtClean="0"/>
              <a:t>‹#›</a:t>
            </a:fld>
            <a:endParaRPr lang="en-IN"/>
          </a:p>
        </p:txBody>
      </p:sp>
    </p:spTree>
    <p:extLst>
      <p:ext uri="{BB962C8B-B14F-4D97-AF65-F5344CB8AC3E}">
        <p14:creationId xmlns:p14="http://schemas.microsoft.com/office/powerpoint/2010/main" val="2792913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EAAFC-793D-43C4-80CC-BA6ABC2066B1}"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A2D434A7-F015-482B-8430-1D7835669C6D}" type="slidenum">
              <a:rPr lang="en-IN" smtClean="0"/>
              <a:t>‹#›</a:t>
            </a:fld>
            <a:endParaRPr lang="en-IN"/>
          </a:p>
        </p:txBody>
      </p:sp>
    </p:spTree>
    <p:extLst>
      <p:ext uri="{BB962C8B-B14F-4D97-AF65-F5344CB8AC3E}">
        <p14:creationId xmlns:p14="http://schemas.microsoft.com/office/powerpoint/2010/main" val="381459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EAAFC-793D-43C4-80CC-BA6ABC2066B1}"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A2D434A7-F015-482B-8430-1D7835669C6D}" type="slidenum">
              <a:rPr lang="en-IN" smtClean="0"/>
              <a:t>‹#›</a:t>
            </a:fld>
            <a:endParaRPr lang="en-IN"/>
          </a:p>
        </p:txBody>
      </p:sp>
    </p:spTree>
    <p:extLst>
      <p:ext uri="{BB962C8B-B14F-4D97-AF65-F5344CB8AC3E}">
        <p14:creationId xmlns:p14="http://schemas.microsoft.com/office/powerpoint/2010/main" val="43387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EAAFC-793D-43C4-80CC-BA6ABC2066B1}"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2D434A7-F015-482B-8430-1D7835669C6D}"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26477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EAAFC-793D-43C4-80CC-BA6ABC2066B1}"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2D434A7-F015-482B-8430-1D7835669C6D}" type="slidenum">
              <a:rPr lang="en-IN" smtClean="0"/>
              <a:t>‹#›</a:t>
            </a:fld>
            <a:endParaRPr lang="en-IN"/>
          </a:p>
        </p:txBody>
      </p:sp>
    </p:spTree>
    <p:extLst>
      <p:ext uri="{BB962C8B-B14F-4D97-AF65-F5344CB8AC3E}">
        <p14:creationId xmlns:p14="http://schemas.microsoft.com/office/powerpoint/2010/main" val="2396388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CEAAFC-793D-43C4-80CC-BA6ABC2066B1}" type="datetimeFigureOut">
              <a:rPr lang="en-IN" smtClean="0"/>
              <a:t>18-02-2025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D434A7-F015-482B-8430-1D7835669C6D}" type="slidenum">
              <a:rPr lang="en-IN" smtClean="0"/>
              <a:t>‹#›</a:t>
            </a:fld>
            <a:endParaRPr lang="en-IN"/>
          </a:p>
        </p:txBody>
      </p:sp>
    </p:spTree>
    <p:extLst>
      <p:ext uri="{BB962C8B-B14F-4D97-AF65-F5344CB8AC3E}">
        <p14:creationId xmlns:p14="http://schemas.microsoft.com/office/powerpoint/2010/main" val="744518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CEAAFC-793D-43C4-80CC-BA6ABC2066B1}" type="datetimeFigureOut">
              <a:rPr lang="en-IN" smtClean="0"/>
              <a:t>18-02-2025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D434A7-F015-482B-8430-1D7835669C6D}" type="slidenum">
              <a:rPr lang="en-IN" smtClean="0"/>
              <a:t>‹#›</a:t>
            </a:fld>
            <a:endParaRPr lang="en-IN"/>
          </a:p>
        </p:txBody>
      </p:sp>
    </p:spTree>
    <p:extLst>
      <p:ext uri="{BB962C8B-B14F-4D97-AF65-F5344CB8AC3E}">
        <p14:creationId xmlns:p14="http://schemas.microsoft.com/office/powerpoint/2010/main" val="2467623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EAAFC-793D-43C4-80CC-BA6ABC2066B1}"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434A7-F015-482B-8430-1D7835669C6D}" type="slidenum">
              <a:rPr lang="en-IN" smtClean="0"/>
              <a:t>‹#›</a:t>
            </a:fld>
            <a:endParaRPr lang="en-IN"/>
          </a:p>
        </p:txBody>
      </p:sp>
    </p:spTree>
    <p:extLst>
      <p:ext uri="{BB962C8B-B14F-4D97-AF65-F5344CB8AC3E}">
        <p14:creationId xmlns:p14="http://schemas.microsoft.com/office/powerpoint/2010/main" val="768615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4CEAAFC-793D-43C4-80CC-BA6ABC2066B1}" type="datetimeFigureOut">
              <a:rPr lang="en-IN" smtClean="0"/>
              <a:t>18-02-2025</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2D434A7-F015-482B-8430-1D7835669C6D}" type="slidenum">
              <a:rPr lang="en-IN" smtClean="0"/>
              <a:t>‹#›</a:t>
            </a:fld>
            <a:endParaRPr lang="en-IN"/>
          </a:p>
        </p:txBody>
      </p:sp>
    </p:spTree>
    <p:extLst>
      <p:ext uri="{BB962C8B-B14F-4D97-AF65-F5344CB8AC3E}">
        <p14:creationId xmlns:p14="http://schemas.microsoft.com/office/powerpoint/2010/main" val="267315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CEAAFC-793D-43C4-80CC-BA6ABC2066B1}"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D434A7-F015-482B-8430-1D7835669C6D}" type="slidenum">
              <a:rPr lang="en-IN" smtClean="0"/>
              <a:t>‹#›</a:t>
            </a:fld>
            <a:endParaRPr lang="en-IN"/>
          </a:p>
        </p:txBody>
      </p:sp>
    </p:spTree>
    <p:extLst>
      <p:ext uri="{BB962C8B-B14F-4D97-AF65-F5344CB8AC3E}">
        <p14:creationId xmlns:p14="http://schemas.microsoft.com/office/powerpoint/2010/main" val="3083032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CEAAFC-793D-43C4-80CC-BA6ABC2066B1}"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A2D434A7-F015-482B-8430-1D7835669C6D}" type="slidenum">
              <a:rPr lang="en-IN" smtClean="0"/>
              <a:t>‹#›</a:t>
            </a:fld>
            <a:endParaRPr lang="en-IN"/>
          </a:p>
        </p:txBody>
      </p:sp>
    </p:spTree>
    <p:extLst>
      <p:ext uri="{BB962C8B-B14F-4D97-AF65-F5344CB8AC3E}">
        <p14:creationId xmlns:p14="http://schemas.microsoft.com/office/powerpoint/2010/main" val="24831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CEAAFC-793D-43C4-80CC-BA6ABC2066B1}"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D434A7-F015-482B-8430-1D7835669C6D}" type="slidenum">
              <a:rPr lang="en-IN" smtClean="0"/>
              <a:t>‹#›</a:t>
            </a:fld>
            <a:endParaRPr lang="en-IN"/>
          </a:p>
        </p:txBody>
      </p:sp>
    </p:spTree>
    <p:extLst>
      <p:ext uri="{BB962C8B-B14F-4D97-AF65-F5344CB8AC3E}">
        <p14:creationId xmlns:p14="http://schemas.microsoft.com/office/powerpoint/2010/main" val="423749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CEAAFC-793D-43C4-80CC-BA6ABC2066B1}" type="datetimeFigureOut">
              <a:rPr lang="en-IN" smtClean="0"/>
              <a:t>18-02-2025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D434A7-F015-482B-8430-1D7835669C6D}" type="slidenum">
              <a:rPr lang="en-IN" smtClean="0"/>
              <a:t>‹#›</a:t>
            </a:fld>
            <a:endParaRPr lang="en-IN"/>
          </a:p>
        </p:txBody>
      </p:sp>
    </p:spTree>
    <p:extLst>
      <p:ext uri="{BB962C8B-B14F-4D97-AF65-F5344CB8AC3E}">
        <p14:creationId xmlns:p14="http://schemas.microsoft.com/office/powerpoint/2010/main" val="37366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CEAAFC-793D-43C4-80CC-BA6ABC2066B1}" type="datetimeFigureOut">
              <a:rPr lang="en-IN" smtClean="0"/>
              <a:t>18-02-2025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D434A7-F015-482B-8430-1D7835669C6D}" type="slidenum">
              <a:rPr lang="en-IN" smtClean="0"/>
              <a:t>‹#›</a:t>
            </a:fld>
            <a:endParaRPr lang="en-IN"/>
          </a:p>
        </p:txBody>
      </p:sp>
    </p:spTree>
    <p:extLst>
      <p:ext uri="{BB962C8B-B14F-4D97-AF65-F5344CB8AC3E}">
        <p14:creationId xmlns:p14="http://schemas.microsoft.com/office/powerpoint/2010/main" val="831278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4CEAAFC-793D-43C4-80CC-BA6ABC2066B1}" type="datetimeFigureOut">
              <a:rPr lang="en-IN" smtClean="0"/>
              <a:t>18-02-2025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D434A7-F015-482B-8430-1D7835669C6D}" type="slidenum">
              <a:rPr lang="en-IN" smtClean="0"/>
              <a:t>‹#›</a:t>
            </a:fld>
            <a:endParaRPr lang="en-IN"/>
          </a:p>
        </p:txBody>
      </p:sp>
    </p:spTree>
    <p:extLst>
      <p:ext uri="{BB962C8B-B14F-4D97-AF65-F5344CB8AC3E}">
        <p14:creationId xmlns:p14="http://schemas.microsoft.com/office/powerpoint/2010/main" val="349783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EAAFC-793D-43C4-80CC-BA6ABC2066B1}"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D434A7-F015-482B-8430-1D7835669C6D}" type="slidenum">
              <a:rPr lang="en-IN" smtClean="0"/>
              <a:t>‹#›</a:t>
            </a:fld>
            <a:endParaRPr lang="en-IN"/>
          </a:p>
        </p:txBody>
      </p:sp>
    </p:spTree>
    <p:extLst>
      <p:ext uri="{BB962C8B-B14F-4D97-AF65-F5344CB8AC3E}">
        <p14:creationId xmlns:p14="http://schemas.microsoft.com/office/powerpoint/2010/main" val="348695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CEAAFC-793D-43C4-80CC-BA6ABC2066B1}"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D434A7-F015-482B-8430-1D7835669C6D}" type="slidenum">
              <a:rPr lang="en-IN" smtClean="0"/>
              <a:t>‹#›</a:t>
            </a:fld>
            <a:endParaRPr lang="en-IN"/>
          </a:p>
        </p:txBody>
      </p:sp>
    </p:spTree>
    <p:extLst>
      <p:ext uri="{BB962C8B-B14F-4D97-AF65-F5344CB8AC3E}">
        <p14:creationId xmlns:p14="http://schemas.microsoft.com/office/powerpoint/2010/main" val="403029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CEAAFC-793D-43C4-80CC-BA6ABC2066B1}" type="datetimeFigureOut">
              <a:rPr lang="en-IN" smtClean="0"/>
              <a:t>18-02-2025</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2D434A7-F015-482B-8430-1D7835669C6D}" type="slidenum">
              <a:rPr lang="en-IN" smtClean="0"/>
              <a:t>‹#›</a:t>
            </a:fld>
            <a:endParaRPr lang="en-IN"/>
          </a:p>
        </p:txBody>
      </p:sp>
    </p:spTree>
    <p:extLst>
      <p:ext uri="{BB962C8B-B14F-4D97-AF65-F5344CB8AC3E}">
        <p14:creationId xmlns:p14="http://schemas.microsoft.com/office/powerpoint/2010/main" val="26686973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dofactory.com/Pattern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en.wikipedia.org/wiki/Design_pattern_(computer_science" TargetMode="External"/><Relationship Id="rId5" Type="http://schemas.openxmlformats.org/officeDocument/2006/relationships/hyperlink" Target="http://www.cmcrossroads.com/bradapp/docs/patterns-intro.html" TargetMode="External"/><Relationship Id="rId4" Type="http://schemas.openxmlformats.org/officeDocument/2006/relationships/hyperlink" Target="http://www.dofactory.com/Patterns/Patterns.asp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BB4E-026E-E00E-5388-2E1B308116B8}"/>
              </a:ext>
            </a:extLst>
          </p:cNvPr>
          <p:cNvSpPr>
            <a:spLocks noGrp="1"/>
          </p:cNvSpPr>
          <p:nvPr>
            <p:ph type="ctrTitle"/>
          </p:nvPr>
        </p:nvSpPr>
        <p:spPr/>
        <p:txBody>
          <a:bodyPr/>
          <a:lstStyle/>
          <a:p>
            <a:r>
              <a:rPr lang="en-US" dirty="0"/>
              <a:t>Design Patterns in Java</a:t>
            </a:r>
            <a:endParaRPr lang="en-IN" dirty="0"/>
          </a:p>
        </p:txBody>
      </p:sp>
      <p:sp>
        <p:nvSpPr>
          <p:cNvPr id="3" name="Subtitle 2">
            <a:extLst>
              <a:ext uri="{FF2B5EF4-FFF2-40B4-BE49-F238E27FC236}">
                <a16:creationId xmlns:a16="http://schemas.microsoft.com/office/drawing/2014/main" id="{A6F6E48A-394F-0431-0B90-813AD68651D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18203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F92E-A77D-67E8-1F53-39FFC9BEE614}"/>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8B07E56D-B1FD-01D0-272E-DA3B958BAF71}"/>
              </a:ext>
            </a:extLst>
          </p:cNvPr>
          <p:cNvSpPr>
            <a:spLocks noGrp="1"/>
          </p:cNvSpPr>
          <p:nvPr>
            <p:ph idx="1"/>
          </p:nvPr>
        </p:nvSpPr>
        <p:spPr/>
        <p:txBody>
          <a:bodyPr/>
          <a:lstStyle/>
          <a:p>
            <a:r>
              <a:rPr lang="en-US" altLang="en-US" sz="2400" dirty="0"/>
              <a:t>Patterns do not lead to direct code reuse</a:t>
            </a:r>
          </a:p>
          <a:p>
            <a:endParaRPr lang="en-US" altLang="en-US" sz="2400" dirty="0"/>
          </a:p>
          <a:p>
            <a:r>
              <a:rPr lang="en-US" altLang="en-US" sz="2400" dirty="0"/>
              <a:t>Patterns are deceptively simple</a:t>
            </a:r>
          </a:p>
          <a:p>
            <a:endParaRPr lang="en-US" altLang="en-US" sz="2400" dirty="0"/>
          </a:p>
          <a:p>
            <a:r>
              <a:rPr lang="en-US" altLang="en-US" sz="2400" dirty="0"/>
              <a:t>Teams may suffer from pattern overload</a:t>
            </a:r>
          </a:p>
          <a:p>
            <a:endParaRPr lang="en-US" altLang="en-US" sz="2400" dirty="0"/>
          </a:p>
          <a:p>
            <a:r>
              <a:rPr lang="en-US" altLang="en-US" sz="2400" dirty="0"/>
              <a:t>Patterns are validated by experience and discussion rather than by automated testing</a:t>
            </a:r>
          </a:p>
        </p:txBody>
      </p:sp>
    </p:spTree>
    <p:extLst>
      <p:ext uri="{BB962C8B-B14F-4D97-AF65-F5344CB8AC3E}">
        <p14:creationId xmlns:p14="http://schemas.microsoft.com/office/powerpoint/2010/main" val="2268480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BFA553-2228-AFD8-038D-7DA5E74A6A87}"/>
              </a:ext>
            </a:extLst>
          </p:cNvPr>
          <p:cNvSpPr>
            <a:spLocks noGrp="1"/>
          </p:cNvSpPr>
          <p:nvPr>
            <p:ph type="title"/>
          </p:nvPr>
        </p:nvSpPr>
        <p:spPr/>
        <p:txBody>
          <a:bodyPr/>
          <a:lstStyle/>
          <a:p>
            <a:r>
              <a:rPr lang="en-US" dirty="0"/>
              <a:t>Types of Design Patterns</a:t>
            </a:r>
            <a:endParaRPr lang="en-IN" dirty="0"/>
          </a:p>
        </p:txBody>
      </p:sp>
      <p:sp>
        <p:nvSpPr>
          <p:cNvPr id="5" name="Text Placeholder 4">
            <a:extLst>
              <a:ext uri="{FF2B5EF4-FFF2-40B4-BE49-F238E27FC236}">
                <a16:creationId xmlns:a16="http://schemas.microsoft.com/office/drawing/2014/main" id="{F2E8DBBF-0EF1-F1A1-CD30-70422E4975B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82589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5FDF-EADB-F987-2250-0AD3DAAD507A}"/>
              </a:ext>
            </a:extLst>
          </p:cNvPr>
          <p:cNvSpPr>
            <a:spLocks noGrp="1"/>
          </p:cNvSpPr>
          <p:nvPr>
            <p:ph type="title"/>
          </p:nvPr>
        </p:nvSpPr>
        <p:spPr/>
        <p:txBody>
          <a:bodyPr/>
          <a:lstStyle/>
          <a:p>
            <a:r>
              <a:rPr lang="en-US" dirty="0"/>
              <a:t>Design Pattern Categories</a:t>
            </a:r>
            <a:endParaRPr lang="en-IN" dirty="0"/>
          </a:p>
        </p:txBody>
      </p:sp>
      <p:sp>
        <p:nvSpPr>
          <p:cNvPr id="4" name="Rectangle 3">
            <a:extLst>
              <a:ext uri="{FF2B5EF4-FFF2-40B4-BE49-F238E27FC236}">
                <a16:creationId xmlns:a16="http://schemas.microsoft.com/office/drawing/2014/main" id="{646ED765-D4BA-767D-2778-C68C6651352D}"/>
              </a:ext>
            </a:extLst>
          </p:cNvPr>
          <p:cNvSpPr>
            <a:spLocks noGrp="1" noChangeArrowheads="1"/>
          </p:cNvSpPr>
          <p:nvPr/>
        </p:nvSpPr>
        <p:spPr bwMode="auto">
          <a:xfrm>
            <a:off x="1057275" y="2200783"/>
            <a:ext cx="2557463" cy="4494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342900" indent="-342900" algn="l" rtl="0" fontAlgn="base">
              <a:spcBef>
                <a:spcPct val="20000"/>
              </a:spcBef>
              <a:spcAft>
                <a:spcPct val="0"/>
              </a:spcAft>
              <a:buClr>
                <a:schemeClr val="hlink"/>
              </a:buClr>
              <a:buChar char="•"/>
              <a:defRPr sz="2400" kern="1200">
                <a:solidFill>
                  <a:schemeClr val="tx1"/>
                </a:solidFill>
                <a:latin typeface="+mn-lt"/>
                <a:ea typeface="+mn-ea"/>
                <a:cs typeface="+mn-cs"/>
              </a:defRPr>
            </a:lvl1pPr>
            <a:lvl2pPr marL="742950" indent="-285750" algn="l" rtl="0" fontAlgn="base">
              <a:spcBef>
                <a:spcPct val="20000"/>
              </a:spcBef>
              <a:spcAft>
                <a:spcPct val="0"/>
              </a:spcAft>
              <a:buClr>
                <a:schemeClr val="hlink"/>
              </a:buClr>
              <a:buChar char="•"/>
              <a:defRPr sz="22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Char char="•"/>
              <a:defRPr sz="20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hlink"/>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Tx/>
              <a:buNone/>
            </a:pPr>
            <a:r>
              <a:rPr lang="en-US" altLang="en-US" sz="2000"/>
              <a:t>	CREATIONAL PATTERNS</a:t>
            </a:r>
            <a:endParaRPr lang="en-US" altLang="en-US" sz="1600" b="1"/>
          </a:p>
          <a:p>
            <a:pPr marL="457200" indent="-457200">
              <a:buFontTx/>
              <a:buAutoNum type="arabicPeriod"/>
            </a:pPr>
            <a:r>
              <a:rPr lang="en-US" altLang="en-US" sz="1800" b="1"/>
              <a:t>Factory Method</a:t>
            </a:r>
          </a:p>
          <a:p>
            <a:pPr marL="457200" indent="-457200">
              <a:buFontTx/>
              <a:buAutoNum type="arabicPeriod"/>
            </a:pPr>
            <a:r>
              <a:rPr lang="en-US" altLang="en-US" sz="1800" b="1"/>
              <a:t>Abstract Factory</a:t>
            </a:r>
          </a:p>
          <a:p>
            <a:pPr marL="457200" indent="-457200">
              <a:buFontTx/>
              <a:buAutoNum type="arabicPeriod"/>
            </a:pPr>
            <a:r>
              <a:rPr lang="en-US" altLang="en-US" sz="1800" b="1"/>
              <a:t>Builder</a:t>
            </a:r>
          </a:p>
          <a:p>
            <a:pPr marL="457200" indent="-457200">
              <a:buFontTx/>
              <a:buAutoNum type="arabicPeriod"/>
            </a:pPr>
            <a:r>
              <a:rPr lang="en-US" altLang="en-US" sz="1800" b="1"/>
              <a:t>Prototype</a:t>
            </a:r>
          </a:p>
          <a:p>
            <a:pPr marL="457200" indent="-457200">
              <a:buFontTx/>
              <a:buAutoNum type="arabicPeriod"/>
            </a:pPr>
            <a:r>
              <a:rPr lang="en-US" altLang="en-US" sz="1800" b="1"/>
              <a:t>Singleton</a:t>
            </a:r>
          </a:p>
        </p:txBody>
      </p:sp>
      <p:sp>
        <p:nvSpPr>
          <p:cNvPr id="5" name="Rectangle 4">
            <a:extLst>
              <a:ext uri="{FF2B5EF4-FFF2-40B4-BE49-F238E27FC236}">
                <a16:creationId xmlns:a16="http://schemas.microsoft.com/office/drawing/2014/main" id="{1FCF54A9-40E5-6319-1F3D-7A86D4B286AF}"/>
              </a:ext>
            </a:extLst>
          </p:cNvPr>
          <p:cNvSpPr>
            <a:spLocks noChangeArrowheads="1"/>
          </p:cNvSpPr>
          <p:nvPr/>
        </p:nvSpPr>
        <p:spPr bwMode="auto">
          <a:xfrm>
            <a:off x="3614738" y="2199195"/>
            <a:ext cx="2481262" cy="4494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defPPr>
              <a:defRPr lang="en-US"/>
            </a:defPPr>
            <a:lvl1pPr marL="457200" indent="-457200" algn="l" rtl="0" eaLnBrk="0" fontAlgn="base" hangingPunct="0">
              <a:lnSpc>
                <a:spcPct val="80000"/>
              </a:lnSpc>
              <a:spcBef>
                <a:spcPct val="20000"/>
              </a:spcBef>
              <a:spcAft>
                <a:spcPct val="0"/>
              </a:spcAft>
              <a:buClr>
                <a:schemeClr val="hlink"/>
              </a:buClr>
              <a:buChar char="•"/>
              <a:defRPr sz="2400" b="1" kern="1200">
                <a:solidFill>
                  <a:schemeClr val="tx1"/>
                </a:solidFill>
                <a:latin typeface="Arial" panose="020B0604020202020204" pitchFamily="34" charset="0"/>
                <a:ea typeface="+mn-ea"/>
                <a:cs typeface="+mn-cs"/>
              </a:defRPr>
            </a:lvl1pPr>
            <a:lvl2pPr marL="876300" indent="-419100" algn="l" rtl="0" eaLnBrk="0" fontAlgn="base" hangingPunct="0">
              <a:lnSpc>
                <a:spcPct val="80000"/>
              </a:lnSpc>
              <a:spcBef>
                <a:spcPct val="20000"/>
              </a:spcBef>
              <a:spcAft>
                <a:spcPct val="0"/>
              </a:spcAft>
              <a:buClr>
                <a:schemeClr val="hlink"/>
              </a:buClr>
              <a:buChar char="•"/>
              <a:defRPr sz="2200" b="1" kern="1200">
                <a:solidFill>
                  <a:schemeClr val="tx1"/>
                </a:solidFill>
                <a:latin typeface="Arial" panose="020B0604020202020204" pitchFamily="34" charset="0"/>
                <a:ea typeface="+mn-ea"/>
                <a:cs typeface="+mn-cs"/>
              </a:defRPr>
            </a:lvl2pPr>
            <a:lvl3pPr marL="1295400" indent="-381000" algn="l" rtl="0" eaLnBrk="0" fontAlgn="base" hangingPunct="0">
              <a:lnSpc>
                <a:spcPct val="80000"/>
              </a:lnSpc>
              <a:spcBef>
                <a:spcPct val="20000"/>
              </a:spcBef>
              <a:spcAft>
                <a:spcPct val="0"/>
              </a:spcAft>
              <a:buClr>
                <a:schemeClr val="hlink"/>
              </a:buClr>
              <a:buChar char="•"/>
              <a:defRPr sz="2000" b="1" kern="1200">
                <a:solidFill>
                  <a:schemeClr val="tx1"/>
                </a:solidFill>
                <a:latin typeface="Arial" panose="020B0604020202020204" pitchFamily="34" charset="0"/>
                <a:ea typeface="+mn-ea"/>
                <a:cs typeface="+mn-cs"/>
              </a:defRPr>
            </a:lvl3pPr>
            <a:lvl4pPr marL="1714500" indent="-342900" algn="l" rtl="0" eaLnBrk="0" fontAlgn="base" hangingPunct="0">
              <a:lnSpc>
                <a:spcPct val="80000"/>
              </a:lnSpc>
              <a:spcBef>
                <a:spcPct val="20000"/>
              </a:spcBef>
              <a:spcAft>
                <a:spcPct val="0"/>
              </a:spcAft>
              <a:buClr>
                <a:schemeClr val="hlink"/>
              </a:buClr>
              <a:buChar char="–"/>
              <a:defRPr sz="3200" b="1" kern="1200">
                <a:solidFill>
                  <a:schemeClr val="tx1"/>
                </a:solidFill>
                <a:latin typeface="Arial" panose="020B0604020202020204" pitchFamily="34" charset="0"/>
                <a:ea typeface="+mn-ea"/>
                <a:cs typeface="+mn-cs"/>
              </a:defRPr>
            </a:lvl4pPr>
            <a:lvl5pPr marL="2133600" indent="-304800" algn="l" rtl="0" eaLnBrk="0" fontAlgn="base" hangingPunct="0">
              <a:lnSpc>
                <a:spcPct val="80000"/>
              </a:lnSpc>
              <a:spcBef>
                <a:spcPct val="20000"/>
              </a:spcBef>
              <a:spcAft>
                <a:spcPct val="0"/>
              </a:spcAft>
              <a:buClr>
                <a:schemeClr val="hlink"/>
              </a:buClr>
              <a:buFont typeface="Arial" panose="020B0604020202020204" pitchFamily="34" charset="0"/>
              <a:buChar char="–"/>
              <a:defRPr sz="1600" b="1" kern="1200">
                <a:solidFill>
                  <a:schemeClr val="tx1"/>
                </a:solidFill>
                <a:latin typeface="Arial" panose="020B0604020202020204" pitchFamily="34" charset="0"/>
                <a:ea typeface="+mn-ea"/>
                <a:cs typeface="+mn-cs"/>
              </a:defRPr>
            </a:lvl5pPr>
            <a:lvl6pPr marL="2590800" indent="-304800" algn="l" defTabSz="914400" rtl="0" eaLnBrk="1" fontAlgn="base" latinLnBrk="0" hangingPunct="1">
              <a:spcBef>
                <a:spcPct val="20000"/>
              </a:spcBef>
              <a:spcAft>
                <a:spcPct val="0"/>
              </a:spcAft>
              <a:buClr>
                <a:schemeClr val="hlink"/>
              </a:buClr>
              <a:buFont typeface="Arial" panose="020B0604020202020204" pitchFamily="34" charset="0"/>
              <a:buChar char="–"/>
              <a:defRPr sz="1600" b="1" kern="1200">
                <a:solidFill>
                  <a:schemeClr val="tx1"/>
                </a:solidFill>
                <a:latin typeface="Arial" panose="020B0604020202020204" pitchFamily="34" charset="0"/>
                <a:ea typeface="+mn-ea"/>
                <a:cs typeface="+mn-cs"/>
              </a:defRPr>
            </a:lvl6pPr>
            <a:lvl7pPr marL="3048000" indent="-304800" algn="l" defTabSz="914400" rtl="0" eaLnBrk="1" fontAlgn="base" latinLnBrk="0" hangingPunct="1">
              <a:spcBef>
                <a:spcPct val="20000"/>
              </a:spcBef>
              <a:spcAft>
                <a:spcPct val="0"/>
              </a:spcAft>
              <a:buClr>
                <a:schemeClr val="hlink"/>
              </a:buClr>
              <a:buFont typeface="Arial" panose="020B0604020202020204" pitchFamily="34" charset="0"/>
              <a:buChar char="–"/>
              <a:defRPr sz="1600" b="1" kern="1200">
                <a:solidFill>
                  <a:schemeClr val="tx1"/>
                </a:solidFill>
                <a:latin typeface="Arial" panose="020B0604020202020204" pitchFamily="34" charset="0"/>
                <a:ea typeface="+mn-ea"/>
                <a:cs typeface="+mn-cs"/>
              </a:defRPr>
            </a:lvl7pPr>
            <a:lvl8pPr marL="3505200" indent="-304800" algn="l" defTabSz="914400" rtl="0" eaLnBrk="1" fontAlgn="base" latinLnBrk="0" hangingPunct="1">
              <a:spcBef>
                <a:spcPct val="20000"/>
              </a:spcBef>
              <a:spcAft>
                <a:spcPct val="0"/>
              </a:spcAft>
              <a:buClr>
                <a:schemeClr val="hlink"/>
              </a:buClr>
              <a:buFont typeface="Arial" panose="020B0604020202020204" pitchFamily="34" charset="0"/>
              <a:buChar char="–"/>
              <a:defRPr sz="1600" b="1" kern="1200">
                <a:solidFill>
                  <a:schemeClr val="tx1"/>
                </a:solidFill>
                <a:latin typeface="Arial" panose="020B0604020202020204" pitchFamily="34" charset="0"/>
                <a:ea typeface="+mn-ea"/>
                <a:cs typeface="+mn-cs"/>
              </a:defRPr>
            </a:lvl8pPr>
            <a:lvl9pPr marL="3962400" indent="-304800" algn="l" defTabSz="914400" rtl="0" eaLnBrk="1" fontAlgn="base" latinLnBrk="0" hangingPunct="1">
              <a:spcBef>
                <a:spcPct val="20000"/>
              </a:spcBef>
              <a:spcAft>
                <a:spcPct val="0"/>
              </a:spcAft>
              <a:buClr>
                <a:schemeClr val="hlink"/>
              </a:buClr>
              <a:buFont typeface="Arial" panose="020B0604020202020204" pitchFamily="34" charset="0"/>
              <a:buChar char="–"/>
              <a:defRPr sz="1600" b="1" kern="1200">
                <a:solidFill>
                  <a:schemeClr val="tx1"/>
                </a:solidFill>
                <a:latin typeface="Arial" panose="020B0604020202020204" pitchFamily="34" charset="0"/>
                <a:ea typeface="+mn-ea"/>
                <a:cs typeface="+mn-cs"/>
              </a:defRPr>
            </a:lvl9pPr>
          </a:lstStyle>
          <a:p>
            <a:pPr eaLnBrk="1" hangingPunct="1">
              <a:lnSpc>
                <a:spcPct val="100000"/>
              </a:lnSpc>
              <a:buFontTx/>
              <a:buNone/>
            </a:pPr>
            <a:r>
              <a:rPr lang="en-US" altLang="en-US" sz="2000" b="0"/>
              <a:t>	STRUCTURAL PATTERNS</a:t>
            </a:r>
            <a:endParaRPr lang="en-US" altLang="en-US" sz="1600"/>
          </a:p>
          <a:p>
            <a:pPr eaLnBrk="1" hangingPunct="1">
              <a:lnSpc>
                <a:spcPct val="100000"/>
              </a:lnSpc>
              <a:buFontTx/>
              <a:buAutoNum type="arabicPeriod"/>
            </a:pPr>
            <a:r>
              <a:rPr lang="en-US" altLang="en-US" sz="1800"/>
              <a:t>Adapter</a:t>
            </a:r>
          </a:p>
          <a:p>
            <a:pPr eaLnBrk="1" hangingPunct="1">
              <a:lnSpc>
                <a:spcPct val="100000"/>
              </a:lnSpc>
              <a:buFontTx/>
              <a:buAutoNum type="arabicPeriod"/>
            </a:pPr>
            <a:r>
              <a:rPr lang="en-US" altLang="en-US" sz="1800"/>
              <a:t>Bridge</a:t>
            </a:r>
          </a:p>
          <a:p>
            <a:pPr eaLnBrk="1" hangingPunct="1">
              <a:lnSpc>
                <a:spcPct val="100000"/>
              </a:lnSpc>
              <a:buFontTx/>
              <a:buAutoNum type="arabicPeriod"/>
            </a:pPr>
            <a:r>
              <a:rPr lang="en-US" altLang="en-US" sz="1800"/>
              <a:t>Composite</a:t>
            </a:r>
          </a:p>
          <a:p>
            <a:pPr eaLnBrk="1" hangingPunct="1">
              <a:lnSpc>
                <a:spcPct val="100000"/>
              </a:lnSpc>
              <a:buFontTx/>
              <a:buAutoNum type="arabicPeriod"/>
            </a:pPr>
            <a:r>
              <a:rPr lang="en-US" altLang="en-US" sz="1800"/>
              <a:t>Decorator</a:t>
            </a:r>
          </a:p>
          <a:p>
            <a:pPr eaLnBrk="1" hangingPunct="1">
              <a:lnSpc>
                <a:spcPct val="100000"/>
              </a:lnSpc>
              <a:buFontTx/>
              <a:buAutoNum type="arabicPeriod"/>
            </a:pPr>
            <a:r>
              <a:rPr lang="en-US" altLang="en-US" sz="1800"/>
              <a:t>Façade</a:t>
            </a:r>
          </a:p>
          <a:p>
            <a:pPr eaLnBrk="1" hangingPunct="1">
              <a:lnSpc>
                <a:spcPct val="100000"/>
              </a:lnSpc>
              <a:buFontTx/>
              <a:buAutoNum type="arabicPeriod"/>
            </a:pPr>
            <a:r>
              <a:rPr lang="en-US" altLang="en-US" sz="1800"/>
              <a:t>Flyweight</a:t>
            </a:r>
          </a:p>
          <a:p>
            <a:pPr eaLnBrk="1" hangingPunct="1">
              <a:lnSpc>
                <a:spcPct val="100000"/>
              </a:lnSpc>
              <a:buFontTx/>
              <a:buAutoNum type="arabicPeriod"/>
            </a:pPr>
            <a:r>
              <a:rPr lang="en-US" altLang="en-US" sz="1800"/>
              <a:t>Proxy</a:t>
            </a:r>
          </a:p>
        </p:txBody>
      </p:sp>
      <p:sp>
        <p:nvSpPr>
          <p:cNvPr id="6" name="Rectangle 5">
            <a:extLst>
              <a:ext uri="{FF2B5EF4-FFF2-40B4-BE49-F238E27FC236}">
                <a16:creationId xmlns:a16="http://schemas.microsoft.com/office/drawing/2014/main" id="{9D328856-3D8A-B63A-529F-807884A18560}"/>
              </a:ext>
            </a:extLst>
          </p:cNvPr>
          <p:cNvSpPr>
            <a:spLocks noChangeArrowheads="1"/>
          </p:cNvSpPr>
          <p:nvPr/>
        </p:nvSpPr>
        <p:spPr bwMode="auto">
          <a:xfrm>
            <a:off x="6129338" y="2199195"/>
            <a:ext cx="3200400" cy="4494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defPPr>
              <a:defRPr lang="en-US"/>
            </a:defPPr>
            <a:lvl1pPr marL="457200" indent="-457200" algn="l" rtl="0" eaLnBrk="0" fontAlgn="base" hangingPunct="0">
              <a:lnSpc>
                <a:spcPct val="80000"/>
              </a:lnSpc>
              <a:spcBef>
                <a:spcPct val="20000"/>
              </a:spcBef>
              <a:spcAft>
                <a:spcPct val="0"/>
              </a:spcAft>
              <a:buClr>
                <a:schemeClr val="hlink"/>
              </a:buClr>
              <a:buChar char="•"/>
              <a:defRPr sz="2400" b="1" kern="1200">
                <a:solidFill>
                  <a:schemeClr val="tx1"/>
                </a:solidFill>
                <a:latin typeface="Arial" panose="020B0604020202020204" pitchFamily="34" charset="0"/>
                <a:ea typeface="+mn-ea"/>
                <a:cs typeface="+mn-cs"/>
              </a:defRPr>
            </a:lvl1pPr>
            <a:lvl2pPr marL="876300" indent="-419100" algn="l" rtl="0" eaLnBrk="0" fontAlgn="base" hangingPunct="0">
              <a:lnSpc>
                <a:spcPct val="80000"/>
              </a:lnSpc>
              <a:spcBef>
                <a:spcPct val="20000"/>
              </a:spcBef>
              <a:spcAft>
                <a:spcPct val="0"/>
              </a:spcAft>
              <a:buClr>
                <a:schemeClr val="hlink"/>
              </a:buClr>
              <a:buChar char="•"/>
              <a:defRPr sz="2200" b="1" kern="1200">
                <a:solidFill>
                  <a:schemeClr val="tx1"/>
                </a:solidFill>
                <a:latin typeface="Arial" panose="020B0604020202020204" pitchFamily="34" charset="0"/>
                <a:ea typeface="+mn-ea"/>
                <a:cs typeface="+mn-cs"/>
              </a:defRPr>
            </a:lvl2pPr>
            <a:lvl3pPr marL="1295400" indent="-381000" algn="l" rtl="0" eaLnBrk="0" fontAlgn="base" hangingPunct="0">
              <a:lnSpc>
                <a:spcPct val="80000"/>
              </a:lnSpc>
              <a:spcBef>
                <a:spcPct val="20000"/>
              </a:spcBef>
              <a:spcAft>
                <a:spcPct val="0"/>
              </a:spcAft>
              <a:buClr>
                <a:schemeClr val="hlink"/>
              </a:buClr>
              <a:buChar char="•"/>
              <a:defRPr sz="2000" b="1" kern="1200">
                <a:solidFill>
                  <a:schemeClr val="tx1"/>
                </a:solidFill>
                <a:latin typeface="Arial" panose="020B0604020202020204" pitchFamily="34" charset="0"/>
                <a:ea typeface="+mn-ea"/>
                <a:cs typeface="+mn-cs"/>
              </a:defRPr>
            </a:lvl3pPr>
            <a:lvl4pPr marL="1714500" indent="-342900" algn="l" rtl="0" eaLnBrk="0" fontAlgn="base" hangingPunct="0">
              <a:lnSpc>
                <a:spcPct val="80000"/>
              </a:lnSpc>
              <a:spcBef>
                <a:spcPct val="20000"/>
              </a:spcBef>
              <a:spcAft>
                <a:spcPct val="0"/>
              </a:spcAft>
              <a:buClr>
                <a:schemeClr val="hlink"/>
              </a:buClr>
              <a:buChar char="–"/>
              <a:defRPr sz="3200" b="1" kern="1200">
                <a:solidFill>
                  <a:schemeClr val="tx1"/>
                </a:solidFill>
                <a:latin typeface="Arial" panose="020B0604020202020204" pitchFamily="34" charset="0"/>
                <a:ea typeface="+mn-ea"/>
                <a:cs typeface="+mn-cs"/>
              </a:defRPr>
            </a:lvl4pPr>
            <a:lvl5pPr marL="2133600" indent="-304800" algn="l" rtl="0" eaLnBrk="0" fontAlgn="base" hangingPunct="0">
              <a:lnSpc>
                <a:spcPct val="80000"/>
              </a:lnSpc>
              <a:spcBef>
                <a:spcPct val="20000"/>
              </a:spcBef>
              <a:spcAft>
                <a:spcPct val="0"/>
              </a:spcAft>
              <a:buClr>
                <a:schemeClr val="hlink"/>
              </a:buClr>
              <a:buFont typeface="Arial" panose="020B0604020202020204" pitchFamily="34" charset="0"/>
              <a:buChar char="–"/>
              <a:defRPr sz="1600" b="1" kern="1200">
                <a:solidFill>
                  <a:schemeClr val="tx1"/>
                </a:solidFill>
                <a:latin typeface="Arial" panose="020B0604020202020204" pitchFamily="34" charset="0"/>
                <a:ea typeface="+mn-ea"/>
                <a:cs typeface="+mn-cs"/>
              </a:defRPr>
            </a:lvl5pPr>
            <a:lvl6pPr marL="2590800" indent="-304800" algn="l" defTabSz="914400" rtl="0" eaLnBrk="1" fontAlgn="base" latinLnBrk="0" hangingPunct="1">
              <a:spcBef>
                <a:spcPct val="20000"/>
              </a:spcBef>
              <a:spcAft>
                <a:spcPct val="0"/>
              </a:spcAft>
              <a:buClr>
                <a:schemeClr val="hlink"/>
              </a:buClr>
              <a:buFont typeface="Arial" panose="020B0604020202020204" pitchFamily="34" charset="0"/>
              <a:buChar char="–"/>
              <a:defRPr sz="1600" b="1" kern="1200">
                <a:solidFill>
                  <a:schemeClr val="tx1"/>
                </a:solidFill>
                <a:latin typeface="Arial" panose="020B0604020202020204" pitchFamily="34" charset="0"/>
                <a:ea typeface="+mn-ea"/>
                <a:cs typeface="+mn-cs"/>
              </a:defRPr>
            </a:lvl6pPr>
            <a:lvl7pPr marL="3048000" indent="-304800" algn="l" defTabSz="914400" rtl="0" eaLnBrk="1" fontAlgn="base" latinLnBrk="0" hangingPunct="1">
              <a:spcBef>
                <a:spcPct val="20000"/>
              </a:spcBef>
              <a:spcAft>
                <a:spcPct val="0"/>
              </a:spcAft>
              <a:buClr>
                <a:schemeClr val="hlink"/>
              </a:buClr>
              <a:buFont typeface="Arial" panose="020B0604020202020204" pitchFamily="34" charset="0"/>
              <a:buChar char="–"/>
              <a:defRPr sz="1600" b="1" kern="1200">
                <a:solidFill>
                  <a:schemeClr val="tx1"/>
                </a:solidFill>
                <a:latin typeface="Arial" panose="020B0604020202020204" pitchFamily="34" charset="0"/>
                <a:ea typeface="+mn-ea"/>
                <a:cs typeface="+mn-cs"/>
              </a:defRPr>
            </a:lvl7pPr>
            <a:lvl8pPr marL="3505200" indent="-304800" algn="l" defTabSz="914400" rtl="0" eaLnBrk="1" fontAlgn="base" latinLnBrk="0" hangingPunct="1">
              <a:spcBef>
                <a:spcPct val="20000"/>
              </a:spcBef>
              <a:spcAft>
                <a:spcPct val="0"/>
              </a:spcAft>
              <a:buClr>
                <a:schemeClr val="hlink"/>
              </a:buClr>
              <a:buFont typeface="Arial" panose="020B0604020202020204" pitchFamily="34" charset="0"/>
              <a:buChar char="–"/>
              <a:defRPr sz="1600" b="1" kern="1200">
                <a:solidFill>
                  <a:schemeClr val="tx1"/>
                </a:solidFill>
                <a:latin typeface="Arial" panose="020B0604020202020204" pitchFamily="34" charset="0"/>
                <a:ea typeface="+mn-ea"/>
                <a:cs typeface="+mn-cs"/>
              </a:defRPr>
            </a:lvl8pPr>
            <a:lvl9pPr marL="3962400" indent="-304800" algn="l" defTabSz="914400" rtl="0" eaLnBrk="1" fontAlgn="base" latinLnBrk="0" hangingPunct="1">
              <a:spcBef>
                <a:spcPct val="20000"/>
              </a:spcBef>
              <a:spcAft>
                <a:spcPct val="0"/>
              </a:spcAft>
              <a:buClr>
                <a:schemeClr val="hlink"/>
              </a:buClr>
              <a:buFont typeface="Arial" panose="020B0604020202020204" pitchFamily="34" charset="0"/>
              <a:buChar char="–"/>
              <a:defRPr sz="1600" b="1" kern="1200">
                <a:solidFill>
                  <a:schemeClr val="tx1"/>
                </a:solidFill>
                <a:latin typeface="Arial" panose="020B0604020202020204" pitchFamily="34" charset="0"/>
                <a:ea typeface="+mn-ea"/>
                <a:cs typeface="+mn-cs"/>
              </a:defRPr>
            </a:lvl9pPr>
          </a:lstStyle>
          <a:p>
            <a:pPr eaLnBrk="1" hangingPunct="1">
              <a:lnSpc>
                <a:spcPct val="100000"/>
              </a:lnSpc>
              <a:buFontTx/>
              <a:buNone/>
            </a:pPr>
            <a:r>
              <a:rPr lang="en-US" altLang="en-US" sz="2000" b="0"/>
              <a:t>	BEHAVIORAL PATTERNS</a:t>
            </a:r>
            <a:endParaRPr lang="en-US" altLang="en-US" sz="1600"/>
          </a:p>
          <a:p>
            <a:pPr eaLnBrk="1" hangingPunct="1">
              <a:lnSpc>
                <a:spcPct val="100000"/>
              </a:lnSpc>
              <a:buFontTx/>
              <a:buAutoNum type="arabicPeriod"/>
            </a:pPr>
            <a:r>
              <a:rPr lang="en-US" altLang="en-US" sz="1800"/>
              <a:t>Chain of Responsibility</a:t>
            </a:r>
          </a:p>
          <a:p>
            <a:pPr eaLnBrk="1" hangingPunct="1">
              <a:lnSpc>
                <a:spcPct val="100000"/>
              </a:lnSpc>
              <a:buFontTx/>
              <a:buAutoNum type="arabicPeriod"/>
            </a:pPr>
            <a:r>
              <a:rPr lang="en-US" altLang="en-US" sz="1800"/>
              <a:t>Command</a:t>
            </a:r>
          </a:p>
          <a:p>
            <a:pPr eaLnBrk="1" hangingPunct="1">
              <a:lnSpc>
                <a:spcPct val="100000"/>
              </a:lnSpc>
              <a:buFontTx/>
              <a:buAutoNum type="arabicPeriod"/>
            </a:pPr>
            <a:r>
              <a:rPr lang="en-US" altLang="en-US" sz="1800"/>
              <a:t>Interpreter</a:t>
            </a:r>
          </a:p>
          <a:p>
            <a:pPr eaLnBrk="1" hangingPunct="1">
              <a:lnSpc>
                <a:spcPct val="100000"/>
              </a:lnSpc>
              <a:buFontTx/>
              <a:buAutoNum type="arabicPeriod"/>
            </a:pPr>
            <a:r>
              <a:rPr lang="en-US" altLang="en-US" sz="1800"/>
              <a:t>Iterator</a:t>
            </a:r>
          </a:p>
          <a:p>
            <a:pPr eaLnBrk="1" hangingPunct="1">
              <a:lnSpc>
                <a:spcPct val="100000"/>
              </a:lnSpc>
              <a:buFontTx/>
              <a:buAutoNum type="arabicPeriod"/>
            </a:pPr>
            <a:r>
              <a:rPr lang="en-US" altLang="en-US" sz="1800"/>
              <a:t>Mediator</a:t>
            </a:r>
          </a:p>
          <a:p>
            <a:pPr eaLnBrk="1" hangingPunct="1">
              <a:lnSpc>
                <a:spcPct val="100000"/>
              </a:lnSpc>
              <a:buFontTx/>
              <a:buAutoNum type="arabicPeriod"/>
            </a:pPr>
            <a:r>
              <a:rPr lang="en-US" altLang="en-US" sz="1800"/>
              <a:t>Memento</a:t>
            </a:r>
          </a:p>
          <a:p>
            <a:pPr eaLnBrk="1" hangingPunct="1">
              <a:lnSpc>
                <a:spcPct val="100000"/>
              </a:lnSpc>
              <a:buFontTx/>
              <a:buAutoNum type="arabicPeriod"/>
            </a:pPr>
            <a:r>
              <a:rPr lang="en-US" altLang="en-US" sz="1800"/>
              <a:t>Observer</a:t>
            </a:r>
          </a:p>
          <a:p>
            <a:pPr eaLnBrk="1" hangingPunct="1">
              <a:lnSpc>
                <a:spcPct val="100000"/>
              </a:lnSpc>
              <a:buFontTx/>
              <a:buAutoNum type="arabicPeriod"/>
            </a:pPr>
            <a:r>
              <a:rPr lang="en-US" altLang="en-US" sz="1800"/>
              <a:t>State</a:t>
            </a:r>
          </a:p>
          <a:p>
            <a:pPr eaLnBrk="1" hangingPunct="1">
              <a:lnSpc>
                <a:spcPct val="100000"/>
              </a:lnSpc>
              <a:buFontTx/>
              <a:buAutoNum type="arabicPeriod"/>
            </a:pPr>
            <a:r>
              <a:rPr lang="en-US" altLang="en-US" sz="1800"/>
              <a:t>Strategy</a:t>
            </a:r>
          </a:p>
          <a:p>
            <a:pPr eaLnBrk="1" hangingPunct="1">
              <a:lnSpc>
                <a:spcPct val="100000"/>
              </a:lnSpc>
              <a:buFontTx/>
              <a:buAutoNum type="arabicPeriod"/>
            </a:pPr>
            <a:r>
              <a:rPr lang="en-US" altLang="en-US" sz="1800"/>
              <a:t>Template Method</a:t>
            </a:r>
          </a:p>
          <a:p>
            <a:pPr eaLnBrk="1" hangingPunct="1">
              <a:lnSpc>
                <a:spcPct val="100000"/>
              </a:lnSpc>
              <a:buFontTx/>
              <a:buAutoNum type="arabicPeriod"/>
            </a:pPr>
            <a:r>
              <a:rPr lang="en-US" altLang="en-US" sz="1800"/>
              <a:t>Visitor</a:t>
            </a:r>
          </a:p>
        </p:txBody>
      </p:sp>
    </p:spTree>
    <p:extLst>
      <p:ext uri="{BB962C8B-B14F-4D97-AF65-F5344CB8AC3E}">
        <p14:creationId xmlns:p14="http://schemas.microsoft.com/office/powerpoint/2010/main" val="260060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B0A2-22CA-AE25-C54A-4B4ADC14A706}"/>
              </a:ext>
            </a:extLst>
          </p:cNvPr>
          <p:cNvSpPr>
            <a:spLocks noGrp="1"/>
          </p:cNvSpPr>
          <p:nvPr>
            <p:ph type="title"/>
          </p:nvPr>
        </p:nvSpPr>
        <p:spPr/>
        <p:txBody>
          <a:bodyPr/>
          <a:lstStyle/>
          <a:p>
            <a:r>
              <a:rPr lang="en-US" dirty="0"/>
              <a:t>Creational Design Patterns</a:t>
            </a:r>
            <a:endParaRPr lang="en-IN" dirty="0"/>
          </a:p>
        </p:txBody>
      </p:sp>
      <p:sp>
        <p:nvSpPr>
          <p:cNvPr id="3" name="Text Placeholder 2">
            <a:extLst>
              <a:ext uri="{FF2B5EF4-FFF2-40B4-BE49-F238E27FC236}">
                <a16:creationId xmlns:a16="http://schemas.microsoft.com/office/drawing/2014/main" id="{5E7A8CFA-0F1C-F2E9-2FCE-FA493000590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4920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08940-F65C-9B37-1219-458F51D1678A}"/>
              </a:ext>
            </a:extLst>
          </p:cNvPr>
          <p:cNvSpPr>
            <a:spLocks noGrp="1"/>
          </p:cNvSpPr>
          <p:nvPr>
            <p:ph type="title"/>
          </p:nvPr>
        </p:nvSpPr>
        <p:spPr/>
        <p:txBody>
          <a:bodyPr/>
          <a:lstStyle/>
          <a:p>
            <a:r>
              <a:rPr lang="en-US" dirty="0"/>
              <a:t>Creational Design Patterns</a:t>
            </a:r>
            <a:endParaRPr lang="en-IN" dirty="0"/>
          </a:p>
        </p:txBody>
      </p:sp>
      <p:sp>
        <p:nvSpPr>
          <p:cNvPr id="5" name="Content Placeholder 4">
            <a:extLst>
              <a:ext uri="{FF2B5EF4-FFF2-40B4-BE49-F238E27FC236}">
                <a16:creationId xmlns:a16="http://schemas.microsoft.com/office/drawing/2014/main" id="{CAE70AD3-9C1D-0D5C-AB7B-F05547E22B8A}"/>
              </a:ext>
            </a:extLst>
          </p:cNvPr>
          <p:cNvSpPr>
            <a:spLocks noGrp="1"/>
          </p:cNvSpPr>
          <p:nvPr>
            <p:ph idx="1"/>
          </p:nvPr>
        </p:nvSpPr>
        <p:spPr/>
        <p:txBody>
          <a:bodyPr>
            <a:normAutofit fontScale="85000" lnSpcReduction="20000"/>
          </a:bodyPr>
          <a:lstStyle/>
          <a:p>
            <a:pPr algn="l" fontAlgn="base"/>
            <a:r>
              <a:rPr lang="en-US" sz="2600" dirty="0"/>
              <a:t>As the name suggests, creational design patterns deal with object creation. They provide different ways for you to create objects. Following these design patterns will ensure that the object instantiation process is flexible and highly efficient. This is achieved by making the system independent of the creation, composition, and representation of the object.</a:t>
            </a:r>
          </a:p>
          <a:p>
            <a:pPr marL="0" indent="0" algn="l" fontAlgn="base">
              <a:buNone/>
            </a:pPr>
            <a:endParaRPr lang="en-US" sz="2600" dirty="0"/>
          </a:p>
          <a:p>
            <a:pPr algn="l" fontAlgn="base"/>
            <a:r>
              <a:rPr lang="en-US" sz="2600" dirty="0"/>
              <a:t>There are five different types of creational design patterns:</a:t>
            </a:r>
          </a:p>
          <a:p>
            <a:pPr lvl="1" fontAlgn="base">
              <a:buFont typeface="+mj-lt"/>
              <a:buAutoNum type="arabicPeriod"/>
            </a:pPr>
            <a:r>
              <a:rPr lang="en-US" sz="2200" dirty="0"/>
              <a:t>Singleton</a:t>
            </a:r>
          </a:p>
          <a:p>
            <a:pPr lvl="1" fontAlgn="base">
              <a:buFont typeface="+mj-lt"/>
              <a:buAutoNum type="arabicPeriod"/>
            </a:pPr>
            <a:r>
              <a:rPr lang="en-US" sz="2200" dirty="0"/>
              <a:t>Factory Method</a:t>
            </a:r>
          </a:p>
          <a:p>
            <a:pPr lvl="1" fontAlgn="base">
              <a:buFont typeface="+mj-lt"/>
              <a:buAutoNum type="arabicPeriod"/>
            </a:pPr>
            <a:r>
              <a:rPr lang="en-US" sz="2200" dirty="0"/>
              <a:t>Abstract Factory</a:t>
            </a:r>
          </a:p>
          <a:p>
            <a:pPr lvl="1" fontAlgn="base">
              <a:buFont typeface="+mj-lt"/>
              <a:buAutoNum type="arabicPeriod"/>
            </a:pPr>
            <a:r>
              <a:rPr lang="en-US" sz="2200" dirty="0"/>
              <a:t>Builder</a:t>
            </a:r>
          </a:p>
          <a:p>
            <a:pPr lvl="1" fontAlgn="base">
              <a:buFont typeface="+mj-lt"/>
              <a:buAutoNum type="arabicPeriod"/>
            </a:pPr>
            <a:r>
              <a:rPr lang="en-US" sz="2200" dirty="0"/>
              <a:t>Prototype</a:t>
            </a:r>
          </a:p>
          <a:p>
            <a:endParaRPr lang="en-IN" dirty="0"/>
          </a:p>
        </p:txBody>
      </p:sp>
    </p:spTree>
    <p:extLst>
      <p:ext uri="{BB962C8B-B14F-4D97-AF65-F5344CB8AC3E}">
        <p14:creationId xmlns:p14="http://schemas.microsoft.com/office/powerpoint/2010/main" val="3319398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F0918CF-C82B-5D6E-B756-2801C948B9FC}"/>
              </a:ext>
            </a:extLst>
          </p:cNvPr>
          <p:cNvSpPr>
            <a:spLocks noGrp="1"/>
          </p:cNvSpPr>
          <p:nvPr>
            <p:ph type="sldNum" sz="quarter" idx="10"/>
          </p:nvPr>
        </p:nvSpPr>
        <p:spPr/>
        <p:txBody>
          <a:bodyPr/>
          <a:lstStyle/>
          <a:p>
            <a:fld id="{4B72F41C-A97D-4A99-BDE4-5095BF85CAF8}" type="slidenum">
              <a:rPr lang="en-US" altLang="en-US"/>
              <a:pPr/>
              <a:t>15</a:t>
            </a:fld>
            <a:endParaRPr lang="en-US" altLang="en-US"/>
          </a:p>
        </p:txBody>
      </p:sp>
      <p:sp>
        <p:nvSpPr>
          <p:cNvPr id="299010" name="Rectangle 2">
            <a:extLst>
              <a:ext uri="{FF2B5EF4-FFF2-40B4-BE49-F238E27FC236}">
                <a16:creationId xmlns:a16="http://schemas.microsoft.com/office/drawing/2014/main" id="{0EA12EA6-8C2D-DC59-D68C-04F6D4D1A196}"/>
              </a:ext>
            </a:extLst>
          </p:cNvPr>
          <p:cNvSpPr>
            <a:spLocks noGrp="1" noChangeArrowheads="1"/>
          </p:cNvSpPr>
          <p:nvPr>
            <p:ph type="title"/>
          </p:nvPr>
        </p:nvSpPr>
        <p:spPr/>
        <p:txBody>
          <a:bodyPr/>
          <a:lstStyle/>
          <a:p>
            <a:r>
              <a:rPr lang="en-US" altLang="en-US"/>
              <a:t>Singleton</a:t>
            </a:r>
          </a:p>
        </p:txBody>
      </p:sp>
      <p:sp>
        <p:nvSpPr>
          <p:cNvPr id="299011" name="Rectangle 3">
            <a:extLst>
              <a:ext uri="{FF2B5EF4-FFF2-40B4-BE49-F238E27FC236}">
                <a16:creationId xmlns:a16="http://schemas.microsoft.com/office/drawing/2014/main" id="{58EF93BD-2DB0-B3A0-9593-8BDDC6CC80F6}"/>
              </a:ext>
            </a:extLst>
          </p:cNvPr>
          <p:cNvSpPr>
            <a:spLocks noGrp="1" noChangeArrowheads="1"/>
          </p:cNvSpPr>
          <p:nvPr>
            <p:ph type="body" idx="1"/>
          </p:nvPr>
        </p:nvSpPr>
        <p:spPr/>
        <p:txBody>
          <a:bodyPr>
            <a:normAutofit lnSpcReduction="10000"/>
          </a:bodyPr>
          <a:lstStyle/>
          <a:p>
            <a:pPr>
              <a:buFontTx/>
              <a:buNone/>
            </a:pPr>
            <a:r>
              <a:rPr lang="en-US" altLang="en-US" sz="2000" i="1" dirty="0"/>
              <a:t>Definition</a:t>
            </a:r>
          </a:p>
          <a:p>
            <a:r>
              <a:rPr lang="en-US" altLang="en-US" sz="2000" dirty="0"/>
              <a:t>Ensures a class has only one instance and provide a global point of access to it</a:t>
            </a:r>
            <a:endParaRPr lang="en-US" altLang="en-US" sz="1600" dirty="0"/>
          </a:p>
          <a:p>
            <a:pPr>
              <a:buFontTx/>
              <a:buNone/>
            </a:pPr>
            <a:r>
              <a:rPr lang="en-US" altLang="en-US" sz="2000" i="1" dirty="0"/>
              <a:t>Problem &amp; Context</a:t>
            </a:r>
          </a:p>
          <a:p>
            <a:r>
              <a:rPr lang="en-US" altLang="en-US" sz="2000" dirty="0"/>
              <a:t>Sometimes there may be a need to have one and only one instance of a given class during the lifetime of an application. This may be due to necessity or, more often, because only a single instance of the class is sufficient</a:t>
            </a:r>
            <a:endParaRPr lang="en-US" altLang="en-US" sz="1800" dirty="0"/>
          </a:p>
          <a:p>
            <a:pPr>
              <a:buFontTx/>
              <a:buNone/>
            </a:pPr>
            <a:r>
              <a:rPr lang="en-US" altLang="en-US" sz="2000" i="1" dirty="0"/>
              <a:t>Solution</a:t>
            </a:r>
          </a:p>
          <a:p>
            <a:r>
              <a:rPr lang="en-US" altLang="en-US" sz="2000" dirty="0"/>
              <a:t>Create a class with a method that creates a new instance of the object if one does not exist. If one does exist, it returns a reference to the object that already exists. To make sure that the object cannot be instantiated any other way, the constructor is made either private or protected</a:t>
            </a:r>
          </a:p>
        </p:txBody>
      </p:sp>
    </p:spTree>
    <p:extLst>
      <p:ext uri="{BB962C8B-B14F-4D97-AF65-F5344CB8AC3E}">
        <p14:creationId xmlns:p14="http://schemas.microsoft.com/office/powerpoint/2010/main" val="414259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2FAFBD7-23A9-C485-6D23-86D6EBCEC04B}"/>
              </a:ext>
            </a:extLst>
          </p:cNvPr>
          <p:cNvSpPr>
            <a:spLocks noGrp="1"/>
          </p:cNvSpPr>
          <p:nvPr>
            <p:ph type="sldNum" sz="quarter" idx="10"/>
          </p:nvPr>
        </p:nvSpPr>
        <p:spPr/>
        <p:txBody>
          <a:bodyPr/>
          <a:lstStyle/>
          <a:p>
            <a:fld id="{11683622-C78E-4495-B1A4-0313495F29E2}" type="slidenum">
              <a:rPr lang="en-US" altLang="en-US"/>
              <a:pPr/>
              <a:t>16</a:t>
            </a:fld>
            <a:endParaRPr lang="en-US" altLang="en-US"/>
          </a:p>
        </p:txBody>
      </p:sp>
      <p:pic>
        <p:nvPicPr>
          <p:cNvPr id="356357" name="Picture 5">
            <a:extLst>
              <a:ext uri="{FF2B5EF4-FFF2-40B4-BE49-F238E27FC236}">
                <a16:creationId xmlns:a16="http://schemas.microsoft.com/office/drawing/2014/main" id="{68CD612A-CD9E-F22E-CDC1-CB9A838F0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093" r="26744"/>
          <a:stretch>
            <a:fillRect/>
          </a:stretch>
        </p:blipFill>
        <p:spPr bwMode="auto">
          <a:xfrm>
            <a:off x="2029120" y="2269504"/>
            <a:ext cx="5791200" cy="4151313"/>
          </a:xfrm>
          <a:prstGeom prst="rect">
            <a:avLst/>
          </a:prstGeom>
          <a:noFill/>
          <a:extLst>
            <a:ext uri="{909E8E84-426E-40DD-AFC4-6F175D3DCCD1}">
              <a14:hiddenFill xmlns:a14="http://schemas.microsoft.com/office/drawing/2010/main">
                <a:solidFill>
                  <a:srgbClr val="FFFFFF"/>
                </a:solidFill>
              </a14:hiddenFill>
            </a:ext>
          </a:extLst>
        </p:spPr>
      </p:pic>
      <p:sp>
        <p:nvSpPr>
          <p:cNvPr id="356372" name="Rectangle 20">
            <a:extLst>
              <a:ext uri="{FF2B5EF4-FFF2-40B4-BE49-F238E27FC236}">
                <a16:creationId xmlns:a16="http://schemas.microsoft.com/office/drawing/2014/main" id="{D0B42C5E-1F1E-5DDB-AB69-BC6B16DACE58}"/>
              </a:ext>
            </a:extLst>
          </p:cNvPr>
          <p:cNvSpPr>
            <a:spLocks noGrp="1" noChangeArrowheads="1"/>
          </p:cNvSpPr>
          <p:nvPr>
            <p:ph type="title"/>
          </p:nvPr>
        </p:nvSpPr>
        <p:spPr/>
        <p:txBody>
          <a:bodyPr/>
          <a:lstStyle/>
          <a:p>
            <a:r>
              <a:rPr lang="en-US" altLang="en-US"/>
              <a:t>Singleton (Diagram)</a:t>
            </a:r>
          </a:p>
        </p:txBody>
      </p:sp>
    </p:spTree>
    <p:extLst>
      <p:ext uri="{BB962C8B-B14F-4D97-AF65-F5344CB8AC3E}">
        <p14:creationId xmlns:p14="http://schemas.microsoft.com/office/powerpoint/2010/main" val="1945112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040C-703B-9DE4-CD8C-663B4BDB8B4B}"/>
              </a:ext>
            </a:extLst>
          </p:cNvPr>
          <p:cNvSpPr>
            <a:spLocks noGrp="1"/>
          </p:cNvSpPr>
          <p:nvPr>
            <p:ph type="title"/>
          </p:nvPr>
        </p:nvSpPr>
        <p:spPr/>
        <p:txBody>
          <a:bodyPr/>
          <a:lstStyle/>
          <a:p>
            <a:r>
              <a:rPr lang="en-US" dirty="0"/>
              <a:t>Use Cases</a:t>
            </a:r>
            <a:endParaRPr lang="en-IN" dirty="0"/>
          </a:p>
        </p:txBody>
      </p:sp>
      <p:sp>
        <p:nvSpPr>
          <p:cNvPr id="3" name="Content Placeholder 2">
            <a:extLst>
              <a:ext uri="{FF2B5EF4-FFF2-40B4-BE49-F238E27FC236}">
                <a16:creationId xmlns:a16="http://schemas.microsoft.com/office/drawing/2014/main" id="{D0A7BCF2-5E4C-E6AF-1D7D-B740A84C286D}"/>
              </a:ext>
            </a:extLst>
          </p:cNvPr>
          <p:cNvSpPr>
            <a:spLocks noGrp="1"/>
          </p:cNvSpPr>
          <p:nvPr>
            <p:ph idx="1"/>
          </p:nvPr>
        </p:nvSpPr>
        <p:spPr/>
        <p:txBody>
          <a:bodyPr>
            <a:normAutofit/>
          </a:bodyPr>
          <a:lstStyle/>
          <a:p>
            <a:pPr algn="l" fontAlgn="base"/>
            <a:r>
              <a:rPr lang="en-US" dirty="0"/>
              <a:t>Here are a few cases where you might use the singleton design pattern:</a:t>
            </a:r>
          </a:p>
          <a:p>
            <a:pPr lvl="1" fontAlgn="base"/>
            <a:r>
              <a:rPr lang="en-US" dirty="0"/>
              <a:t>Database connections: These operations are expensive, so to avoid the overhead of repeatedly opening and closing the connections, you can implement the singleton design pattern to reuse existing connections from the pool.</a:t>
            </a:r>
          </a:p>
          <a:p>
            <a:pPr lvl="1" fontAlgn="base"/>
            <a:r>
              <a:rPr lang="en-US" dirty="0"/>
              <a:t>Logging: You can have a single instance of the logger to log the messages in your application to promote efficiency and consistency.</a:t>
            </a:r>
          </a:p>
          <a:p>
            <a:pPr lvl="1" fontAlgn="base"/>
            <a:r>
              <a:rPr lang="en-US" dirty="0"/>
              <a:t>Configuration: You can have a single, centralized configuration manager for loading the settings from any source and use it across the application</a:t>
            </a:r>
          </a:p>
          <a:p>
            <a:endParaRPr lang="en-IN" dirty="0"/>
          </a:p>
        </p:txBody>
      </p:sp>
    </p:spTree>
    <p:extLst>
      <p:ext uri="{BB962C8B-B14F-4D97-AF65-F5344CB8AC3E}">
        <p14:creationId xmlns:p14="http://schemas.microsoft.com/office/powerpoint/2010/main" val="3488999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6EE3D7B-F205-6A39-7B48-49B0DBE884EB}"/>
              </a:ext>
            </a:extLst>
          </p:cNvPr>
          <p:cNvSpPr>
            <a:spLocks noGrp="1"/>
          </p:cNvSpPr>
          <p:nvPr>
            <p:ph type="sldNum" sz="quarter" idx="10"/>
          </p:nvPr>
        </p:nvSpPr>
        <p:spPr/>
        <p:txBody>
          <a:bodyPr/>
          <a:lstStyle/>
          <a:p>
            <a:fld id="{6D455632-321F-4B40-956C-A3360001E606}" type="slidenum">
              <a:rPr lang="en-US" altLang="en-US"/>
              <a:pPr/>
              <a:t>18</a:t>
            </a:fld>
            <a:endParaRPr lang="en-US" altLang="en-US"/>
          </a:p>
        </p:txBody>
      </p:sp>
      <p:sp>
        <p:nvSpPr>
          <p:cNvPr id="294914" name="Rectangle 2">
            <a:extLst>
              <a:ext uri="{FF2B5EF4-FFF2-40B4-BE49-F238E27FC236}">
                <a16:creationId xmlns:a16="http://schemas.microsoft.com/office/drawing/2014/main" id="{CA9ABF88-919A-72EC-AEA6-B5CFFE289319}"/>
              </a:ext>
            </a:extLst>
          </p:cNvPr>
          <p:cNvSpPr>
            <a:spLocks noGrp="1" noChangeArrowheads="1"/>
          </p:cNvSpPr>
          <p:nvPr>
            <p:ph type="title"/>
          </p:nvPr>
        </p:nvSpPr>
        <p:spPr/>
        <p:txBody>
          <a:bodyPr/>
          <a:lstStyle/>
          <a:p>
            <a:r>
              <a:rPr lang="en-US" altLang="en-US"/>
              <a:t>Factory Method</a:t>
            </a:r>
          </a:p>
        </p:txBody>
      </p:sp>
      <p:sp>
        <p:nvSpPr>
          <p:cNvPr id="294915" name="Rectangle 3">
            <a:extLst>
              <a:ext uri="{FF2B5EF4-FFF2-40B4-BE49-F238E27FC236}">
                <a16:creationId xmlns:a16="http://schemas.microsoft.com/office/drawing/2014/main" id="{07BF73CF-81B9-7BC8-9A70-C2BF14C2D489}"/>
              </a:ext>
            </a:extLst>
          </p:cNvPr>
          <p:cNvSpPr>
            <a:spLocks noGrp="1" noChangeArrowheads="1"/>
          </p:cNvSpPr>
          <p:nvPr>
            <p:ph type="body" idx="1"/>
          </p:nvPr>
        </p:nvSpPr>
        <p:spPr/>
        <p:txBody>
          <a:bodyPr>
            <a:normAutofit fontScale="92500" lnSpcReduction="10000"/>
          </a:bodyPr>
          <a:lstStyle/>
          <a:p>
            <a:pPr>
              <a:buFontTx/>
              <a:buNone/>
            </a:pPr>
            <a:r>
              <a:rPr lang="en-US" altLang="en-US" sz="2000" i="1"/>
              <a:t>Definition</a:t>
            </a:r>
          </a:p>
          <a:p>
            <a:r>
              <a:rPr lang="en-US" altLang="en-US" sz="2000"/>
              <a:t>Defines an interface for creating an object, but let subclasses decide which class to instantiate. Factory Method lets a class defer instantiation to subclasses</a:t>
            </a:r>
            <a:r>
              <a:rPr lang="en-US" altLang="en-US"/>
              <a:t>  </a:t>
            </a:r>
            <a:endParaRPr lang="en-US" altLang="en-US" sz="2000"/>
          </a:p>
          <a:p>
            <a:pPr>
              <a:buFontTx/>
              <a:buNone/>
            </a:pPr>
            <a:r>
              <a:rPr lang="en-US" altLang="en-US" sz="2000" i="1"/>
              <a:t>Problem &amp; Context</a:t>
            </a:r>
          </a:p>
          <a:p>
            <a:r>
              <a:rPr lang="en-US" altLang="en-US" sz="2000"/>
              <a:t>If an object needs to know the selection criteria to instantiate an appropriate class, this results in a high degree of coupling. Whenever the selection criteria change, every object that uses the class must be changed correspondingly</a:t>
            </a:r>
          </a:p>
          <a:p>
            <a:pPr>
              <a:buFontTx/>
              <a:buNone/>
            </a:pPr>
            <a:r>
              <a:rPr lang="en-US" altLang="en-US" sz="2000" i="1"/>
              <a:t>Solution</a:t>
            </a:r>
          </a:p>
          <a:p>
            <a:r>
              <a:rPr lang="en-US" altLang="en-US" sz="2000"/>
              <a:t>Encapsulate the functionality required to select and instantiate the appropriate class. One way to do this is to create an abstract class or an interface that declares the factory method. Different subclasses can then implement the method in its entirety</a:t>
            </a:r>
          </a:p>
        </p:txBody>
      </p:sp>
    </p:spTree>
    <p:extLst>
      <p:ext uri="{BB962C8B-B14F-4D97-AF65-F5344CB8AC3E}">
        <p14:creationId xmlns:p14="http://schemas.microsoft.com/office/powerpoint/2010/main" val="4150039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1857A86-31A6-FF5F-3776-BD97014FA101}"/>
              </a:ext>
            </a:extLst>
          </p:cNvPr>
          <p:cNvSpPr>
            <a:spLocks noGrp="1"/>
          </p:cNvSpPr>
          <p:nvPr>
            <p:ph type="sldNum" sz="quarter" idx="10"/>
          </p:nvPr>
        </p:nvSpPr>
        <p:spPr/>
        <p:txBody>
          <a:bodyPr/>
          <a:lstStyle/>
          <a:p>
            <a:fld id="{A43F78D8-7C31-4882-AABB-EFA7D753BD66}" type="slidenum">
              <a:rPr lang="en-US" altLang="en-US"/>
              <a:pPr/>
              <a:t>19</a:t>
            </a:fld>
            <a:endParaRPr lang="en-US" altLang="en-US"/>
          </a:p>
        </p:txBody>
      </p:sp>
      <p:sp>
        <p:nvSpPr>
          <p:cNvPr id="295938" name="Rectangle 2">
            <a:extLst>
              <a:ext uri="{FF2B5EF4-FFF2-40B4-BE49-F238E27FC236}">
                <a16:creationId xmlns:a16="http://schemas.microsoft.com/office/drawing/2014/main" id="{B6BEA742-378C-6225-0C66-57C76D228FD0}"/>
              </a:ext>
            </a:extLst>
          </p:cNvPr>
          <p:cNvSpPr>
            <a:spLocks noGrp="1" noChangeArrowheads="1"/>
          </p:cNvSpPr>
          <p:nvPr>
            <p:ph type="title"/>
          </p:nvPr>
        </p:nvSpPr>
        <p:spPr/>
        <p:txBody>
          <a:bodyPr/>
          <a:lstStyle/>
          <a:p>
            <a:r>
              <a:rPr lang="en-US" altLang="en-US"/>
              <a:t>Abstract Factory</a:t>
            </a:r>
          </a:p>
        </p:txBody>
      </p:sp>
      <p:sp>
        <p:nvSpPr>
          <p:cNvPr id="295939" name="Rectangle 3">
            <a:extLst>
              <a:ext uri="{FF2B5EF4-FFF2-40B4-BE49-F238E27FC236}">
                <a16:creationId xmlns:a16="http://schemas.microsoft.com/office/drawing/2014/main" id="{280695C4-3F48-573C-FA3D-3A57FFF0FD9F}"/>
              </a:ext>
            </a:extLst>
          </p:cNvPr>
          <p:cNvSpPr>
            <a:spLocks noGrp="1" noChangeArrowheads="1"/>
          </p:cNvSpPr>
          <p:nvPr>
            <p:ph type="body" idx="1"/>
          </p:nvPr>
        </p:nvSpPr>
        <p:spPr/>
        <p:txBody>
          <a:bodyPr>
            <a:normAutofit fontScale="92500" lnSpcReduction="20000"/>
          </a:bodyPr>
          <a:lstStyle/>
          <a:p>
            <a:pPr>
              <a:buFontTx/>
              <a:buNone/>
            </a:pPr>
            <a:r>
              <a:rPr lang="en-US" altLang="en-US" sz="2000" i="1"/>
              <a:t>Definition</a:t>
            </a:r>
          </a:p>
          <a:p>
            <a:r>
              <a:rPr lang="en-US" altLang="en-US" sz="2000"/>
              <a:t>Provides an interface for creating families of related or dependent objects without specifying their concrete classes</a:t>
            </a:r>
          </a:p>
          <a:p>
            <a:pPr>
              <a:buFontTx/>
              <a:buNone/>
            </a:pPr>
            <a:r>
              <a:rPr lang="en-US" altLang="en-US" sz="2000" i="1"/>
              <a:t>Problem &amp; Context</a:t>
            </a:r>
          </a:p>
          <a:p>
            <a:r>
              <a:rPr lang="en-US" altLang="en-US" sz="2000"/>
              <a:t>Useful when an object wants to create an instance of a suite of related and dependent classes without having to know which specific concrete class is instantiated. In its absence, the required implementation needs to be present wherever such an instance is created</a:t>
            </a:r>
          </a:p>
          <a:p>
            <a:pPr>
              <a:buFontTx/>
              <a:buNone/>
            </a:pPr>
            <a:r>
              <a:rPr lang="en-US" altLang="en-US" sz="2000" i="1"/>
              <a:t>Solution</a:t>
            </a:r>
          </a:p>
          <a:p>
            <a:r>
              <a:rPr lang="en-US" altLang="en-US" sz="2000"/>
              <a:t>Provide the necessary interface for creating instances. Different concrete factories implement this interface. In Java, it is an abstract class with its concrete subclasses as factories. Each factory is responsible for creating and providing access to the objects</a:t>
            </a:r>
          </a:p>
        </p:txBody>
      </p:sp>
    </p:spTree>
    <p:extLst>
      <p:ext uri="{BB962C8B-B14F-4D97-AF65-F5344CB8AC3E}">
        <p14:creationId xmlns:p14="http://schemas.microsoft.com/office/powerpoint/2010/main" val="252270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7BF4-3152-68CD-2282-73388D332635}"/>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45F71301-5DCB-B12C-BBF5-79F275AA6449}"/>
              </a:ext>
            </a:extLst>
          </p:cNvPr>
          <p:cNvSpPr>
            <a:spLocks noGrp="1"/>
          </p:cNvSpPr>
          <p:nvPr>
            <p:ph idx="1"/>
          </p:nvPr>
        </p:nvSpPr>
        <p:spPr/>
        <p:txBody>
          <a:bodyPr/>
          <a:lstStyle/>
          <a:p>
            <a:r>
              <a:rPr lang="en-US" dirty="0"/>
              <a:t>What are Design Patterns?</a:t>
            </a:r>
          </a:p>
          <a:p>
            <a:r>
              <a:rPr lang="en-US" dirty="0"/>
              <a:t>Advantages and Disadvantages of working with Design Patterns</a:t>
            </a:r>
          </a:p>
          <a:p>
            <a:r>
              <a:rPr lang="en-US" dirty="0"/>
              <a:t>Types of Design Patterns</a:t>
            </a:r>
          </a:p>
          <a:p>
            <a:pPr lvl="1"/>
            <a:r>
              <a:rPr lang="en-US" dirty="0"/>
              <a:t>Creational</a:t>
            </a:r>
          </a:p>
          <a:p>
            <a:pPr lvl="2"/>
            <a:r>
              <a:rPr lang="en-US" dirty="0"/>
              <a:t>Types of Creational Design Patterns</a:t>
            </a:r>
          </a:p>
          <a:p>
            <a:pPr lvl="1"/>
            <a:r>
              <a:rPr lang="en-US" dirty="0" err="1"/>
              <a:t>Behavioural</a:t>
            </a:r>
            <a:endParaRPr lang="en-US" dirty="0"/>
          </a:p>
          <a:p>
            <a:pPr lvl="2"/>
            <a:r>
              <a:rPr lang="en-US" dirty="0"/>
              <a:t>Types of </a:t>
            </a:r>
            <a:r>
              <a:rPr lang="en-US" dirty="0" err="1"/>
              <a:t>Behavioural</a:t>
            </a:r>
            <a:r>
              <a:rPr lang="en-US" dirty="0"/>
              <a:t> Design Patterns</a:t>
            </a:r>
          </a:p>
          <a:p>
            <a:pPr lvl="1"/>
            <a:r>
              <a:rPr lang="en-US" dirty="0"/>
              <a:t>Structural</a:t>
            </a:r>
          </a:p>
          <a:p>
            <a:pPr lvl="2"/>
            <a:r>
              <a:rPr lang="en-US" dirty="0"/>
              <a:t>Types of Structural Design Patterns</a:t>
            </a:r>
            <a:endParaRPr lang="en-IN" dirty="0"/>
          </a:p>
        </p:txBody>
      </p:sp>
    </p:spTree>
    <p:extLst>
      <p:ext uri="{BB962C8B-B14F-4D97-AF65-F5344CB8AC3E}">
        <p14:creationId xmlns:p14="http://schemas.microsoft.com/office/powerpoint/2010/main" val="1895660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DD73975-8525-09E2-27E3-9FD2FFC8E91C}"/>
              </a:ext>
            </a:extLst>
          </p:cNvPr>
          <p:cNvSpPr>
            <a:spLocks noGrp="1"/>
          </p:cNvSpPr>
          <p:nvPr>
            <p:ph type="sldNum" sz="quarter" idx="10"/>
          </p:nvPr>
        </p:nvSpPr>
        <p:spPr/>
        <p:txBody>
          <a:bodyPr/>
          <a:lstStyle/>
          <a:p>
            <a:fld id="{0C3729FE-5A37-42B0-86EC-E31D5041EC66}" type="slidenum">
              <a:rPr lang="en-US" altLang="en-US"/>
              <a:pPr/>
              <a:t>20</a:t>
            </a:fld>
            <a:endParaRPr lang="en-US" altLang="en-US"/>
          </a:p>
        </p:txBody>
      </p:sp>
      <p:sp>
        <p:nvSpPr>
          <p:cNvPr id="296962" name="Rectangle 2">
            <a:extLst>
              <a:ext uri="{FF2B5EF4-FFF2-40B4-BE49-F238E27FC236}">
                <a16:creationId xmlns:a16="http://schemas.microsoft.com/office/drawing/2014/main" id="{F69EDCA2-05DD-7021-02F0-3703B9799E5C}"/>
              </a:ext>
            </a:extLst>
          </p:cNvPr>
          <p:cNvSpPr>
            <a:spLocks noGrp="1" noChangeArrowheads="1"/>
          </p:cNvSpPr>
          <p:nvPr>
            <p:ph type="title"/>
          </p:nvPr>
        </p:nvSpPr>
        <p:spPr/>
        <p:txBody>
          <a:bodyPr/>
          <a:lstStyle/>
          <a:p>
            <a:r>
              <a:rPr lang="en-US" altLang="en-US"/>
              <a:t>Builder</a:t>
            </a:r>
          </a:p>
        </p:txBody>
      </p:sp>
      <p:sp>
        <p:nvSpPr>
          <p:cNvPr id="296963" name="Rectangle 3">
            <a:extLst>
              <a:ext uri="{FF2B5EF4-FFF2-40B4-BE49-F238E27FC236}">
                <a16:creationId xmlns:a16="http://schemas.microsoft.com/office/drawing/2014/main" id="{510A8F79-6AAA-68C6-F588-3A5AE425B165}"/>
              </a:ext>
            </a:extLst>
          </p:cNvPr>
          <p:cNvSpPr>
            <a:spLocks noGrp="1" noChangeArrowheads="1"/>
          </p:cNvSpPr>
          <p:nvPr>
            <p:ph type="body" idx="1"/>
          </p:nvPr>
        </p:nvSpPr>
        <p:spPr>
          <a:xfrm>
            <a:off x="854762" y="2057400"/>
            <a:ext cx="9613860" cy="4503656"/>
          </a:xfrm>
        </p:spPr>
        <p:txBody>
          <a:bodyPr>
            <a:normAutofit lnSpcReduction="10000"/>
          </a:bodyPr>
          <a:lstStyle/>
          <a:p>
            <a:pPr>
              <a:buFontTx/>
              <a:buNone/>
            </a:pPr>
            <a:r>
              <a:rPr lang="en-US" altLang="en-US" sz="2000" i="1" dirty="0"/>
              <a:t>Definition</a:t>
            </a:r>
          </a:p>
          <a:p>
            <a:r>
              <a:rPr lang="en-US" altLang="en-US" sz="2000" dirty="0"/>
              <a:t>Separates the construction of a complex object from its representation so that the same construction process can create different representations</a:t>
            </a:r>
            <a:endParaRPr lang="en-US" altLang="en-US" sz="1800" dirty="0"/>
          </a:p>
          <a:p>
            <a:pPr>
              <a:buFontTx/>
              <a:buNone/>
            </a:pPr>
            <a:r>
              <a:rPr lang="en-US" altLang="en-US" sz="2000" i="1" dirty="0"/>
              <a:t>Problem &amp; Context</a:t>
            </a:r>
          </a:p>
          <a:p>
            <a:r>
              <a:rPr lang="en-US" altLang="en-US" sz="2000" dirty="0"/>
              <a:t>Object construction details are kept within the object as part of its constructor. This may not be effective when the object being created is complex and the object creation process produces different representations of the object. The object can become bulky (construction bloat) and less modular</a:t>
            </a:r>
            <a:endParaRPr lang="en-US" altLang="en-US" sz="1800" dirty="0"/>
          </a:p>
          <a:p>
            <a:pPr>
              <a:buFontTx/>
              <a:buNone/>
            </a:pPr>
            <a:r>
              <a:rPr lang="en-US" altLang="en-US" sz="2000" i="1" dirty="0"/>
              <a:t>Solution</a:t>
            </a:r>
          </a:p>
          <a:p>
            <a:r>
              <a:rPr lang="en-US" altLang="en-US" sz="2000" dirty="0"/>
              <a:t>Move the construction logic out of the object class to separate classes referred to as </a:t>
            </a:r>
            <a:r>
              <a:rPr lang="en-US" altLang="en-US" sz="2000" i="1" dirty="0"/>
              <a:t> builder</a:t>
            </a:r>
            <a:r>
              <a:rPr lang="en-US" altLang="en-US" sz="2000" dirty="0"/>
              <a:t> classes. A dedicated object referred to as a </a:t>
            </a:r>
            <a:r>
              <a:rPr lang="en-US" altLang="en-US" sz="2000" i="1" dirty="0"/>
              <a:t>Director</a:t>
            </a:r>
            <a:r>
              <a:rPr lang="en-US" altLang="en-US" sz="2000" dirty="0"/>
              <a:t>, is responsible for invoking different builder methods required for the construction of the final object. Different client objects can make use of the Director object to create the required object</a:t>
            </a:r>
          </a:p>
        </p:txBody>
      </p:sp>
    </p:spTree>
    <p:extLst>
      <p:ext uri="{BB962C8B-B14F-4D97-AF65-F5344CB8AC3E}">
        <p14:creationId xmlns:p14="http://schemas.microsoft.com/office/powerpoint/2010/main" val="1232765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3DD5896-D4FE-D311-67D9-924CBA153E7D}"/>
              </a:ext>
            </a:extLst>
          </p:cNvPr>
          <p:cNvSpPr>
            <a:spLocks noGrp="1"/>
          </p:cNvSpPr>
          <p:nvPr>
            <p:ph type="sldNum" sz="quarter" idx="10"/>
          </p:nvPr>
        </p:nvSpPr>
        <p:spPr/>
        <p:txBody>
          <a:bodyPr/>
          <a:lstStyle/>
          <a:p>
            <a:fld id="{EBACE939-70E0-4A36-BCA4-7AC9B58490A1}" type="slidenum">
              <a:rPr lang="en-US" altLang="en-US"/>
              <a:pPr/>
              <a:t>21</a:t>
            </a:fld>
            <a:endParaRPr lang="en-US" altLang="en-US"/>
          </a:p>
        </p:txBody>
      </p:sp>
      <p:sp>
        <p:nvSpPr>
          <p:cNvPr id="297986" name="Rectangle 2">
            <a:extLst>
              <a:ext uri="{FF2B5EF4-FFF2-40B4-BE49-F238E27FC236}">
                <a16:creationId xmlns:a16="http://schemas.microsoft.com/office/drawing/2014/main" id="{795CCAFD-0149-BD07-4ED2-86C1BEDE8CBC}"/>
              </a:ext>
            </a:extLst>
          </p:cNvPr>
          <p:cNvSpPr>
            <a:spLocks noGrp="1" noChangeArrowheads="1"/>
          </p:cNvSpPr>
          <p:nvPr>
            <p:ph type="title"/>
          </p:nvPr>
        </p:nvSpPr>
        <p:spPr/>
        <p:txBody>
          <a:bodyPr/>
          <a:lstStyle/>
          <a:p>
            <a:r>
              <a:rPr lang="en-US" altLang="en-US"/>
              <a:t>Prototype</a:t>
            </a:r>
          </a:p>
        </p:txBody>
      </p:sp>
      <p:sp>
        <p:nvSpPr>
          <p:cNvPr id="297987" name="Rectangle 3">
            <a:extLst>
              <a:ext uri="{FF2B5EF4-FFF2-40B4-BE49-F238E27FC236}">
                <a16:creationId xmlns:a16="http://schemas.microsoft.com/office/drawing/2014/main" id="{39817EC8-E104-B41D-30E9-B4163D22FD2B}"/>
              </a:ext>
            </a:extLst>
          </p:cNvPr>
          <p:cNvSpPr>
            <a:spLocks noGrp="1" noChangeArrowheads="1"/>
          </p:cNvSpPr>
          <p:nvPr>
            <p:ph type="body" idx="1"/>
          </p:nvPr>
        </p:nvSpPr>
        <p:spPr/>
        <p:txBody>
          <a:bodyPr>
            <a:normAutofit fontScale="92500" lnSpcReduction="20000"/>
          </a:bodyPr>
          <a:lstStyle/>
          <a:p>
            <a:pPr>
              <a:lnSpc>
                <a:spcPct val="90000"/>
              </a:lnSpc>
              <a:buFontTx/>
              <a:buNone/>
            </a:pPr>
            <a:r>
              <a:rPr lang="en-US" altLang="en-US" i="1"/>
              <a:t>Definition</a:t>
            </a:r>
          </a:p>
          <a:p>
            <a:pPr>
              <a:lnSpc>
                <a:spcPct val="90000"/>
              </a:lnSpc>
            </a:pPr>
            <a:r>
              <a:rPr lang="en-US" altLang="en-US"/>
              <a:t>Specifies the kind of objects to create using a prototypical instance and creates new objects by copying this prototype</a:t>
            </a:r>
            <a:endParaRPr lang="en-US" altLang="en-US" sz="1800"/>
          </a:p>
          <a:p>
            <a:pPr>
              <a:lnSpc>
                <a:spcPct val="90000"/>
              </a:lnSpc>
              <a:buFontTx/>
              <a:buNone/>
            </a:pPr>
            <a:r>
              <a:rPr lang="en-US" altLang="en-US" i="1"/>
              <a:t>Problem &amp; Context</a:t>
            </a:r>
          </a:p>
          <a:p>
            <a:pPr>
              <a:lnSpc>
                <a:spcPct val="90000"/>
              </a:lnSpc>
            </a:pPr>
            <a:r>
              <a:rPr lang="en-US" altLang="en-US"/>
              <a:t>When clients need to create a set of objects that are cost prohibitive and alike or differ only in terms of their state, create one object upfront and designate it as a prototype object or simply make a copy of the prototype object</a:t>
            </a:r>
            <a:endParaRPr lang="en-US" altLang="en-US" sz="2000"/>
          </a:p>
          <a:p>
            <a:pPr>
              <a:lnSpc>
                <a:spcPct val="90000"/>
              </a:lnSpc>
              <a:buFontTx/>
              <a:buNone/>
            </a:pPr>
            <a:r>
              <a:rPr lang="en-US" altLang="en-US" i="1"/>
              <a:t>Solution</a:t>
            </a:r>
          </a:p>
          <a:p>
            <a:pPr>
              <a:lnSpc>
                <a:spcPct val="90000"/>
              </a:lnSpc>
            </a:pPr>
            <a:r>
              <a:rPr lang="en-US" altLang="en-US"/>
              <a:t>Provide a way for clients to create a copy of the prototype object. By default, all Java objects inherit the built in clone() method that creates a clone of the original object</a:t>
            </a:r>
          </a:p>
        </p:txBody>
      </p:sp>
    </p:spTree>
    <p:extLst>
      <p:ext uri="{BB962C8B-B14F-4D97-AF65-F5344CB8AC3E}">
        <p14:creationId xmlns:p14="http://schemas.microsoft.com/office/powerpoint/2010/main" val="1239632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5BE1EC-23F9-89AA-AED6-AF9E591FCFB8}"/>
              </a:ext>
            </a:extLst>
          </p:cNvPr>
          <p:cNvSpPr>
            <a:spLocks noGrp="1"/>
          </p:cNvSpPr>
          <p:nvPr>
            <p:ph type="title"/>
          </p:nvPr>
        </p:nvSpPr>
        <p:spPr/>
        <p:txBody>
          <a:bodyPr/>
          <a:lstStyle/>
          <a:p>
            <a:r>
              <a:rPr lang="en-US" dirty="0"/>
              <a:t>Structural Design Patterns</a:t>
            </a:r>
            <a:endParaRPr lang="en-IN" dirty="0"/>
          </a:p>
        </p:txBody>
      </p:sp>
      <p:sp>
        <p:nvSpPr>
          <p:cNvPr id="5" name="Text Placeholder 4">
            <a:extLst>
              <a:ext uri="{FF2B5EF4-FFF2-40B4-BE49-F238E27FC236}">
                <a16:creationId xmlns:a16="http://schemas.microsoft.com/office/drawing/2014/main" id="{764511BD-2B4F-F8E6-6405-A182ABB11F6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813573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1ECAF58-CAC8-FEBC-7103-83556DE9D115}"/>
              </a:ext>
            </a:extLst>
          </p:cNvPr>
          <p:cNvSpPr>
            <a:spLocks noGrp="1"/>
          </p:cNvSpPr>
          <p:nvPr>
            <p:ph type="sldNum" sz="quarter" idx="10"/>
          </p:nvPr>
        </p:nvSpPr>
        <p:spPr/>
        <p:txBody>
          <a:bodyPr/>
          <a:lstStyle/>
          <a:p>
            <a:fld id="{75EFDCAA-5690-433B-8498-9D5DFCAF76B0}" type="slidenum">
              <a:rPr lang="en-US" altLang="en-US"/>
              <a:pPr/>
              <a:t>23</a:t>
            </a:fld>
            <a:endParaRPr lang="en-US" altLang="en-US"/>
          </a:p>
        </p:txBody>
      </p:sp>
      <p:sp>
        <p:nvSpPr>
          <p:cNvPr id="300034" name="Rectangle 2">
            <a:extLst>
              <a:ext uri="{FF2B5EF4-FFF2-40B4-BE49-F238E27FC236}">
                <a16:creationId xmlns:a16="http://schemas.microsoft.com/office/drawing/2014/main" id="{F1A4E25C-5916-EF3E-BF11-3FD958E8DD23}"/>
              </a:ext>
            </a:extLst>
          </p:cNvPr>
          <p:cNvSpPr>
            <a:spLocks noGrp="1" noChangeArrowheads="1"/>
          </p:cNvSpPr>
          <p:nvPr>
            <p:ph type="title"/>
          </p:nvPr>
        </p:nvSpPr>
        <p:spPr/>
        <p:txBody>
          <a:bodyPr/>
          <a:lstStyle/>
          <a:p>
            <a:r>
              <a:rPr lang="en-US" altLang="en-US"/>
              <a:t>Adapter</a:t>
            </a:r>
          </a:p>
        </p:txBody>
      </p:sp>
      <p:sp>
        <p:nvSpPr>
          <p:cNvPr id="300035" name="Rectangle 3">
            <a:extLst>
              <a:ext uri="{FF2B5EF4-FFF2-40B4-BE49-F238E27FC236}">
                <a16:creationId xmlns:a16="http://schemas.microsoft.com/office/drawing/2014/main" id="{B961FDD1-549C-10C9-FEA3-EA7BB701E389}"/>
              </a:ext>
            </a:extLst>
          </p:cNvPr>
          <p:cNvSpPr>
            <a:spLocks noGrp="1" noChangeArrowheads="1"/>
          </p:cNvSpPr>
          <p:nvPr>
            <p:ph type="body" idx="1"/>
          </p:nvPr>
        </p:nvSpPr>
        <p:spPr>
          <a:xfrm>
            <a:off x="680321" y="2040117"/>
            <a:ext cx="9745724" cy="4640787"/>
          </a:xfrm>
        </p:spPr>
        <p:txBody>
          <a:bodyPr/>
          <a:lstStyle/>
          <a:p>
            <a:pPr>
              <a:buFontTx/>
              <a:buNone/>
            </a:pPr>
            <a:r>
              <a:rPr lang="en-US" altLang="en-US" sz="2000" i="1" dirty="0"/>
              <a:t>Definition</a:t>
            </a:r>
          </a:p>
          <a:p>
            <a:r>
              <a:rPr lang="en-US" altLang="en-US" sz="2000" dirty="0"/>
              <a:t>Converts the interface of a class into another interface clients expect. Adapter lets classes work together that couldn't otherwise because of incompatible interfaces</a:t>
            </a:r>
            <a:endParaRPr lang="en-US" altLang="en-US" sz="1600" dirty="0"/>
          </a:p>
          <a:p>
            <a:pPr>
              <a:buFontTx/>
              <a:buNone/>
            </a:pPr>
            <a:r>
              <a:rPr lang="en-US" altLang="en-US" sz="2000" i="1" dirty="0"/>
              <a:t>Problem &amp; Context</a:t>
            </a:r>
          </a:p>
          <a:p>
            <a:r>
              <a:rPr lang="en-US" altLang="en-US" sz="2000" dirty="0"/>
              <a:t>Sometimes an existing class may provide the functionality required by a client, but its interface may not be what the client expects. In such cases, the existing interface needs to be converted into an interface that the client expects, preserving the reusability of the existing class</a:t>
            </a:r>
            <a:endParaRPr lang="en-US" altLang="en-US" sz="1800" dirty="0"/>
          </a:p>
          <a:p>
            <a:pPr>
              <a:buFontTx/>
              <a:buNone/>
            </a:pPr>
            <a:r>
              <a:rPr lang="en-US" altLang="en-US" sz="2000" i="1" dirty="0"/>
              <a:t>Solution</a:t>
            </a:r>
          </a:p>
          <a:p>
            <a:r>
              <a:rPr lang="en-US" altLang="en-US" sz="2000" dirty="0"/>
              <a:t>Define a wrapper class around the object with the incompatible interface. The adapter provides the required interface expected by the client. The implementation of the adapter interface converts client requests into calls to the </a:t>
            </a:r>
            <a:r>
              <a:rPr lang="en-US" altLang="en-US" sz="2000" dirty="0" err="1"/>
              <a:t>adaptee</a:t>
            </a:r>
            <a:r>
              <a:rPr lang="en-US" altLang="en-US" sz="2000" dirty="0"/>
              <a:t> class interface</a:t>
            </a:r>
          </a:p>
        </p:txBody>
      </p:sp>
    </p:spTree>
    <p:extLst>
      <p:ext uri="{BB962C8B-B14F-4D97-AF65-F5344CB8AC3E}">
        <p14:creationId xmlns:p14="http://schemas.microsoft.com/office/powerpoint/2010/main" val="2891855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949CBAB-99D0-90D1-F609-90BFF309593D}"/>
              </a:ext>
            </a:extLst>
          </p:cNvPr>
          <p:cNvSpPr>
            <a:spLocks noGrp="1"/>
          </p:cNvSpPr>
          <p:nvPr>
            <p:ph type="sldNum" sz="quarter" idx="10"/>
          </p:nvPr>
        </p:nvSpPr>
        <p:spPr/>
        <p:txBody>
          <a:bodyPr/>
          <a:lstStyle/>
          <a:p>
            <a:fld id="{80D29975-F41F-4B24-8C7D-93856FB6AE28}" type="slidenum">
              <a:rPr lang="en-US" altLang="en-US"/>
              <a:pPr/>
              <a:t>24</a:t>
            </a:fld>
            <a:endParaRPr lang="en-US" altLang="en-US"/>
          </a:p>
        </p:txBody>
      </p:sp>
      <p:sp>
        <p:nvSpPr>
          <p:cNvPr id="301058" name="Rectangle 2">
            <a:extLst>
              <a:ext uri="{FF2B5EF4-FFF2-40B4-BE49-F238E27FC236}">
                <a16:creationId xmlns:a16="http://schemas.microsoft.com/office/drawing/2014/main" id="{886B7DFC-821F-1667-AF5A-D5E42E156ADF}"/>
              </a:ext>
            </a:extLst>
          </p:cNvPr>
          <p:cNvSpPr>
            <a:spLocks noGrp="1" noChangeArrowheads="1"/>
          </p:cNvSpPr>
          <p:nvPr>
            <p:ph type="title"/>
          </p:nvPr>
        </p:nvSpPr>
        <p:spPr/>
        <p:txBody>
          <a:bodyPr/>
          <a:lstStyle/>
          <a:p>
            <a:r>
              <a:rPr lang="en-US" altLang="en-US"/>
              <a:t>Bridge</a:t>
            </a:r>
          </a:p>
        </p:txBody>
      </p:sp>
      <p:sp>
        <p:nvSpPr>
          <p:cNvPr id="301059" name="Rectangle 3">
            <a:extLst>
              <a:ext uri="{FF2B5EF4-FFF2-40B4-BE49-F238E27FC236}">
                <a16:creationId xmlns:a16="http://schemas.microsoft.com/office/drawing/2014/main" id="{E0DD9EBF-3FD6-BA61-B250-67AC0FDF8E1A}"/>
              </a:ext>
            </a:extLst>
          </p:cNvPr>
          <p:cNvSpPr>
            <a:spLocks noGrp="1" noChangeArrowheads="1"/>
          </p:cNvSpPr>
          <p:nvPr>
            <p:ph type="body" idx="1"/>
          </p:nvPr>
        </p:nvSpPr>
        <p:spPr>
          <a:xfrm>
            <a:off x="1835150" y="1219200"/>
            <a:ext cx="8375650" cy="4800600"/>
          </a:xfrm>
        </p:spPr>
        <p:txBody>
          <a:bodyPr>
            <a:normAutofit lnSpcReduction="10000"/>
          </a:bodyPr>
          <a:lstStyle/>
          <a:p>
            <a:pPr>
              <a:lnSpc>
                <a:spcPct val="90000"/>
              </a:lnSpc>
              <a:buFontTx/>
              <a:buNone/>
            </a:pPr>
            <a:r>
              <a:rPr lang="en-US" altLang="en-US" sz="2000" i="1"/>
              <a:t>Definition</a:t>
            </a:r>
          </a:p>
          <a:p>
            <a:pPr>
              <a:lnSpc>
                <a:spcPct val="90000"/>
              </a:lnSpc>
            </a:pPr>
            <a:r>
              <a:rPr lang="en-US" altLang="en-US" sz="2000"/>
              <a:t>Decouples an abstraction from its implementation so that the two can vary independently</a:t>
            </a:r>
            <a:endParaRPr lang="en-US" altLang="en-US" sz="1600"/>
          </a:p>
          <a:p>
            <a:pPr>
              <a:lnSpc>
                <a:spcPct val="90000"/>
              </a:lnSpc>
              <a:buFontTx/>
              <a:buNone/>
            </a:pPr>
            <a:r>
              <a:rPr lang="en-US" altLang="en-US" sz="2000" i="1"/>
              <a:t>Problem &amp; Context</a:t>
            </a:r>
          </a:p>
          <a:p>
            <a:pPr>
              <a:lnSpc>
                <a:spcPct val="90000"/>
              </a:lnSpc>
            </a:pPr>
            <a:r>
              <a:rPr lang="en-US" altLang="en-US" sz="2000"/>
              <a:t>An abstraction can be designed as an interface with one or more concrete implementers. When subclassing the hierarchy, it could lead to an exponential number of subclasses. And since both the interface and its implementation are closely tied together, they cannot be independently varied without affecting each other</a:t>
            </a:r>
            <a:endParaRPr lang="en-US" altLang="en-US" sz="1800"/>
          </a:p>
          <a:p>
            <a:pPr>
              <a:lnSpc>
                <a:spcPct val="90000"/>
              </a:lnSpc>
              <a:buFontTx/>
              <a:buNone/>
            </a:pPr>
            <a:r>
              <a:rPr lang="en-US" altLang="en-US" sz="2000" i="1"/>
              <a:t>Solution</a:t>
            </a:r>
          </a:p>
          <a:p>
            <a:pPr>
              <a:lnSpc>
                <a:spcPct val="90000"/>
              </a:lnSpc>
            </a:pPr>
            <a:r>
              <a:rPr lang="en-US" altLang="en-US" sz="2000"/>
              <a:t>Put both the interfaces and the implementations into separate class hierarchies. The Abstraction maintains an object reference of the Implementer type. A client application can choose a desired abstraction type from the Abstraction class hierarchy. The abstraction object can then be configured with an instance of an appropriate implementer from the Implementer class hierarchy</a:t>
            </a:r>
            <a:endParaRPr lang="en-US" altLang="en-US"/>
          </a:p>
        </p:txBody>
      </p:sp>
    </p:spTree>
    <p:extLst>
      <p:ext uri="{BB962C8B-B14F-4D97-AF65-F5344CB8AC3E}">
        <p14:creationId xmlns:p14="http://schemas.microsoft.com/office/powerpoint/2010/main" val="4221241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180A721-8916-E812-466D-B004B9817533}"/>
              </a:ext>
            </a:extLst>
          </p:cNvPr>
          <p:cNvSpPr>
            <a:spLocks noGrp="1"/>
          </p:cNvSpPr>
          <p:nvPr>
            <p:ph type="sldNum" sz="quarter" idx="10"/>
          </p:nvPr>
        </p:nvSpPr>
        <p:spPr/>
        <p:txBody>
          <a:bodyPr/>
          <a:lstStyle/>
          <a:p>
            <a:fld id="{B9D3BEE7-B486-4654-830C-55AB19E4C00A}" type="slidenum">
              <a:rPr lang="en-US" altLang="en-US"/>
              <a:pPr/>
              <a:t>25</a:t>
            </a:fld>
            <a:endParaRPr lang="en-US" altLang="en-US"/>
          </a:p>
        </p:txBody>
      </p:sp>
      <p:sp>
        <p:nvSpPr>
          <p:cNvPr id="304130" name="Rectangle 2">
            <a:extLst>
              <a:ext uri="{FF2B5EF4-FFF2-40B4-BE49-F238E27FC236}">
                <a16:creationId xmlns:a16="http://schemas.microsoft.com/office/drawing/2014/main" id="{1B74C185-FE7F-B3F9-4477-D45BE70571FF}"/>
              </a:ext>
            </a:extLst>
          </p:cNvPr>
          <p:cNvSpPr>
            <a:spLocks noGrp="1" noChangeArrowheads="1"/>
          </p:cNvSpPr>
          <p:nvPr>
            <p:ph type="title"/>
          </p:nvPr>
        </p:nvSpPr>
        <p:spPr/>
        <p:txBody>
          <a:bodyPr/>
          <a:lstStyle/>
          <a:p>
            <a:r>
              <a:rPr lang="en-US" altLang="en-US"/>
              <a:t>Composite</a:t>
            </a:r>
          </a:p>
        </p:txBody>
      </p:sp>
      <p:sp>
        <p:nvSpPr>
          <p:cNvPr id="304131" name="Rectangle 3">
            <a:extLst>
              <a:ext uri="{FF2B5EF4-FFF2-40B4-BE49-F238E27FC236}">
                <a16:creationId xmlns:a16="http://schemas.microsoft.com/office/drawing/2014/main" id="{01553523-42C4-1541-DE71-05D3FDB88F2F}"/>
              </a:ext>
            </a:extLst>
          </p:cNvPr>
          <p:cNvSpPr>
            <a:spLocks noGrp="1" noChangeArrowheads="1"/>
          </p:cNvSpPr>
          <p:nvPr>
            <p:ph type="body" idx="1"/>
          </p:nvPr>
        </p:nvSpPr>
        <p:spPr>
          <a:xfrm>
            <a:off x="1835150" y="1143000"/>
            <a:ext cx="8375650" cy="5410200"/>
          </a:xfrm>
        </p:spPr>
        <p:txBody>
          <a:bodyPr/>
          <a:lstStyle/>
          <a:p>
            <a:pPr>
              <a:buFontTx/>
              <a:buNone/>
            </a:pPr>
            <a:r>
              <a:rPr lang="en-US" altLang="en-US" sz="2000" i="1"/>
              <a:t>Definition</a:t>
            </a:r>
          </a:p>
          <a:p>
            <a:r>
              <a:rPr lang="en-US" altLang="en-US" sz="2000"/>
              <a:t>Composes objects into tree structures to represent part-whole hierarchies. Composites let clients treat individual objects and compositions of objects uniformly</a:t>
            </a:r>
            <a:endParaRPr lang="en-US" altLang="en-US" sz="1600"/>
          </a:p>
          <a:p>
            <a:pPr>
              <a:buFontTx/>
              <a:buNone/>
            </a:pPr>
            <a:r>
              <a:rPr lang="en-US" altLang="en-US" sz="2000" i="1"/>
              <a:t>Problem &amp; Context</a:t>
            </a:r>
          </a:p>
          <a:p>
            <a:r>
              <a:rPr lang="en-US" altLang="en-US" sz="2000"/>
              <a:t>Useful in designing a common interface for both individual and composite components so that client programs can view both the individual components and groups of components uniformly</a:t>
            </a:r>
          </a:p>
          <a:p>
            <a:pPr>
              <a:buFontTx/>
              <a:buNone/>
            </a:pPr>
            <a:r>
              <a:rPr lang="en-US" altLang="en-US" sz="2000" i="1"/>
              <a:t>Solution</a:t>
            </a:r>
          </a:p>
          <a:p>
            <a:r>
              <a:rPr lang="en-US" altLang="en-US" sz="2000"/>
              <a:t>Simulate a file system that consists of directories, files and an interface called FileSystem with methods (such as getSize(), getComponent(), addComponent()) common for both File and Directory components. File and Directory classes are the implementers of the interface. A typical client would create a set of FileSystem objects including a hierarchy of file system objects. The client can treat both the Directory and File objects identically</a:t>
            </a:r>
            <a:endParaRPr lang="en-US" altLang="en-US"/>
          </a:p>
        </p:txBody>
      </p:sp>
    </p:spTree>
    <p:extLst>
      <p:ext uri="{BB962C8B-B14F-4D97-AF65-F5344CB8AC3E}">
        <p14:creationId xmlns:p14="http://schemas.microsoft.com/office/powerpoint/2010/main" val="1970215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D5DAA6A-0C00-0367-C456-743D03C3E0E4}"/>
              </a:ext>
            </a:extLst>
          </p:cNvPr>
          <p:cNvSpPr>
            <a:spLocks noGrp="1"/>
          </p:cNvSpPr>
          <p:nvPr>
            <p:ph type="sldNum" sz="quarter" idx="10"/>
          </p:nvPr>
        </p:nvSpPr>
        <p:spPr/>
        <p:txBody>
          <a:bodyPr/>
          <a:lstStyle/>
          <a:p>
            <a:fld id="{2F7C8E0D-0B36-4CE6-9EF6-3325E7134ABC}" type="slidenum">
              <a:rPr lang="en-US" altLang="en-US"/>
              <a:pPr/>
              <a:t>26</a:t>
            </a:fld>
            <a:endParaRPr lang="en-US" altLang="en-US"/>
          </a:p>
        </p:txBody>
      </p:sp>
      <p:sp>
        <p:nvSpPr>
          <p:cNvPr id="358402" name="Rectangle 2">
            <a:extLst>
              <a:ext uri="{FF2B5EF4-FFF2-40B4-BE49-F238E27FC236}">
                <a16:creationId xmlns:a16="http://schemas.microsoft.com/office/drawing/2014/main" id="{437BE7B6-20B7-059C-4BC5-84D357834AAE}"/>
              </a:ext>
            </a:extLst>
          </p:cNvPr>
          <p:cNvSpPr>
            <a:spLocks noGrp="1" noChangeArrowheads="1"/>
          </p:cNvSpPr>
          <p:nvPr>
            <p:ph type="title"/>
          </p:nvPr>
        </p:nvSpPr>
        <p:spPr/>
        <p:txBody>
          <a:bodyPr/>
          <a:lstStyle/>
          <a:p>
            <a:r>
              <a:rPr lang="en-US" altLang="en-US"/>
              <a:t>Composite (Diagram)</a:t>
            </a:r>
          </a:p>
        </p:txBody>
      </p:sp>
      <p:pic>
        <p:nvPicPr>
          <p:cNvPr id="358419" name="Picture 19">
            <a:extLst>
              <a:ext uri="{FF2B5EF4-FFF2-40B4-BE49-F238E27FC236}">
                <a16:creationId xmlns:a16="http://schemas.microsoft.com/office/drawing/2014/main" id="{A706D9F3-18FE-50FA-3143-240C298F1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19200"/>
            <a:ext cx="74676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943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2C12E96-DE45-C536-9C23-0B0F29BA6F09}"/>
              </a:ext>
            </a:extLst>
          </p:cNvPr>
          <p:cNvSpPr>
            <a:spLocks noGrp="1"/>
          </p:cNvSpPr>
          <p:nvPr>
            <p:ph type="sldNum" sz="quarter" idx="10"/>
          </p:nvPr>
        </p:nvSpPr>
        <p:spPr/>
        <p:txBody>
          <a:bodyPr/>
          <a:lstStyle/>
          <a:p>
            <a:fld id="{35DC95E9-6D98-4A80-A78E-03D5C2563C98}" type="slidenum">
              <a:rPr lang="en-US" altLang="en-US"/>
              <a:pPr/>
              <a:t>27</a:t>
            </a:fld>
            <a:endParaRPr lang="en-US" altLang="en-US"/>
          </a:p>
        </p:txBody>
      </p:sp>
      <p:sp>
        <p:nvSpPr>
          <p:cNvPr id="308226" name="Rectangle 2">
            <a:extLst>
              <a:ext uri="{FF2B5EF4-FFF2-40B4-BE49-F238E27FC236}">
                <a16:creationId xmlns:a16="http://schemas.microsoft.com/office/drawing/2014/main" id="{BBEF05DD-067B-FCD0-432F-4D23A5612F66}"/>
              </a:ext>
            </a:extLst>
          </p:cNvPr>
          <p:cNvSpPr>
            <a:spLocks noGrp="1" noChangeArrowheads="1"/>
          </p:cNvSpPr>
          <p:nvPr>
            <p:ph type="title"/>
          </p:nvPr>
        </p:nvSpPr>
        <p:spPr/>
        <p:txBody>
          <a:bodyPr/>
          <a:lstStyle/>
          <a:p>
            <a:r>
              <a:rPr lang="en-US" altLang="en-US"/>
              <a:t>Decorator</a:t>
            </a:r>
          </a:p>
        </p:txBody>
      </p:sp>
      <p:sp>
        <p:nvSpPr>
          <p:cNvPr id="308227" name="Rectangle 3">
            <a:extLst>
              <a:ext uri="{FF2B5EF4-FFF2-40B4-BE49-F238E27FC236}">
                <a16:creationId xmlns:a16="http://schemas.microsoft.com/office/drawing/2014/main" id="{1FDA005F-9631-11FE-AEB8-98BAE1B3529C}"/>
              </a:ext>
            </a:extLst>
          </p:cNvPr>
          <p:cNvSpPr>
            <a:spLocks noGrp="1" noChangeArrowheads="1"/>
          </p:cNvSpPr>
          <p:nvPr>
            <p:ph type="body" idx="1"/>
          </p:nvPr>
        </p:nvSpPr>
        <p:spPr>
          <a:xfrm>
            <a:off x="1828800" y="1295400"/>
            <a:ext cx="8375650" cy="5181600"/>
          </a:xfrm>
        </p:spPr>
        <p:txBody>
          <a:bodyPr/>
          <a:lstStyle/>
          <a:p>
            <a:pPr>
              <a:lnSpc>
                <a:spcPct val="90000"/>
              </a:lnSpc>
              <a:buFontTx/>
              <a:buNone/>
            </a:pPr>
            <a:r>
              <a:rPr lang="en-US" altLang="en-US" sz="2000" i="1"/>
              <a:t>Definition</a:t>
            </a:r>
          </a:p>
          <a:p>
            <a:pPr>
              <a:lnSpc>
                <a:spcPct val="90000"/>
              </a:lnSpc>
            </a:pPr>
            <a:r>
              <a:rPr lang="en-US" altLang="en-US" sz="2000"/>
              <a:t>Attaches additional responsibilities to an object dynamically. Decorators provide a flexible alternative to subclassing for extending functionality</a:t>
            </a:r>
            <a:r>
              <a:rPr lang="en-US" altLang="en-US"/>
              <a:t> </a:t>
            </a:r>
            <a:endParaRPr lang="en-US" altLang="en-US" sz="1600"/>
          </a:p>
          <a:p>
            <a:pPr>
              <a:lnSpc>
                <a:spcPct val="90000"/>
              </a:lnSpc>
              <a:buFontTx/>
              <a:buNone/>
            </a:pPr>
            <a:r>
              <a:rPr lang="en-US" altLang="en-US" sz="2000" i="1"/>
              <a:t>Problem &amp; Context</a:t>
            </a:r>
          </a:p>
          <a:p>
            <a:pPr>
              <a:lnSpc>
                <a:spcPct val="90000"/>
              </a:lnSpc>
            </a:pPr>
            <a:r>
              <a:rPr lang="en-US" altLang="en-US" sz="2000"/>
              <a:t>This pattern allows new/additional behavior to be added to an existing method of an object dynamically. Since classes cannot be created at runtime and it is typically not possible to predict what extensions will be needed at design time, a new class would have to be made for every possible combination. By contrast, decorators are objects, created at runtime, and can be combined on a per-use basis</a:t>
            </a:r>
          </a:p>
          <a:p>
            <a:pPr>
              <a:lnSpc>
                <a:spcPct val="90000"/>
              </a:lnSpc>
              <a:buFontTx/>
              <a:buNone/>
            </a:pPr>
            <a:r>
              <a:rPr lang="en-US" altLang="en-US" sz="2000" i="1"/>
              <a:t>Solution</a:t>
            </a:r>
          </a:p>
          <a:p>
            <a:pPr>
              <a:lnSpc>
                <a:spcPct val="90000"/>
              </a:lnSpc>
            </a:pPr>
            <a:r>
              <a:rPr lang="en-US" altLang="en-US" sz="2000"/>
              <a:t>Pass the original object as a parameter to the constructor of the decorator, with the decorator implementing the new functionality. The interface of the original object needs to be maintained by the decorator</a:t>
            </a:r>
            <a:endParaRPr lang="en-US" altLang="en-US"/>
          </a:p>
        </p:txBody>
      </p:sp>
    </p:spTree>
    <p:extLst>
      <p:ext uri="{BB962C8B-B14F-4D97-AF65-F5344CB8AC3E}">
        <p14:creationId xmlns:p14="http://schemas.microsoft.com/office/powerpoint/2010/main" val="2980928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24610C4-0EBA-8C80-84AF-2C5A49222255}"/>
              </a:ext>
            </a:extLst>
          </p:cNvPr>
          <p:cNvSpPr>
            <a:spLocks noGrp="1"/>
          </p:cNvSpPr>
          <p:nvPr>
            <p:ph type="sldNum" sz="quarter" idx="10"/>
          </p:nvPr>
        </p:nvSpPr>
        <p:spPr/>
        <p:txBody>
          <a:bodyPr/>
          <a:lstStyle/>
          <a:p>
            <a:fld id="{BF7E3F1F-C29D-4F4A-A367-86CEA7119E58}" type="slidenum">
              <a:rPr lang="en-US" altLang="en-US"/>
              <a:pPr/>
              <a:t>28</a:t>
            </a:fld>
            <a:endParaRPr lang="en-US" altLang="en-US"/>
          </a:p>
        </p:txBody>
      </p:sp>
      <p:sp>
        <p:nvSpPr>
          <p:cNvPr id="309250" name="Rectangle 2">
            <a:extLst>
              <a:ext uri="{FF2B5EF4-FFF2-40B4-BE49-F238E27FC236}">
                <a16:creationId xmlns:a16="http://schemas.microsoft.com/office/drawing/2014/main" id="{DFB3C5AA-9251-4D98-F977-C1F08EE205E0}"/>
              </a:ext>
            </a:extLst>
          </p:cNvPr>
          <p:cNvSpPr>
            <a:spLocks noGrp="1" noChangeArrowheads="1"/>
          </p:cNvSpPr>
          <p:nvPr>
            <p:ph type="title"/>
          </p:nvPr>
        </p:nvSpPr>
        <p:spPr/>
        <p:txBody>
          <a:bodyPr/>
          <a:lstStyle/>
          <a:p>
            <a:r>
              <a:rPr lang="en-US" altLang="en-US"/>
              <a:t>Façade</a:t>
            </a:r>
          </a:p>
        </p:txBody>
      </p:sp>
      <p:sp>
        <p:nvSpPr>
          <p:cNvPr id="309251" name="Rectangle 3">
            <a:extLst>
              <a:ext uri="{FF2B5EF4-FFF2-40B4-BE49-F238E27FC236}">
                <a16:creationId xmlns:a16="http://schemas.microsoft.com/office/drawing/2014/main" id="{DBDC5625-8174-8D5D-2298-2A89EA183003}"/>
              </a:ext>
            </a:extLst>
          </p:cNvPr>
          <p:cNvSpPr>
            <a:spLocks noGrp="1" noChangeArrowheads="1"/>
          </p:cNvSpPr>
          <p:nvPr>
            <p:ph type="body" idx="1"/>
          </p:nvPr>
        </p:nvSpPr>
        <p:spPr/>
        <p:txBody>
          <a:bodyPr>
            <a:normAutofit lnSpcReduction="10000"/>
          </a:bodyPr>
          <a:lstStyle/>
          <a:p>
            <a:pPr>
              <a:buFontTx/>
              <a:buNone/>
            </a:pPr>
            <a:r>
              <a:rPr lang="en-US" altLang="en-US" sz="2000" i="1"/>
              <a:t>Definition</a:t>
            </a:r>
          </a:p>
          <a:p>
            <a:r>
              <a:rPr lang="en-US" altLang="en-US" sz="2000"/>
              <a:t>Provides a unified interface to a set of interfaces in a subsystem. Façade defines a higher-level interface that makes the subsystem easier to use</a:t>
            </a:r>
            <a:endParaRPr lang="en-US" altLang="en-US" sz="1600"/>
          </a:p>
          <a:p>
            <a:pPr>
              <a:buFontTx/>
              <a:buNone/>
            </a:pPr>
            <a:r>
              <a:rPr lang="en-US" altLang="en-US" sz="2000" i="1"/>
              <a:t>Problem &amp; Context</a:t>
            </a:r>
          </a:p>
          <a:p>
            <a:r>
              <a:rPr lang="en-US" altLang="en-US" sz="2000"/>
              <a:t>The Façade object takes up the responsibility of interacting with the subsystem classes. In effect, clients interface with the façade to deal with the subsystem. Consequently,  the Façade pattern promotes a weak coupling between a subsystem and its clients</a:t>
            </a:r>
          </a:p>
          <a:p>
            <a:pPr>
              <a:buFontTx/>
              <a:buNone/>
            </a:pPr>
            <a:r>
              <a:rPr lang="en-US" altLang="en-US" sz="2000" i="1"/>
              <a:t>Solution</a:t>
            </a:r>
          </a:p>
          <a:p>
            <a:r>
              <a:rPr lang="en-US" altLang="en-US" sz="2000"/>
              <a:t>A façade should not be designed to provide any additional functionality. Never return subsystem components from Façade methods to clients</a:t>
            </a:r>
            <a:endParaRPr lang="en-US" altLang="en-US"/>
          </a:p>
        </p:txBody>
      </p:sp>
    </p:spTree>
    <p:extLst>
      <p:ext uri="{BB962C8B-B14F-4D97-AF65-F5344CB8AC3E}">
        <p14:creationId xmlns:p14="http://schemas.microsoft.com/office/powerpoint/2010/main" val="1243028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635A953-25C8-782E-F1B5-093BC690670A}"/>
              </a:ext>
            </a:extLst>
          </p:cNvPr>
          <p:cNvSpPr>
            <a:spLocks noGrp="1"/>
          </p:cNvSpPr>
          <p:nvPr>
            <p:ph type="sldNum" sz="quarter" idx="10"/>
          </p:nvPr>
        </p:nvSpPr>
        <p:spPr/>
        <p:txBody>
          <a:bodyPr/>
          <a:lstStyle/>
          <a:p>
            <a:fld id="{D72BFBB3-42A8-42A9-AEB3-2690C17A37D2}" type="slidenum">
              <a:rPr lang="en-US" altLang="en-US"/>
              <a:pPr/>
              <a:t>29</a:t>
            </a:fld>
            <a:endParaRPr lang="en-US" altLang="en-US"/>
          </a:p>
        </p:txBody>
      </p:sp>
      <p:sp>
        <p:nvSpPr>
          <p:cNvPr id="361474" name="Rectangle 2">
            <a:extLst>
              <a:ext uri="{FF2B5EF4-FFF2-40B4-BE49-F238E27FC236}">
                <a16:creationId xmlns:a16="http://schemas.microsoft.com/office/drawing/2014/main" id="{AB390938-D24A-171E-0E9B-2D8023CA1F44}"/>
              </a:ext>
            </a:extLst>
          </p:cNvPr>
          <p:cNvSpPr>
            <a:spLocks noGrp="1" noChangeArrowheads="1"/>
          </p:cNvSpPr>
          <p:nvPr>
            <p:ph type="title"/>
          </p:nvPr>
        </p:nvSpPr>
        <p:spPr/>
        <p:txBody>
          <a:bodyPr/>
          <a:lstStyle/>
          <a:p>
            <a:r>
              <a:rPr lang="en-US" altLang="en-US"/>
              <a:t>Façade (Diagram)</a:t>
            </a:r>
          </a:p>
        </p:txBody>
      </p:sp>
      <p:pic>
        <p:nvPicPr>
          <p:cNvPr id="361479" name="Picture 7">
            <a:extLst>
              <a:ext uri="{FF2B5EF4-FFF2-40B4-BE49-F238E27FC236}">
                <a16:creationId xmlns:a16="http://schemas.microsoft.com/office/drawing/2014/main" id="{019033BE-0002-E601-3ED7-A689A6B22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95400"/>
            <a:ext cx="7315200" cy="523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66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79069D-45DF-B61D-EDA3-D62F4F78013C}"/>
              </a:ext>
            </a:extLst>
          </p:cNvPr>
          <p:cNvSpPr>
            <a:spLocks noGrp="1"/>
          </p:cNvSpPr>
          <p:nvPr>
            <p:ph type="title"/>
          </p:nvPr>
        </p:nvSpPr>
        <p:spPr/>
        <p:txBody>
          <a:bodyPr/>
          <a:lstStyle/>
          <a:p>
            <a:r>
              <a:rPr lang="en-US" dirty="0"/>
              <a:t>Introduction</a:t>
            </a:r>
            <a:endParaRPr lang="en-IN" dirty="0"/>
          </a:p>
        </p:txBody>
      </p:sp>
      <p:sp>
        <p:nvSpPr>
          <p:cNvPr id="5" name="Text Placeholder 4">
            <a:extLst>
              <a:ext uri="{FF2B5EF4-FFF2-40B4-BE49-F238E27FC236}">
                <a16:creationId xmlns:a16="http://schemas.microsoft.com/office/drawing/2014/main" id="{1409CBE3-8EF7-E3DD-EDF4-4A8D0E8B23A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11418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9E1CE224-689A-5D50-8C50-E5D813BD9742}"/>
              </a:ext>
            </a:extLst>
          </p:cNvPr>
          <p:cNvSpPr>
            <a:spLocks noGrp="1"/>
          </p:cNvSpPr>
          <p:nvPr>
            <p:ph type="sldNum" sz="quarter" idx="10"/>
          </p:nvPr>
        </p:nvSpPr>
        <p:spPr/>
        <p:txBody>
          <a:bodyPr/>
          <a:lstStyle/>
          <a:p>
            <a:fld id="{1B413289-D21B-4315-B6D0-A02E2771C277}" type="slidenum">
              <a:rPr lang="en-US" altLang="en-US"/>
              <a:pPr/>
              <a:t>30</a:t>
            </a:fld>
            <a:endParaRPr lang="en-US" altLang="en-US"/>
          </a:p>
        </p:txBody>
      </p:sp>
      <p:sp>
        <p:nvSpPr>
          <p:cNvPr id="310274" name="Rectangle 2">
            <a:extLst>
              <a:ext uri="{FF2B5EF4-FFF2-40B4-BE49-F238E27FC236}">
                <a16:creationId xmlns:a16="http://schemas.microsoft.com/office/drawing/2014/main" id="{3956AF7C-AAAB-1924-4F4E-716D046C866E}"/>
              </a:ext>
            </a:extLst>
          </p:cNvPr>
          <p:cNvSpPr>
            <a:spLocks noGrp="1" noChangeArrowheads="1"/>
          </p:cNvSpPr>
          <p:nvPr>
            <p:ph type="title"/>
          </p:nvPr>
        </p:nvSpPr>
        <p:spPr/>
        <p:txBody>
          <a:bodyPr/>
          <a:lstStyle/>
          <a:p>
            <a:r>
              <a:rPr lang="en-US" altLang="en-US"/>
              <a:t>Flyweight</a:t>
            </a:r>
          </a:p>
        </p:txBody>
      </p:sp>
      <p:sp>
        <p:nvSpPr>
          <p:cNvPr id="310275" name="Rectangle 3">
            <a:extLst>
              <a:ext uri="{FF2B5EF4-FFF2-40B4-BE49-F238E27FC236}">
                <a16:creationId xmlns:a16="http://schemas.microsoft.com/office/drawing/2014/main" id="{C60C6874-7FF4-5FEF-4099-460C91B445E2}"/>
              </a:ext>
            </a:extLst>
          </p:cNvPr>
          <p:cNvSpPr>
            <a:spLocks noGrp="1" noChangeArrowheads="1"/>
          </p:cNvSpPr>
          <p:nvPr>
            <p:ph type="body" idx="1"/>
          </p:nvPr>
        </p:nvSpPr>
        <p:spPr>
          <a:xfrm>
            <a:off x="1835150" y="1219200"/>
            <a:ext cx="8375650" cy="5181600"/>
          </a:xfrm>
        </p:spPr>
        <p:txBody>
          <a:bodyPr/>
          <a:lstStyle/>
          <a:p>
            <a:pPr>
              <a:buFontTx/>
              <a:buNone/>
            </a:pPr>
            <a:r>
              <a:rPr lang="en-US" altLang="en-US" sz="2000" i="1"/>
              <a:t>Definition</a:t>
            </a:r>
          </a:p>
          <a:p>
            <a:r>
              <a:rPr lang="en-US" altLang="en-US" sz="2000"/>
              <a:t>Uses sharing to support large numbers of fine-grained objects efficiently</a:t>
            </a:r>
            <a:endParaRPr lang="en-US" altLang="en-US" sz="1400"/>
          </a:p>
          <a:p>
            <a:pPr>
              <a:buFontTx/>
              <a:buNone/>
            </a:pPr>
            <a:r>
              <a:rPr lang="en-US" altLang="en-US" sz="2000" i="1"/>
              <a:t>Problem &amp; Context</a:t>
            </a:r>
          </a:p>
          <a:p>
            <a:r>
              <a:rPr lang="en-US" altLang="en-US" sz="2000"/>
              <a:t>This pattern suggests separating all the intrinsic common data into a separate object referred to as a </a:t>
            </a:r>
            <a:r>
              <a:rPr lang="en-US" altLang="en-US" sz="2000" i="1"/>
              <a:t>Flyweight</a:t>
            </a:r>
            <a:r>
              <a:rPr lang="en-US" altLang="en-US" sz="2000"/>
              <a:t> object. The group of objects being created can share the Flyweight object as it represents their intrinsic state. This eliminates the need for storing the same invariant, intrinsic information in every object; instead it is stored only once in the form of a single Flyweight object</a:t>
            </a:r>
            <a:endParaRPr lang="en-US" altLang="en-US" sz="1800"/>
          </a:p>
          <a:p>
            <a:pPr>
              <a:buFontTx/>
              <a:buNone/>
            </a:pPr>
            <a:r>
              <a:rPr lang="en-US" altLang="en-US" sz="2000" i="1"/>
              <a:t>Solution</a:t>
            </a:r>
          </a:p>
          <a:p>
            <a:r>
              <a:rPr lang="en-US" altLang="en-US" sz="2000"/>
              <a:t>Design flyweight as a singleton with a private constructor. The client creates an object with the exclusive extrinsic data or sends the extrinsic data as part of a method call to the Flyweight object. This results in the creation of few objects with no duplication</a:t>
            </a:r>
          </a:p>
        </p:txBody>
      </p:sp>
    </p:spTree>
    <p:extLst>
      <p:ext uri="{BB962C8B-B14F-4D97-AF65-F5344CB8AC3E}">
        <p14:creationId xmlns:p14="http://schemas.microsoft.com/office/powerpoint/2010/main" val="1892726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6CCE2624-D331-F3D3-F57A-29D2D702C6C5}"/>
              </a:ext>
            </a:extLst>
          </p:cNvPr>
          <p:cNvSpPr>
            <a:spLocks noGrp="1"/>
          </p:cNvSpPr>
          <p:nvPr>
            <p:ph type="sldNum" sz="quarter" idx="10"/>
          </p:nvPr>
        </p:nvSpPr>
        <p:spPr/>
        <p:txBody>
          <a:bodyPr/>
          <a:lstStyle/>
          <a:p>
            <a:fld id="{A5491B2E-91DB-433D-8E35-635A25FAACF0}" type="slidenum">
              <a:rPr lang="en-US" altLang="en-US"/>
              <a:pPr/>
              <a:t>31</a:t>
            </a:fld>
            <a:endParaRPr lang="en-US" altLang="en-US"/>
          </a:p>
        </p:txBody>
      </p:sp>
      <p:sp>
        <p:nvSpPr>
          <p:cNvPr id="311298" name="Rectangle 2">
            <a:extLst>
              <a:ext uri="{FF2B5EF4-FFF2-40B4-BE49-F238E27FC236}">
                <a16:creationId xmlns:a16="http://schemas.microsoft.com/office/drawing/2014/main" id="{3BE614D6-CDB8-7933-4B06-60B6B1363725}"/>
              </a:ext>
            </a:extLst>
          </p:cNvPr>
          <p:cNvSpPr>
            <a:spLocks noGrp="1" noChangeArrowheads="1"/>
          </p:cNvSpPr>
          <p:nvPr>
            <p:ph type="title"/>
          </p:nvPr>
        </p:nvSpPr>
        <p:spPr/>
        <p:txBody>
          <a:bodyPr/>
          <a:lstStyle/>
          <a:p>
            <a:r>
              <a:rPr lang="en-US" altLang="en-US"/>
              <a:t>Proxy</a:t>
            </a:r>
          </a:p>
        </p:txBody>
      </p:sp>
      <p:sp>
        <p:nvSpPr>
          <p:cNvPr id="311299" name="Rectangle 3">
            <a:extLst>
              <a:ext uri="{FF2B5EF4-FFF2-40B4-BE49-F238E27FC236}">
                <a16:creationId xmlns:a16="http://schemas.microsoft.com/office/drawing/2014/main" id="{BAF9E0FE-B0E3-303F-B08D-29F668E25B77}"/>
              </a:ext>
            </a:extLst>
          </p:cNvPr>
          <p:cNvSpPr>
            <a:spLocks noGrp="1" noChangeArrowheads="1"/>
          </p:cNvSpPr>
          <p:nvPr>
            <p:ph type="body" idx="1"/>
          </p:nvPr>
        </p:nvSpPr>
        <p:spPr>
          <a:xfrm>
            <a:off x="1911350" y="1219200"/>
            <a:ext cx="8375650" cy="5181600"/>
          </a:xfrm>
        </p:spPr>
        <p:txBody>
          <a:bodyPr/>
          <a:lstStyle/>
          <a:p>
            <a:pPr>
              <a:buFontTx/>
              <a:buNone/>
            </a:pPr>
            <a:r>
              <a:rPr lang="en-US" altLang="en-US" sz="2000" i="1"/>
              <a:t>Definition</a:t>
            </a:r>
          </a:p>
          <a:p>
            <a:r>
              <a:rPr lang="en-US" altLang="en-US" sz="2000"/>
              <a:t>Provides a surrogate or placeholder for another object to control access to it</a:t>
            </a:r>
            <a:endParaRPr lang="en-US" altLang="en-US" sz="1200"/>
          </a:p>
          <a:p>
            <a:pPr>
              <a:buFontTx/>
              <a:buNone/>
            </a:pPr>
            <a:r>
              <a:rPr lang="en-US" altLang="en-US" sz="2000" i="1"/>
              <a:t>Problem &amp; Context</a:t>
            </a:r>
          </a:p>
          <a:p>
            <a:r>
              <a:rPr lang="en-US" altLang="en-US" sz="2000"/>
              <a:t>A client object can directly access a service provider object but sometimes a client object may not have access to a target object by normal means. The reasons could be: location, state of existence, and special behavior of target object. Instead of having client objects to deal with the special requirements for accessing the target object, the Proxy pattern suggests using a separate object referred to as a </a:t>
            </a:r>
            <a:r>
              <a:rPr lang="en-US" altLang="en-US" sz="2000" i="1"/>
              <a:t>proxy</a:t>
            </a:r>
            <a:r>
              <a:rPr lang="en-US" altLang="en-US" sz="2000"/>
              <a:t> to provide a means for different client objects to access the target object in a normal, straightforward manner</a:t>
            </a:r>
          </a:p>
          <a:p>
            <a:pPr>
              <a:buFontTx/>
              <a:buNone/>
            </a:pPr>
            <a:r>
              <a:rPr lang="en-US" altLang="en-US" sz="2000" i="1"/>
              <a:t>Solution</a:t>
            </a:r>
          </a:p>
          <a:p>
            <a:r>
              <a:rPr lang="en-US" altLang="en-US" sz="2000"/>
              <a:t>A proxy object should represent a single object.  It provides access control to the single target object, and offers the same interface</a:t>
            </a:r>
          </a:p>
        </p:txBody>
      </p:sp>
    </p:spTree>
    <p:extLst>
      <p:ext uri="{BB962C8B-B14F-4D97-AF65-F5344CB8AC3E}">
        <p14:creationId xmlns:p14="http://schemas.microsoft.com/office/powerpoint/2010/main" val="3709798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92934C7-B4BB-9ACA-B19A-968216BF91BC}"/>
              </a:ext>
            </a:extLst>
          </p:cNvPr>
          <p:cNvSpPr>
            <a:spLocks noGrp="1"/>
          </p:cNvSpPr>
          <p:nvPr>
            <p:ph type="sldNum" sz="quarter" idx="10"/>
          </p:nvPr>
        </p:nvSpPr>
        <p:spPr/>
        <p:txBody>
          <a:bodyPr/>
          <a:lstStyle/>
          <a:p>
            <a:fld id="{79FBF3C1-BFE3-479A-A140-CD2333F50ABA}" type="slidenum">
              <a:rPr lang="en-US" altLang="en-US"/>
              <a:pPr/>
              <a:t>32</a:t>
            </a:fld>
            <a:endParaRPr lang="en-US" altLang="en-US"/>
          </a:p>
        </p:txBody>
      </p:sp>
      <p:sp>
        <p:nvSpPr>
          <p:cNvPr id="363522" name="Rectangle 2">
            <a:extLst>
              <a:ext uri="{FF2B5EF4-FFF2-40B4-BE49-F238E27FC236}">
                <a16:creationId xmlns:a16="http://schemas.microsoft.com/office/drawing/2014/main" id="{76080325-3357-BB9D-3F00-753D249742AF}"/>
              </a:ext>
            </a:extLst>
          </p:cNvPr>
          <p:cNvSpPr>
            <a:spLocks noGrp="1" noChangeArrowheads="1"/>
          </p:cNvSpPr>
          <p:nvPr>
            <p:ph type="title"/>
          </p:nvPr>
        </p:nvSpPr>
        <p:spPr/>
        <p:txBody>
          <a:bodyPr/>
          <a:lstStyle/>
          <a:p>
            <a:r>
              <a:rPr lang="en-US" altLang="en-US"/>
              <a:t>Proxy (Diagram)</a:t>
            </a:r>
          </a:p>
        </p:txBody>
      </p:sp>
      <p:pic>
        <p:nvPicPr>
          <p:cNvPr id="363525" name="Picture 5">
            <a:extLst>
              <a:ext uri="{FF2B5EF4-FFF2-40B4-BE49-F238E27FC236}">
                <a16:creationId xmlns:a16="http://schemas.microsoft.com/office/drawing/2014/main" id="{B5337A72-C3C9-A800-EB61-433C57FD2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371601"/>
            <a:ext cx="8153400" cy="507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429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F6A3B86-3E37-49BB-F82A-0F970668EE4E}"/>
              </a:ext>
            </a:extLst>
          </p:cNvPr>
          <p:cNvSpPr>
            <a:spLocks noGrp="1"/>
          </p:cNvSpPr>
          <p:nvPr>
            <p:ph type="sldNum" sz="quarter" idx="10"/>
          </p:nvPr>
        </p:nvSpPr>
        <p:spPr/>
        <p:txBody>
          <a:bodyPr/>
          <a:lstStyle/>
          <a:p>
            <a:fld id="{46E7C4D1-666A-48D6-8D0F-E74EC38DA160}" type="slidenum">
              <a:rPr lang="en-US" altLang="en-US"/>
              <a:pPr/>
              <a:t>33</a:t>
            </a:fld>
            <a:endParaRPr lang="en-US" altLang="en-US"/>
          </a:p>
        </p:txBody>
      </p:sp>
      <p:sp>
        <p:nvSpPr>
          <p:cNvPr id="313346" name="Rectangle 2">
            <a:extLst>
              <a:ext uri="{FF2B5EF4-FFF2-40B4-BE49-F238E27FC236}">
                <a16:creationId xmlns:a16="http://schemas.microsoft.com/office/drawing/2014/main" id="{7A51A4E1-A8F3-D470-7AEB-3C4FC417F0A7}"/>
              </a:ext>
            </a:extLst>
          </p:cNvPr>
          <p:cNvSpPr>
            <a:spLocks noGrp="1" noChangeArrowheads="1"/>
          </p:cNvSpPr>
          <p:nvPr>
            <p:ph type="title"/>
          </p:nvPr>
        </p:nvSpPr>
        <p:spPr/>
        <p:txBody>
          <a:bodyPr/>
          <a:lstStyle/>
          <a:p>
            <a:r>
              <a:rPr lang="en-US" altLang="en-US"/>
              <a:t>Chain of Responsibility</a:t>
            </a:r>
          </a:p>
        </p:txBody>
      </p:sp>
      <p:sp>
        <p:nvSpPr>
          <p:cNvPr id="313347" name="Rectangle 3">
            <a:extLst>
              <a:ext uri="{FF2B5EF4-FFF2-40B4-BE49-F238E27FC236}">
                <a16:creationId xmlns:a16="http://schemas.microsoft.com/office/drawing/2014/main" id="{D3D8F0F6-551D-F7FE-AAED-9639E2842567}"/>
              </a:ext>
            </a:extLst>
          </p:cNvPr>
          <p:cNvSpPr>
            <a:spLocks noGrp="1" noChangeArrowheads="1"/>
          </p:cNvSpPr>
          <p:nvPr>
            <p:ph type="body" idx="1"/>
          </p:nvPr>
        </p:nvSpPr>
        <p:spPr>
          <a:xfrm>
            <a:off x="1835150" y="1219200"/>
            <a:ext cx="8375650" cy="4800600"/>
          </a:xfrm>
        </p:spPr>
        <p:txBody>
          <a:bodyPr>
            <a:normAutofit lnSpcReduction="10000"/>
          </a:bodyPr>
          <a:lstStyle/>
          <a:p>
            <a:pPr>
              <a:buFontTx/>
              <a:buNone/>
            </a:pPr>
            <a:r>
              <a:rPr lang="en-US" altLang="en-US" sz="2000" i="1"/>
              <a:t>Definition</a:t>
            </a:r>
          </a:p>
          <a:p>
            <a:r>
              <a:rPr lang="en-US" altLang="en-US" sz="2000"/>
              <a:t>Avoids coupling the sender of a request to its receiver by giving more than one object a chance to handle the request. Chain the receiving objects and pass the request along the chain until an object handles it</a:t>
            </a:r>
            <a:endParaRPr lang="en-US" altLang="en-US" sz="1200"/>
          </a:p>
          <a:p>
            <a:pPr>
              <a:buFontTx/>
              <a:buNone/>
            </a:pPr>
            <a:r>
              <a:rPr lang="en-US" altLang="en-US" sz="2000" i="1"/>
              <a:t>Problem &amp; Context</a:t>
            </a:r>
          </a:p>
          <a:p>
            <a:r>
              <a:rPr lang="en-US" altLang="en-US" sz="2000"/>
              <a:t>When there is more than one object that can handle or fulfill a client request, each of these potential handler objects can be arranged in the form of a chain, with each object having a pointer to the next object in the chain</a:t>
            </a:r>
            <a:endParaRPr lang="en-US" altLang="en-US" sz="1800"/>
          </a:p>
          <a:p>
            <a:pPr>
              <a:buFontTx/>
              <a:buNone/>
            </a:pPr>
            <a:r>
              <a:rPr lang="en-US" altLang="en-US" sz="2000" i="1"/>
              <a:t>Solution</a:t>
            </a:r>
          </a:p>
          <a:p>
            <a:r>
              <a:rPr lang="en-US" altLang="en-US" sz="2000"/>
              <a:t>The order in which the objects form the chain can be decided dynamically at runtime by the client. All potential handler objects should provide a consistent interface. Neither the client object nor any of the handler objects in the chain need to know which object will actually fulfill the request</a:t>
            </a:r>
          </a:p>
        </p:txBody>
      </p:sp>
    </p:spTree>
    <p:extLst>
      <p:ext uri="{BB962C8B-B14F-4D97-AF65-F5344CB8AC3E}">
        <p14:creationId xmlns:p14="http://schemas.microsoft.com/office/powerpoint/2010/main" val="3817020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190B105-2A34-E5DE-81C4-D63C1D3DBB07}"/>
              </a:ext>
            </a:extLst>
          </p:cNvPr>
          <p:cNvSpPr>
            <a:spLocks noGrp="1"/>
          </p:cNvSpPr>
          <p:nvPr>
            <p:ph type="sldNum" sz="quarter" idx="10"/>
          </p:nvPr>
        </p:nvSpPr>
        <p:spPr/>
        <p:txBody>
          <a:bodyPr/>
          <a:lstStyle/>
          <a:p>
            <a:fld id="{685EC4B8-475B-4E50-A815-1F625A4240F0}" type="slidenum">
              <a:rPr lang="en-US" altLang="en-US"/>
              <a:pPr/>
              <a:t>34</a:t>
            </a:fld>
            <a:endParaRPr lang="en-US" altLang="en-US"/>
          </a:p>
        </p:txBody>
      </p:sp>
      <p:sp>
        <p:nvSpPr>
          <p:cNvPr id="315394" name="Rectangle 2">
            <a:extLst>
              <a:ext uri="{FF2B5EF4-FFF2-40B4-BE49-F238E27FC236}">
                <a16:creationId xmlns:a16="http://schemas.microsoft.com/office/drawing/2014/main" id="{B5418DFF-FB1D-8B78-7875-0CF4D19A4DFD}"/>
              </a:ext>
            </a:extLst>
          </p:cNvPr>
          <p:cNvSpPr>
            <a:spLocks noGrp="1" noChangeArrowheads="1"/>
          </p:cNvSpPr>
          <p:nvPr>
            <p:ph type="title"/>
          </p:nvPr>
        </p:nvSpPr>
        <p:spPr/>
        <p:txBody>
          <a:bodyPr/>
          <a:lstStyle/>
          <a:p>
            <a:r>
              <a:rPr lang="en-US" altLang="en-US"/>
              <a:t>Command</a:t>
            </a:r>
          </a:p>
        </p:txBody>
      </p:sp>
      <p:sp>
        <p:nvSpPr>
          <p:cNvPr id="315395" name="Rectangle 3">
            <a:extLst>
              <a:ext uri="{FF2B5EF4-FFF2-40B4-BE49-F238E27FC236}">
                <a16:creationId xmlns:a16="http://schemas.microsoft.com/office/drawing/2014/main" id="{8F23605C-AFBE-0103-F91C-510AF21808BB}"/>
              </a:ext>
            </a:extLst>
          </p:cNvPr>
          <p:cNvSpPr>
            <a:spLocks noGrp="1" noChangeArrowheads="1"/>
          </p:cNvSpPr>
          <p:nvPr>
            <p:ph type="body" idx="1"/>
          </p:nvPr>
        </p:nvSpPr>
        <p:spPr>
          <a:xfrm>
            <a:off x="1835150" y="1219200"/>
            <a:ext cx="8375650" cy="5334000"/>
          </a:xfrm>
        </p:spPr>
        <p:txBody>
          <a:bodyPr/>
          <a:lstStyle/>
          <a:p>
            <a:pPr>
              <a:buFontTx/>
              <a:buNone/>
            </a:pPr>
            <a:r>
              <a:rPr lang="en-US" altLang="en-US" sz="2000" i="1"/>
              <a:t>Definition</a:t>
            </a:r>
          </a:p>
          <a:p>
            <a:r>
              <a:rPr lang="en-US" altLang="en-US" sz="2000"/>
              <a:t>Encapsulates a request as an object, thereby letting you parameterize clients with different requests, queue or log requests, and support undoable operations</a:t>
            </a:r>
            <a:endParaRPr lang="en-US" altLang="en-US" sz="1200"/>
          </a:p>
          <a:p>
            <a:pPr>
              <a:buFontTx/>
              <a:buNone/>
            </a:pPr>
            <a:r>
              <a:rPr lang="en-US" altLang="en-US" sz="2000" i="1"/>
              <a:t>Problem &amp; Context</a:t>
            </a:r>
          </a:p>
          <a:p>
            <a:r>
              <a:rPr lang="en-US" altLang="en-US" sz="2000"/>
              <a:t>Used when there is a proliferation of similar methods and the interface to implement an object becomes unwieldy – too many public methods for other objects to call, an interface that is unworkable and always changing</a:t>
            </a:r>
            <a:endParaRPr lang="en-US" altLang="en-US" sz="1600"/>
          </a:p>
          <a:p>
            <a:pPr>
              <a:buFontTx/>
              <a:buNone/>
            </a:pPr>
            <a:r>
              <a:rPr lang="en-US" altLang="en-US" sz="2000" i="1"/>
              <a:t>Solution</a:t>
            </a:r>
          </a:p>
          <a:p>
            <a:r>
              <a:rPr lang="en-US" altLang="en-US" sz="2000"/>
              <a:t>Create an abstraction for the processing in response to client requests by declaring a common interface to be implemented by different concrete implementers referred to as </a:t>
            </a:r>
            <a:r>
              <a:rPr lang="en-US" altLang="en-US" sz="2000" i="1"/>
              <a:t>Command objects</a:t>
            </a:r>
            <a:r>
              <a:rPr lang="en-US" altLang="en-US" sz="2000"/>
              <a:t>. A given Command object does not contain the actual implementation of the functionality. Command objects make use of Receiver objects in offering this functionality</a:t>
            </a:r>
          </a:p>
        </p:txBody>
      </p:sp>
    </p:spTree>
    <p:extLst>
      <p:ext uri="{BB962C8B-B14F-4D97-AF65-F5344CB8AC3E}">
        <p14:creationId xmlns:p14="http://schemas.microsoft.com/office/powerpoint/2010/main" val="2459448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94970CF1-77E6-7A95-40E8-44AD173072EA}"/>
              </a:ext>
            </a:extLst>
          </p:cNvPr>
          <p:cNvSpPr>
            <a:spLocks noGrp="1"/>
          </p:cNvSpPr>
          <p:nvPr>
            <p:ph type="sldNum" sz="quarter" idx="10"/>
          </p:nvPr>
        </p:nvSpPr>
        <p:spPr/>
        <p:txBody>
          <a:bodyPr/>
          <a:lstStyle/>
          <a:p>
            <a:fld id="{B8E8E9D0-3169-484F-8AEA-0147262D47B8}" type="slidenum">
              <a:rPr lang="en-US" altLang="en-US"/>
              <a:pPr/>
              <a:t>35</a:t>
            </a:fld>
            <a:endParaRPr lang="en-US" altLang="en-US"/>
          </a:p>
        </p:txBody>
      </p:sp>
      <p:sp>
        <p:nvSpPr>
          <p:cNvPr id="314370" name="Rectangle 2">
            <a:extLst>
              <a:ext uri="{FF2B5EF4-FFF2-40B4-BE49-F238E27FC236}">
                <a16:creationId xmlns:a16="http://schemas.microsoft.com/office/drawing/2014/main" id="{C2BDE811-5EB9-8FD3-C482-75BBD8A171C6}"/>
              </a:ext>
            </a:extLst>
          </p:cNvPr>
          <p:cNvSpPr>
            <a:spLocks noGrp="1" noChangeArrowheads="1"/>
          </p:cNvSpPr>
          <p:nvPr>
            <p:ph type="title"/>
          </p:nvPr>
        </p:nvSpPr>
        <p:spPr/>
        <p:txBody>
          <a:bodyPr/>
          <a:lstStyle/>
          <a:p>
            <a:r>
              <a:rPr lang="en-US" altLang="en-US"/>
              <a:t>Interpreter</a:t>
            </a:r>
          </a:p>
        </p:txBody>
      </p:sp>
      <p:sp>
        <p:nvSpPr>
          <p:cNvPr id="314371" name="Rectangle 3">
            <a:extLst>
              <a:ext uri="{FF2B5EF4-FFF2-40B4-BE49-F238E27FC236}">
                <a16:creationId xmlns:a16="http://schemas.microsoft.com/office/drawing/2014/main" id="{3F3218E0-35E2-DFE2-5E31-299CF4E22102}"/>
              </a:ext>
            </a:extLst>
          </p:cNvPr>
          <p:cNvSpPr>
            <a:spLocks noGrp="1" noChangeArrowheads="1"/>
          </p:cNvSpPr>
          <p:nvPr>
            <p:ph type="body" idx="1"/>
          </p:nvPr>
        </p:nvSpPr>
        <p:spPr>
          <a:xfrm>
            <a:off x="1911350" y="1143000"/>
            <a:ext cx="8375650" cy="5486400"/>
          </a:xfrm>
        </p:spPr>
        <p:txBody>
          <a:bodyPr/>
          <a:lstStyle/>
          <a:p>
            <a:pPr>
              <a:buFontTx/>
              <a:buNone/>
            </a:pPr>
            <a:r>
              <a:rPr lang="en-US" altLang="en-US" sz="2000" i="1"/>
              <a:t>Definition</a:t>
            </a:r>
          </a:p>
          <a:p>
            <a:r>
              <a:rPr lang="en-US" altLang="en-US" sz="2000"/>
              <a:t>Given a language, defines a representation for its grammar along with an interpreter that uses the representation to interpret sentences in the language</a:t>
            </a:r>
            <a:endParaRPr lang="en-US" altLang="en-US" sz="1200"/>
          </a:p>
          <a:p>
            <a:pPr>
              <a:buFontTx/>
              <a:buNone/>
            </a:pPr>
            <a:r>
              <a:rPr lang="en-US" altLang="en-US" sz="2000" i="1"/>
              <a:t>Problem &amp; Context</a:t>
            </a:r>
          </a:p>
          <a:p>
            <a:r>
              <a:rPr lang="en-US" altLang="en-US" sz="2000"/>
              <a:t>Sometimes an application may process repeated similar requests that are a combination of a set of grammar rules. These requests are distinct but similar in the sense that they are composed using the same set of rules.</a:t>
            </a:r>
            <a:r>
              <a:rPr lang="en-US" altLang="en-US"/>
              <a:t> </a:t>
            </a:r>
            <a:r>
              <a:rPr lang="en-US" altLang="en-US" sz="2000"/>
              <a:t>Instead of treating every distinct combination of rules as a separate case, it may be beneficial for the application to have the ability to interpret a generic combination of rules</a:t>
            </a:r>
            <a:endParaRPr lang="en-US" altLang="en-US" sz="1800"/>
          </a:p>
          <a:p>
            <a:pPr>
              <a:buFontTx/>
              <a:buNone/>
            </a:pPr>
            <a:r>
              <a:rPr lang="en-US" altLang="en-US" sz="2000" i="1"/>
              <a:t>Solution</a:t>
            </a:r>
          </a:p>
          <a:p>
            <a:r>
              <a:rPr lang="en-US" altLang="en-US" sz="2000"/>
              <a:t>Design a class hierarchy to represent the set of grammar rules with every class in the hierarchy representing a separate grammar rule. An Interpreter module interprets the sentences constructed using the class hierarchy and carries out the necessary operations</a:t>
            </a:r>
          </a:p>
        </p:txBody>
      </p:sp>
    </p:spTree>
    <p:extLst>
      <p:ext uri="{BB962C8B-B14F-4D97-AF65-F5344CB8AC3E}">
        <p14:creationId xmlns:p14="http://schemas.microsoft.com/office/powerpoint/2010/main" val="2067079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025971B-B9D0-C5CC-5D44-C0FE42AB09EC}"/>
              </a:ext>
            </a:extLst>
          </p:cNvPr>
          <p:cNvSpPr>
            <a:spLocks noGrp="1"/>
          </p:cNvSpPr>
          <p:nvPr>
            <p:ph type="sldNum" sz="quarter" idx="10"/>
          </p:nvPr>
        </p:nvSpPr>
        <p:spPr/>
        <p:txBody>
          <a:bodyPr/>
          <a:lstStyle/>
          <a:p>
            <a:fld id="{1A627939-A10B-408E-8EAB-95093744B80E}" type="slidenum">
              <a:rPr lang="en-US" altLang="en-US"/>
              <a:pPr/>
              <a:t>36</a:t>
            </a:fld>
            <a:endParaRPr lang="en-US" altLang="en-US"/>
          </a:p>
        </p:txBody>
      </p:sp>
      <p:sp>
        <p:nvSpPr>
          <p:cNvPr id="316418" name="Rectangle 2">
            <a:extLst>
              <a:ext uri="{FF2B5EF4-FFF2-40B4-BE49-F238E27FC236}">
                <a16:creationId xmlns:a16="http://schemas.microsoft.com/office/drawing/2014/main" id="{599506BF-7D55-84E7-21B8-58F5E9753158}"/>
              </a:ext>
            </a:extLst>
          </p:cNvPr>
          <p:cNvSpPr>
            <a:spLocks noGrp="1" noChangeArrowheads="1"/>
          </p:cNvSpPr>
          <p:nvPr>
            <p:ph type="title"/>
          </p:nvPr>
        </p:nvSpPr>
        <p:spPr/>
        <p:txBody>
          <a:bodyPr/>
          <a:lstStyle/>
          <a:p>
            <a:r>
              <a:rPr lang="en-US" altLang="en-US"/>
              <a:t>Iterator</a:t>
            </a:r>
          </a:p>
        </p:txBody>
      </p:sp>
      <p:sp>
        <p:nvSpPr>
          <p:cNvPr id="316419" name="Rectangle 3">
            <a:extLst>
              <a:ext uri="{FF2B5EF4-FFF2-40B4-BE49-F238E27FC236}">
                <a16:creationId xmlns:a16="http://schemas.microsoft.com/office/drawing/2014/main" id="{EFA75AC2-06EC-88DE-A543-0DBE37284240}"/>
              </a:ext>
            </a:extLst>
          </p:cNvPr>
          <p:cNvSpPr>
            <a:spLocks noGrp="1" noChangeArrowheads="1"/>
          </p:cNvSpPr>
          <p:nvPr>
            <p:ph type="body" idx="1"/>
          </p:nvPr>
        </p:nvSpPr>
        <p:spPr>
          <a:xfrm>
            <a:off x="680321" y="2054710"/>
            <a:ext cx="9530479" cy="4574689"/>
          </a:xfrm>
        </p:spPr>
        <p:txBody>
          <a:bodyPr>
            <a:normAutofit fontScale="92500" lnSpcReduction="10000"/>
          </a:bodyPr>
          <a:lstStyle/>
          <a:p>
            <a:pPr>
              <a:buFontTx/>
              <a:buNone/>
            </a:pPr>
            <a:r>
              <a:rPr lang="en-US" altLang="en-US" sz="2000" i="1" dirty="0"/>
              <a:t>Definition</a:t>
            </a:r>
          </a:p>
          <a:p>
            <a:r>
              <a:rPr lang="en-US" altLang="en-US" sz="2000" dirty="0"/>
              <a:t>Provides a way to access the elements of an aggregate object sequentially without exposing its underlying representation</a:t>
            </a:r>
            <a:endParaRPr lang="en-US" altLang="en-US" sz="1200" dirty="0"/>
          </a:p>
          <a:p>
            <a:pPr>
              <a:buFontTx/>
              <a:buNone/>
            </a:pPr>
            <a:r>
              <a:rPr lang="en-US" altLang="en-US" sz="2000" i="1" dirty="0"/>
              <a:t>Problem &amp; Context</a:t>
            </a:r>
          </a:p>
          <a:p>
            <a:r>
              <a:rPr lang="en-US" altLang="en-US" sz="2000" dirty="0"/>
              <a:t>The purpose of an iterator is to process every element of a container while isolating the user from the internal structure of the container. The container allows the user to treat it as if it were a simple sequence or list while storing elements in any manner it wishes.</a:t>
            </a:r>
            <a:r>
              <a:rPr lang="en-US" altLang="en-US" dirty="0"/>
              <a:t> </a:t>
            </a:r>
            <a:r>
              <a:rPr lang="en-US" altLang="en-US" sz="2000" dirty="0"/>
              <a:t>Iterators can provide a consistent way to iterate on data structures of all kinds, making the code more readable, reusable, and less sensitive to a change in the data structure</a:t>
            </a:r>
            <a:endParaRPr lang="en-US" altLang="en-US" sz="1800" dirty="0"/>
          </a:p>
          <a:p>
            <a:pPr>
              <a:buFontTx/>
              <a:buNone/>
            </a:pPr>
            <a:r>
              <a:rPr lang="en-US" altLang="en-US" sz="2000" i="1" dirty="0"/>
              <a:t>Solution</a:t>
            </a:r>
          </a:p>
          <a:p>
            <a:r>
              <a:rPr lang="en-US" altLang="en-US" sz="2000" dirty="0"/>
              <a:t>In Java, the </a:t>
            </a:r>
            <a:r>
              <a:rPr lang="en-US" altLang="en-US" sz="2000" dirty="0" err="1"/>
              <a:t>java.util.Iterator</a:t>
            </a:r>
            <a:r>
              <a:rPr lang="en-US" altLang="en-US" sz="2000" dirty="0"/>
              <a:t> interface allows you to iterate container classes. Each Iterator provides a next() and </a:t>
            </a:r>
            <a:r>
              <a:rPr lang="en-US" altLang="en-US" sz="2000" dirty="0" err="1"/>
              <a:t>hasNext</a:t>
            </a:r>
            <a:r>
              <a:rPr lang="en-US" altLang="en-US" sz="2000" dirty="0"/>
              <a:t>() method, and may optionally support a remove() method. Iterators are created by the method iterator() provided by the corresponding container class</a:t>
            </a:r>
          </a:p>
        </p:txBody>
      </p:sp>
    </p:spTree>
    <p:extLst>
      <p:ext uri="{BB962C8B-B14F-4D97-AF65-F5344CB8AC3E}">
        <p14:creationId xmlns:p14="http://schemas.microsoft.com/office/powerpoint/2010/main" val="1065267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A43D7B9-0746-99A5-3956-9C1D4C324B1A}"/>
              </a:ext>
            </a:extLst>
          </p:cNvPr>
          <p:cNvSpPr>
            <a:spLocks noGrp="1"/>
          </p:cNvSpPr>
          <p:nvPr>
            <p:ph type="sldNum" sz="quarter" idx="10"/>
          </p:nvPr>
        </p:nvSpPr>
        <p:spPr/>
        <p:txBody>
          <a:bodyPr/>
          <a:lstStyle/>
          <a:p>
            <a:fld id="{F4114BEA-B189-4CFF-BA56-4723E51091E6}" type="slidenum">
              <a:rPr lang="en-US" altLang="en-US"/>
              <a:pPr/>
              <a:t>37</a:t>
            </a:fld>
            <a:endParaRPr lang="en-US" altLang="en-US"/>
          </a:p>
        </p:txBody>
      </p:sp>
      <p:sp>
        <p:nvSpPr>
          <p:cNvPr id="365570" name="Rectangle 2">
            <a:extLst>
              <a:ext uri="{FF2B5EF4-FFF2-40B4-BE49-F238E27FC236}">
                <a16:creationId xmlns:a16="http://schemas.microsoft.com/office/drawing/2014/main" id="{5FE7FB11-6EF5-E731-85FD-48EB7C0B4712}"/>
              </a:ext>
            </a:extLst>
          </p:cNvPr>
          <p:cNvSpPr>
            <a:spLocks noGrp="1" noChangeArrowheads="1"/>
          </p:cNvSpPr>
          <p:nvPr>
            <p:ph type="title"/>
          </p:nvPr>
        </p:nvSpPr>
        <p:spPr/>
        <p:txBody>
          <a:bodyPr/>
          <a:lstStyle/>
          <a:p>
            <a:r>
              <a:rPr lang="en-US" altLang="en-US"/>
              <a:t>Iterator (Diagram)</a:t>
            </a:r>
          </a:p>
        </p:txBody>
      </p:sp>
      <p:pic>
        <p:nvPicPr>
          <p:cNvPr id="365573" name="Picture 5">
            <a:extLst>
              <a:ext uri="{FF2B5EF4-FFF2-40B4-BE49-F238E27FC236}">
                <a16:creationId xmlns:a16="http://schemas.microsoft.com/office/drawing/2014/main" id="{308F581B-1B3B-94D2-A534-9AB3A6E5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371600"/>
            <a:ext cx="6781800" cy="503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72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866F600B-DF24-1BCC-57EF-FD2904D21778}"/>
              </a:ext>
            </a:extLst>
          </p:cNvPr>
          <p:cNvSpPr>
            <a:spLocks noGrp="1"/>
          </p:cNvSpPr>
          <p:nvPr>
            <p:ph type="sldNum" sz="quarter" idx="10"/>
          </p:nvPr>
        </p:nvSpPr>
        <p:spPr/>
        <p:txBody>
          <a:bodyPr/>
          <a:lstStyle/>
          <a:p>
            <a:fld id="{748E95F1-AA17-4DCD-ADAA-C8EB9CE98D1A}" type="slidenum">
              <a:rPr lang="en-US" altLang="en-US"/>
              <a:pPr/>
              <a:t>38</a:t>
            </a:fld>
            <a:endParaRPr lang="en-US" altLang="en-US"/>
          </a:p>
        </p:txBody>
      </p:sp>
      <p:sp>
        <p:nvSpPr>
          <p:cNvPr id="317442" name="Rectangle 2">
            <a:extLst>
              <a:ext uri="{FF2B5EF4-FFF2-40B4-BE49-F238E27FC236}">
                <a16:creationId xmlns:a16="http://schemas.microsoft.com/office/drawing/2014/main" id="{3254A588-3412-3ECB-6AC1-E74569025B2F}"/>
              </a:ext>
            </a:extLst>
          </p:cNvPr>
          <p:cNvSpPr>
            <a:spLocks noGrp="1" noChangeArrowheads="1"/>
          </p:cNvSpPr>
          <p:nvPr>
            <p:ph type="title"/>
          </p:nvPr>
        </p:nvSpPr>
        <p:spPr/>
        <p:txBody>
          <a:bodyPr/>
          <a:lstStyle/>
          <a:p>
            <a:r>
              <a:rPr lang="en-US" altLang="en-US"/>
              <a:t>Mediator</a:t>
            </a:r>
          </a:p>
        </p:txBody>
      </p:sp>
      <p:sp>
        <p:nvSpPr>
          <p:cNvPr id="317443" name="Rectangle 3">
            <a:extLst>
              <a:ext uri="{FF2B5EF4-FFF2-40B4-BE49-F238E27FC236}">
                <a16:creationId xmlns:a16="http://schemas.microsoft.com/office/drawing/2014/main" id="{330FECFA-51D0-3FBB-8B17-90EC0A7545B5}"/>
              </a:ext>
            </a:extLst>
          </p:cNvPr>
          <p:cNvSpPr>
            <a:spLocks noGrp="1" noChangeArrowheads="1"/>
          </p:cNvSpPr>
          <p:nvPr>
            <p:ph type="body" idx="1"/>
          </p:nvPr>
        </p:nvSpPr>
        <p:spPr>
          <a:xfrm>
            <a:off x="1835150" y="1219200"/>
            <a:ext cx="8375650" cy="5410200"/>
          </a:xfrm>
        </p:spPr>
        <p:txBody>
          <a:bodyPr/>
          <a:lstStyle/>
          <a:p>
            <a:pPr>
              <a:buFontTx/>
              <a:buNone/>
            </a:pPr>
            <a:r>
              <a:rPr lang="en-US" altLang="en-US" sz="2000" i="1"/>
              <a:t>Definition</a:t>
            </a:r>
          </a:p>
          <a:p>
            <a:r>
              <a:rPr lang="en-US" altLang="en-US" sz="2000"/>
              <a:t>Defines an object that encapsulates how a set of objects interact. Mediator promotes loose coupling by keeping objects from referring to each other explicitly, and it lets you vary their interaction independently</a:t>
            </a:r>
            <a:endParaRPr lang="en-US" altLang="en-US" sz="1200"/>
          </a:p>
          <a:p>
            <a:pPr>
              <a:buFontTx/>
              <a:buNone/>
            </a:pPr>
            <a:r>
              <a:rPr lang="en-US" altLang="en-US" sz="2000" i="1"/>
              <a:t>Problem &amp; Context</a:t>
            </a:r>
          </a:p>
          <a:p>
            <a:r>
              <a:rPr lang="en-US" altLang="en-US" sz="2000"/>
              <a:t>Objects interact with each other for the purpose of providing a service. This interaction can be direct (point-to-point). As the number of objects increases, the interaction can lead to a complex maze of references among objects. Having an object directly referring to other objects greatly reduces the scope for reuse</a:t>
            </a:r>
            <a:endParaRPr lang="en-US" altLang="en-US" sz="1800"/>
          </a:p>
          <a:p>
            <a:pPr>
              <a:buFontTx/>
              <a:buNone/>
            </a:pPr>
            <a:r>
              <a:rPr lang="en-US" altLang="en-US" sz="2000" i="1"/>
              <a:t>Solution</a:t>
            </a:r>
          </a:p>
          <a:p>
            <a:r>
              <a:rPr lang="en-US" altLang="en-US" sz="2000"/>
              <a:t>The Mediator pattern suggests abstracting all object interaction details into a separate class, referred to as a </a:t>
            </a:r>
            <a:r>
              <a:rPr lang="en-US" altLang="en-US" sz="2000" i="1"/>
              <a:t>Mediator</a:t>
            </a:r>
            <a:r>
              <a:rPr lang="en-US" altLang="en-US" sz="2000"/>
              <a:t>. The interaction between any two different objects is routed through the Mediator class. All objects send their messages to the mediator</a:t>
            </a:r>
          </a:p>
        </p:txBody>
      </p:sp>
    </p:spTree>
    <p:extLst>
      <p:ext uri="{BB962C8B-B14F-4D97-AF65-F5344CB8AC3E}">
        <p14:creationId xmlns:p14="http://schemas.microsoft.com/office/powerpoint/2010/main" val="3782329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F592F16-D8B3-E179-7BA9-88E91D03366A}"/>
              </a:ext>
            </a:extLst>
          </p:cNvPr>
          <p:cNvSpPr>
            <a:spLocks noGrp="1"/>
          </p:cNvSpPr>
          <p:nvPr>
            <p:ph type="sldNum" sz="quarter" idx="10"/>
          </p:nvPr>
        </p:nvSpPr>
        <p:spPr/>
        <p:txBody>
          <a:bodyPr/>
          <a:lstStyle/>
          <a:p>
            <a:fld id="{ADBBF2C9-344A-4FFD-BFE7-FFEBED1E069C}" type="slidenum">
              <a:rPr lang="en-US" altLang="en-US"/>
              <a:pPr/>
              <a:t>39</a:t>
            </a:fld>
            <a:endParaRPr lang="en-US" altLang="en-US"/>
          </a:p>
        </p:txBody>
      </p:sp>
      <p:sp>
        <p:nvSpPr>
          <p:cNvPr id="318466" name="Rectangle 2">
            <a:extLst>
              <a:ext uri="{FF2B5EF4-FFF2-40B4-BE49-F238E27FC236}">
                <a16:creationId xmlns:a16="http://schemas.microsoft.com/office/drawing/2014/main" id="{E463F937-EA95-EB4F-4267-BD034121810E}"/>
              </a:ext>
            </a:extLst>
          </p:cNvPr>
          <p:cNvSpPr>
            <a:spLocks noGrp="1" noChangeArrowheads="1"/>
          </p:cNvSpPr>
          <p:nvPr>
            <p:ph type="title"/>
          </p:nvPr>
        </p:nvSpPr>
        <p:spPr/>
        <p:txBody>
          <a:bodyPr/>
          <a:lstStyle/>
          <a:p>
            <a:r>
              <a:rPr lang="en-US" altLang="en-US"/>
              <a:t>Memento</a:t>
            </a:r>
          </a:p>
        </p:txBody>
      </p:sp>
      <p:sp>
        <p:nvSpPr>
          <p:cNvPr id="318467" name="Rectangle 3">
            <a:extLst>
              <a:ext uri="{FF2B5EF4-FFF2-40B4-BE49-F238E27FC236}">
                <a16:creationId xmlns:a16="http://schemas.microsoft.com/office/drawing/2014/main" id="{61C35C22-7040-52FD-6E4B-B20CC83277A1}"/>
              </a:ext>
            </a:extLst>
          </p:cNvPr>
          <p:cNvSpPr>
            <a:spLocks noGrp="1" noChangeArrowheads="1"/>
          </p:cNvSpPr>
          <p:nvPr>
            <p:ph type="body" idx="1"/>
          </p:nvPr>
        </p:nvSpPr>
        <p:spPr>
          <a:xfrm>
            <a:off x="1835150" y="1219200"/>
            <a:ext cx="8375650" cy="4800600"/>
          </a:xfrm>
        </p:spPr>
        <p:txBody>
          <a:bodyPr>
            <a:normAutofit fontScale="92500" lnSpcReduction="10000"/>
          </a:bodyPr>
          <a:lstStyle/>
          <a:p>
            <a:pPr>
              <a:buFontTx/>
              <a:buNone/>
            </a:pPr>
            <a:r>
              <a:rPr lang="en-US" altLang="en-US" sz="2000" i="1"/>
              <a:t>Definition</a:t>
            </a:r>
          </a:p>
          <a:p>
            <a:r>
              <a:rPr lang="en-US" altLang="en-US" sz="2000"/>
              <a:t>Without violating encapsulation, captures and externalizes an object's internal state so that the object can be restored to this state later</a:t>
            </a:r>
            <a:endParaRPr lang="en-US" altLang="en-US" sz="1200"/>
          </a:p>
          <a:p>
            <a:pPr>
              <a:buFontTx/>
              <a:buNone/>
            </a:pPr>
            <a:r>
              <a:rPr lang="en-US" altLang="en-US" sz="2000" i="1"/>
              <a:t>Problem &amp; Context</a:t>
            </a:r>
          </a:p>
          <a:p>
            <a:r>
              <a:rPr lang="en-US" altLang="en-US" sz="2000"/>
              <a:t>The state of an object can be defined as the values of its attributes at any given point of time. The Memento pattern is useful for designing a mechanism to capture and store the state of an object so that, when needed, the object can revert to its previous state. This is more like an undo operation</a:t>
            </a:r>
            <a:endParaRPr lang="en-US" altLang="en-US" sz="1800"/>
          </a:p>
          <a:p>
            <a:pPr>
              <a:buFontTx/>
              <a:buNone/>
            </a:pPr>
            <a:r>
              <a:rPr lang="en-US" altLang="en-US" sz="2000" i="1"/>
              <a:t>Solution</a:t>
            </a:r>
          </a:p>
          <a:p>
            <a:r>
              <a:rPr lang="en-US" altLang="en-US" sz="2000"/>
              <a:t>The object whose state needs to be captured is referred to as the </a:t>
            </a:r>
            <a:r>
              <a:rPr lang="en-US" altLang="en-US" sz="2000" i="1"/>
              <a:t>originator</a:t>
            </a:r>
            <a:r>
              <a:rPr lang="en-US" altLang="en-US" sz="2000"/>
              <a:t>. The originator stores its attributes in a separate object referred to as a </a:t>
            </a:r>
            <a:r>
              <a:rPr lang="en-US" altLang="en-US" sz="2000" i="1"/>
              <a:t>Memento</a:t>
            </a:r>
            <a:r>
              <a:rPr lang="en-US" altLang="en-US" sz="2000"/>
              <a:t>. A Memento object must hide the originator variable values from all objects except the originator. A Memento should be designed to provide restricted access to other objects while the originator is allowed to access its internal state</a:t>
            </a:r>
          </a:p>
        </p:txBody>
      </p:sp>
    </p:spTree>
    <p:extLst>
      <p:ext uri="{BB962C8B-B14F-4D97-AF65-F5344CB8AC3E}">
        <p14:creationId xmlns:p14="http://schemas.microsoft.com/office/powerpoint/2010/main" val="188992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15347-EB03-4963-1FDE-5B6038D5A0EA}"/>
              </a:ext>
            </a:extLst>
          </p:cNvPr>
          <p:cNvSpPr>
            <a:spLocks noGrp="1"/>
          </p:cNvSpPr>
          <p:nvPr>
            <p:ph type="title"/>
          </p:nvPr>
        </p:nvSpPr>
        <p:spPr/>
        <p:txBody>
          <a:bodyPr/>
          <a:lstStyle/>
          <a:p>
            <a:r>
              <a:rPr lang="en-US" dirty="0"/>
              <a:t>What are Design Patterns?</a:t>
            </a:r>
            <a:endParaRPr lang="en-IN" dirty="0"/>
          </a:p>
        </p:txBody>
      </p:sp>
      <p:sp>
        <p:nvSpPr>
          <p:cNvPr id="3" name="Content Placeholder 2">
            <a:extLst>
              <a:ext uri="{FF2B5EF4-FFF2-40B4-BE49-F238E27FC236}">
                <a16:creationId xmlns:a16="http://schemas.microsoft.com/office/drawing/2014/main" id="{48673740-6678-9DD4-BEFC-756765754BE3}"/>
              </a:ext>
            </a:extLst>
          </p:cNvPr>
          <p:cNvSpPr>
            <a:spLocks noGrp="1"/>
          </p:cNvSpPr>
          <p:nvPr>
            <p:ph idx="1"/>
          </p:nvPr>
        </p:nvSpPr>
        <p:spPr/>
        <p:txBody>
          <a:bodyPr/>
          <a:lstStyle/>
          <a:p>
            <a:pPr>
              <a:spcAft>
                <a:spcPts val="600"/>
              </a:spcAft>
            </a:pPr>
            <a:r>
              <a:rPr lang="en-US" dirty="0"/>
              <a:t>Design patterns are solutions to problems that arise when developing software within a particular context</a:t>
            </a:r>
          </a:p>
          <a:p>
            <a:pPr>
              <a:spcAft>
                <a:spcPts val="600"/>
              </a:spcAft>
            </a:pPr>
            <a:endParaRPr lang="en-US" dirty="0"/>
          </a:p>
          <a:p>
            <a:pPr>
              <a:spcAft>
                <a:spcPts val="600"/>
              </a:spcAft>
            </a:pPr>
            <a:r>
              <a:rPr lang="en-US" dirty="0"/>
              <a:t>Patterns capture the structure and collaboration among key participants in software designs</a:t>
            </a:r>
          </a:p>
          <a:p>
            <a:pPr>
              <a:spcAft>
                <a:spcPts val="600"/>
              </a:spcAft>
            </a:pPr>
            <a:endParaRPr lang="en-US" dirty="0"/>
          </a:p>
          <a:p>
            <a:pPr>
              <a:spcAft>
                <a:spcPts val="600"/>
              </a:spcAft>
            </a:pPr>
            <a:r>
              <a:rPr lang="en-US" dirty="0"/>
              <a:t>Patterns facilitate reuse of successful software architectures and designs</a:t>
            </a:r>
          </a:p>
        </p:txBody>
      </p:sp>
    </p:spTree>
    <p:extLst>
      <p:ext uri="{BB962C8B-B14F-4D97-AF65-F5344CB8AC3E}">
        <p14:creationId xmlns:p14="http://schemas.microsoft.com/office/powerpoint/2010/main" val="516217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3752959-9D14-EB8D-1A04-764D6DDCC1DC}"/>
              </a:ext>
            </a:extLst>
          </p:cNvPr>
          <p:cNvSpPr>
            <a:spLocks noGrp="1"/>
          </p:cNvSpPr>
          <p:nvPr>
            <p:ph type="sldNum" sz="quarter" idx="10"/>
          </p:nvPr>
        </p:nvSpPr>
        <p:spPr/>
        <p:txBody>
          <a:bodyPr/>
          <a:lstStyle/>
          <a:p>
            <a:fld id="{0155B649-C3CE-4D04-839F-4B1B4CCA87B0}" type="slidenum">
              <a:rPr lang="en-US" altLang="en-US"/>
              <a:pPr/>
              <a:t>40</a:t>
            </a:fld>
            <a:endParaRPr lang="en-US" altLang="en-US"/>
          </a:p>
        </p:txBody>
      </p:sp>
      <p:sp>
        <p:nvSpPr>
          <p:cNvPr id="319490" name="Rectangle 2">
            <a:extLst>
              <a:ext uri="{FF2B5EF4-FFF2-40B4-BE49-F238E27FC236}">
                <a16:creationId xmlns:a16="http://schemas.microsoft.com/office/drawing/2014/main" id="{F2A16D1D-409D-8F0E-E4AD-8F0C2D8FE8BC}"/>
              </a:ext>
            </a:extLst>
          </p:cNvPr>
          <p:cNvSpPr>
            <a:spLocks noGrp="1" noChangeArrowheads="1"/>
          </p:cNvSpPr>
          <p:nvPr>
            <p:ph type="title"/>
          </p:nvPr>
        </p:nvSpPr>
        <p:spPr/>
        <p:txBody>
          <a:bodyPr/>
          <a:lstStyle/>
          <a:p>
            <a:r>
              <a:rPr lang="en-US" altLang="en-US"/>
              <a:t>Observer</a:t>
            </a:r>
          </a:p>
        </p:txBody>
      </p:sp>
      <p:sp>
        <p:nvSpPr>
          <p:cNvPr id="319491" name="Rectangle 3">
            <a:extLst>
              <a:ext uri="{FF2B5EF4-FFF2-40B4-BE49-F238E27FC236}">
                <a16:creationId xmlns:a16="http://schemas.microsoft.com/office/drawing/2014/main" id="{C0E48102-762A-43F7-CD16-8C472B6392D0}"/>
              </a:ext>
            </a:extLst>
          </p:cNvPr>
          <p:cNvSpPr>
            <a:spLocks noGrp="1" noChangeArrowheads="1"/>
          </p:cNvSpPr>
          <p:nvPr>
            <p:ph type="body" idx="1"/>
          </p:nvPr>
        </p:nvSpPr>
        <p:spPr/>
        <p:txBody>
          <a:bodyPr>
            <a:normAutofit fontScale="92500" lnSpcReduction="10000"/>
          </a:bodyPr>
          <a:lstStyle/>
          <a:p>
            <a:pPr>
              <a:buFontTx/>
              <a:buNone/>
            </a:pPr>
            <a:r>
              <a:rPr lang="en-US" altLang="en-US" sz="2000" i="1"/>
              <a:t>Definition</a:t>
            </a:r>
          </a:p>
          <a:p>
            <a:r>
              <a:rPr lang="en-US" altLang="en-US" sz="2000"/>
              <a:t>Defines a one-to-many dependency between objects so that when one object changes state, all its dependents are notified and updated automatically</a:t>
            </a:r>
            <a:endParaRPr lang="en-US" altLang="en-US" sz="1200"/>
          </a:p>
          <a:p>
            <a:pPr>
              <a:buFontTx/>
              <a:buNone/>
            </a:pPr>
            <a:r>
              <a:rPr lang="en-US" altLang="en-US" sz="2000" i="1"/>
              <a:t>Problem &amp; Context</a:t>
            </a:r>
          </a:p>
          <a:p>
            <a:r>
              <a:rPr lang="en-US" altLang="en-US" sz="2000"/>
              <a:t>Useful for designing a consistent communication model between a set of dependent objects (</a:t>
            </a:r>
            <a:r>
              <a:rPr lang="en-US" altLang="en-US" sz="2000" i="1"/>
              <a:t>observers</a:t>
            </a:r>
            <a:r>
              <a:rPr lang="en-US" altLang="en-US" sz="2000"/>
              <a:t>) and an object that they are dependent on (</a:t>
            </a:r>
            <a:r>
              <a:rPr lang="en-US" altLang="en-US" sz="2000" i="1"/>
              <a:t>subject</a:t>
            </a:r>
            <a:r>
              <a:rPr lang="en-US" altLang="en-US" sz="2000"/>
              <a:t>). This allows the observers to have their state synchronized with the subject. Each of these observers needs to know when the subject undergoes a change in its state</a:t>
            </a:r>
            <a:endParaRPr lang="en-US" altLang="en-US" sz="1800"/>
          </a:p>
          <a:p>
            <a:pPr>
              <a:buFontTx/>
              <a:buNone/>
            </a:pPr>
            <a:r>
              <a:rPr lang="en-US" altLang="en-US" sz="2000" i="1"/>
              <a:t>Solution</a:t>
            </a:r>
          </a:p>
          <a:p>
            <a:r>
              <a:rPr lang="en-US" altLang="en-US" sz="2000"/>
              <a:t>The subject should provide an interface for registering and unregistering change notifications. Observers should provide an interface for receiving notifications from the subject</a:t>
            </a:r>
          </a:p>
        </p:txBody>
      </p:sp>
    </p:spTree>
    <p:extLst>
      <p:ext uri="{BB962C8B-B14F-4D97-AF65-F5344CB8AC3E}">
        <p14:creationId xmlns:p14="http://schemas.microsoft.com/office/powerpoint/2010/main" val="480814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7B89089-4A65-2C64-6547-DD1FC8AFA937}"/>
              </a:ext>
            </a:extLst>
          </p:cNvPr>
          <p:cNvSpPr>
            <a:spLocks noGrp="1"/>
          </p:cNvSpPr>
          <p:nvPr>
            <p:ph type="sldNum" sz="quarter" idx="10"/>
          </p:nvPr>
        </p:nvSpPr>
        <p:spPr/>
        <p:txBody>
          <a:bodyPr/>
          <a:lstStyle/>
          <a:p>
            <a:fld id="{A1DA9519-7AFA-4BEF-B852-BE23DEDD50EA}" type="slidenum">
              <a:rPr lang="en-US" altLang="en-US"/>
              <a:pPr/>
              <a:t>41</a:t>
            </a:fld>
            <a:endParaRPr lang="en-US" altLang="en-US"/>
          </a:p>
        </p:txBody>
      </p:sp>
      <p:sp>
        <p:nvSpPr>
          <p:cNvPr id="367618" name="Rectangle 2">
            <a:extLst>
              <a:ext uri="{FF2B5EF4-FFF2-40B4-BE49-F238E27FC236}">
                <a16:creationId xmlns:a16="http://schemas.microsoft.com/office/drawing/2014/main" id="{C431456A-4D3C-3A98-0EB3-762DA6258D31}"/>
              </a:ext>
            </a:extLst>
          </p:cNvPr>
          <p:cNvSpPr>
            <a:spLocks noGrp="1" noChangeArrowheads="1"/>
          </p:cNvSpPr>
          <p:nvPr>
            <p:ph type="title"/>
          </p:nvPr>
        </p:nvSpPr>
        <p:spPr/>
        <p:txBody>
          <a:bodyPr/>
          <a:lstStyle/>
          <a:p>
            <a:r>
              <a:rPr lang="en-US" altLang="en-US"/>
              <a:t>Observer (Diagram)</a:t>
            </a:r>
          </a:p>
        </p:txBody>
      </p:sp>
      <p:pic>
        <p:nvPicPr>
          <p:cNvPr id="367621" name="Picture 5">
            <a:extLst>
              <a:ext uri="{FF2B5EF4-FFF2-40B4-BE49-F238E27FC236}">
                <a16:creationId xmlns:a16="http://schemas.microsoft.com/office/drawing/2014/main" id="{B32C7C48-D880-2575-CC07-D79818BB27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371601"/>
            <a:ext cx="6629400" cy="493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0522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12522897-282D-0F6F-B7C6-83517D22E665}"/>
              </a:ext>
            </a:extLst>
          </p:cNvPr>
          <p:cNvSpPr>
            <a:spLocks noGrp="1"/>
          </p:cNvSpPr>
          <p:nvPr>
            <p:ph type="sldNum" sz="quarter" idx="10"/>
          </p:nvPr>
        </p:nvSpPr>
        <p:spPr/>
        <p:txBody>
          <a:bodyPr/>
          <a:lstStyle/>
          <a:p>
            <a:fld id="{27ADB6A5-D30D-42CA-A3F1-82C9836FA740}" type="slidenum">
              <a:rPr lang="en-US" altLang="en-US"/>
              <a:pPr/>
              <a:t>42</a:t>
            </a:fld>
            <a:endParaRPr lang="en-US" altLang="en-US"/>
          </a:p>
        </p:txBody>
      </p:sp>
      <p:sp>
        <p:nvSpPr>
          <p:cNvPr id="320514" name="Rectangle 2">
            <a:extLst>
              <a:ext uri="{FF2B5EF4-FFF2-40B4-BE49-F238E27FC236}">
                <a16:creationId xmlns:a16="http://schemas.microsoft.com/office/drawing/2014/main" id="{D58BF094-3F92-8A21-BF55-74946A10BB27}"/>
              </a:ext>
            </a:extLst>
          </p:cNvPr>
          <p:cNvSpPr>
            <a:spLocks noGrp="1" noChangeArrowheads="1"/>
          </p:cNvSpPr>
          <p:nvPr>
            <p:ph type="title"/>
          </p:nvPr>
        </p:nvSpPr>
        <p:spPr/>
        <p:txBody>
          <a:bodyPr/>
          <a:lstStyle/>
          <a:p>
            <a:r>
              <a:rPr lang="en-US" altLang="en-US"/>
              <a:t>State</a:t>
            </a:r>
          </a:p>
        </p:txBody>
      </p:sp>
      <p:sp>
        <p:nvSpPr>
          <p:cNvPr id="320515" name="Rectangle 3">
            <a:extLst>
              <a:ext uri="{FF2B5EF4-FFF2-40B4-BE49-F238E27FC236}">
                <a16:creationId xmlns:a16="http://schemas.microsoft.com/office/drawing/2014/main" id="{C78C653A-ECD3-5C6F-958B-5D962396426E}"/>
              </a:ext>
            </a:extLst>
          </p:cNvPr>
          <p:cNvSpPr>
            <a:spLocks noGrp="1" noChangeArrowheads="1"/>
          </p:cNvSpPr>
          <p:nvPr>
            <p:ph type="body" idx="1"/>
          </p:nvPr>
        </p:nvSpPr>
        <p:spPr>
          <a:xfrm>
            <a:off x="1835150" y="1219200"/>
            <a:ext cx="8604250" cy="5410200"/>
          </a:xfrm>
        </p:spPr>
        <p:txBody>
          <a:bodyPr/>
          <a:lstStyle/>
          <a:p>
            <a:pPr>
              <a:buFontTx/>
              <a:buNone/>
            </a:pPr>
            <a:r>
              <a:rPr lang="en-US" altLang="en-US" sz="2000" i="1"/>
              <a:t>Definition</a:t>
            </a:r>
          </a:p>
          <a:p>
            <a:r>
              <a:rPr lang="en-US" altLang="en-US" sz="2000"/>
              <a:t>Allows an object to alter its behavior when its internal state changes. The object will appear to change its class</a:t>
            </a:r>
            <a:endParaRPr lang="en-US" altLang="en-US" sz="1200"/>
          </a:p>
          <a:p>
            <a:pPr>
              <a:buFontTx/>
              <a:buNone/>
            </a:pPr>
            <a:r>
              <a:rPr lang="en-US" altLang="en-US" sz="2000" i="1"/>
              <a:t>Problem &amp; Context</a:t>
            </a:r>
          </a:p>
          <a:p>
            <a:r>
              <a:rPr lang="en-US" altLang="en-US" sz="2000"/>
              <a:t>Useful in designing an efficient structure for a class, a typical instance of which can exist in many different states and exhibit different behavior depending on its state. In the case of an object of such a class, some or all of its behavior is completely influenced by its current state. Such a class is referred to as a </a:t>
            </a:r>
            <a:r>
              <a:rPr lang="en-US" altLang="en-US" sz="2000" i="1"/>
              <a:t>Context</a:t>
            </a:r>
            <a:r>
              <a:rPr lang="en-US" altLang="en-US" sz="2000"/>
              <a:t> class. A Context object can alter its behavior when there is a change in its internal state and is also referred as a Stateful object</a:t>
            </a:r>
            <a:endParaRPr lang="en-US" altLang="en-US" sz="1800"/>
          </a:p>
          <a:p>
            <a:pPr>
              <a:buFontTx/>
              <a:buNone/>
            </a:pPr>
            <a:r>
              <a:rPr lang="en-US" altLang="en-US" sz="2000" i="1"/>
              <a:t>Solution</a:t>
            </a:r>
          </a:p>
          <a:p>
            <a:r>
              <a:rPr lang="en-US" altLang="en-US" sz="2000"/>
              <a:t>The State pattern suggests moving the state-specific behavior out of the Context class into a set of separate classes referred to as </a:t>
            </a:r>
            <a:r>
              <a:rPr lang="en-US" altLang="en-US" sz="2000" i="1"/>
              <a:t>State classes</a:t>
            </a:r>
            <a:r>
              <a:rPr lang="en-US" altLang="en-US" sz="2000"/>
              <a:t>. Each of the many different states in which a Context object can exist can be mapped into a separate State class</a:t>
            </a:r>
          </a:p>
        </p:txBody>
      </p:sp>
    </p:spTree>
    <p:extLst>
      <p:ext uri="{BB962C8B-B14F-4D97-AF65-F5344CB8AC3E}">
        <p14:creationId xmlns:p14="http://schemas.microsoft.com/office/powerpoint/2010/main" val="3697880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7E4C5123-070E-0C9B-B1C8-5FB52C8753B2}"/>
              </a:ext>
            </a:extLst>
          </p:cNvPr>
          <p:cNvSpPr>
            <a:spLocks noGrp="1"/>
          </p:cNvSpPr>
          <p:nvPr>
            <p:ph type="sldNum" sz="quarter" idx="10"/>
          </p:nvPr>
        </p:nvSpPr>
        <p:spPr/>
        <p:txBody>
          <a:bodyPr/>
          <a:lstStyle/>
          <a:p>
            <a:fld id="{0AD003B9-E78C-4D57-A9A3-DD9ED62A8254}" type="slidenum">
              <a:rPr lang="en-US" altLang="en-US"/>
              <a:pPr/>
              <a:t>43</a:t>
            </a:fld>
            <a:endParaRPr lang="en-US" altLang="en-US"/>
          </a:p>
        </p:txBody>
      </p:sp>
      <p:sp>
        <p:nvSpPr>
          <p:cNvPr id="321538" name="Rectangle 2">
            <a:extLst>
              <a:ext uri="{FF2B5EF4-FFF2-40B4-BE49-F238E27FC236}">
                <a16:creationId xmlns:a16="http://schemas.microsoft.com/office/drawing/2014/main" id="{2F6C3CC0-0FF3-3A08-BC60-AD6FDAE61B1E}"/>
              </a:ext>
            </a:extLst>
          </p:cNvPr>
          <p:cNvSpPr>
            <a:spLocks noGrp="1" noChangeArrowheads="1"/>
          </p:cNvSpPr>
          <p:nvPr>
            <p:ph type="title"/>
          </p:nvPr>
        </p:nvSpPr>
        <p:spPr/>
        <p:txBody>
          <a:bodyPr/>
          <a:lstStyle/>
          <a:p>
            <a:r>
              <a:rPr lang="en-US" altLang="en-US"/>
              <a:t>Strategy</a:t>
            </a:r>
          </a:p>
        </p:txBody>
      </p:sp>
      <p:sp>
        <p:nvSpPr>
          <p:cNvPr id="321539" name="Rectangle 3">
            <a:extLst>
              <a:ext uri="{FF2B5EF4-FFF2-40B4-BE49-F238E27FC236}">
                <a16:creationId xmlns:a16="http://schemas.microsoft.com/office/drawing/2014/main" id="{0C6E10EF-7EAB-1CC0-C127-BC3664E5B8CE}"/>
              </a:ext>
            </a:extLst>
          </p:cNvPr>
          <p:cNvSpPr>
            <a:spLocks noGrp="1" noChangeArrowheads="1"/>
          </p:cNvSpPr>
          <p:nvPr>
            <p:ph type="body" idx="1"/>
          </p:nvPr>
        </p:nvSpPr>
        <p:spPr>
          <a:xfrm>
            <a:off x="1835150" y="1066800"/>
            <a:ext cx="8832850" cy="4800600"/>
          </a:xfrm>
        </p:spPr>
        <p:txBody>
          <a:bodyPr>
            <a:normAutofit fontScale="92500" lnSpcReduction="10000"/>
          </a:bodyPr>
          <a:lstStyle/>
          <a:p>
            <a:pPr>
              <a:buFontTx/>
              <a:buNone/>
            </a:pPr>
            <a:r>
              <a:rPr lang="en-US" altLang="en-US" sz="2000" i="1"/>
              <a:t>Definition</a:t>
            </a:r>
          </a:p>
          <a:p>
            <a:r>
              <a:rPr lang="en-US" altLang="en-US" sz="2000"/>
              <a:t>Defines a family of algorithms, encapsulates each one, and makes them interchangeable. Strategy lets the algorithm vary independently from clients that use it</a:t>
            </a:r>
            <a:endParaRPr lang="en-US" altLang="en-US" sz="1200"/>
          </a:p>
          <a:p>
            <a:pPr>
              <a:buFontTx/>
              <a:buNone/>
            </a:pPr>
            <a:r>
              <a:rPr lang="en-US" altLang="en-US" sz="2000" i="1"/>
              <a:t>Problem &amp; Context</a:t>
            </a:r>
          </a:p>
          <a:p>
            <a:r>
              <a:rPr lang="en-US" altLang="en-US" sz="2000"/>
              <a:t>Useful when there is a set of related algorithms and a client object needs to be able to dynamically pick and choose an algorithm that suits its current need. The implementation of each of the algorithms is kept in a separate class referred to as a </a:t>
            </a:r>
            <a:r>
              <a:rPr lang="en-US" altLang="en-US" sz="2000" i="1"/>
              <a:t>strategy</a:t>
            </a:r>
            <a:r>
              <a:rPr lang="en-US" altLang="en-US" sz="2000"/>
              <a:t>. An object that uses a Strategy object is referred to as a </a:t>
            </a:r>
            <a:r>
              <a:rPr lang="en-US" altLang="en-US" sz="2000" i="1"/>
              <a:t>context object</a:t>
            </a:r>
            <a:r>
              <a:rPr lang="en-US" altLang="en-US" sz="2000"/>
              <a:t>. Changing the behavior of a Context object is a matter of changing its Strategy object to the one that implements the required algorithm</a:t>
            </a:r>
            <a:endParaRPr lang="en-US" altLang="en-US" sz="1800"/>
          </a:p>
          <a:p>
            <a:pPr>
              <a:buFontTx/>
              <a:buNone/>
            </a:pPr>
            <a:r>
              <a:rPr lang="en-US" altLang="en-US" sz="2000" i="1"/>
              <a:t>Solution</a:t>
            </a:r>
          </a:p>
          <a:p>
            <a:r>
              <a:rPr lang="en-US" altLang="en-US" sz="2000"/>
              <a:t>All Strategy objects must be designed to offer the same interface. In Java, this can be accomplished by designing each Strategy object either as an implementer of a common interface or as a subclass of a common abstract class that declares the required common interface</a:t>
            </a:r>
          </a:p>
        </p:txBody>
      </p:sp>
    </p:spTree>
    <p:extLst>
      <p:ext uri="{BB962C8B-B14F-4D97-AF65-F5344CB8AC3E}">
        <p14:creationId xmlns:p14="http://schemas.microsoft.com/office/powerpoint/2010/main" val="3392154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8EC8EBB-5FDC-B3BE-E0FB-6FA7F43F7FD2}"/>
              </a:ext>
            </a:extLst>
          </p:cNvPr>
          <p:cNvSpPr>
            <a:spLocks noGrp="1"/>
          </p:cNvSpPr>
          <p:nvPr>
            <p:ph type="sldNum" sz="quarter" idx="10"/>
          </p:nvPr>
        </p:nvSpPr>
        <p:spPr/>
        <p:txBody>
          <a:bodyPr/>
          <a:lstStyle/>
          <a:p>
            <a:fld id="{DE8D9E45-9230-42A5-8B21-DEA67E922969}" type="slidenum">
              <a:rPr lang="en-US" altLang="en-US"/>
              <a:pPr/>
              <a:t>44</a:t>
            </a:fld>
            <a:endParaRPr lang="en-US" altLang="en-US"/>
          </a:p>
        </p:txBody>
      </p:sp>
      <p:sp>
        <p:nvSpPr>
          <p:cNvPr id="322562" name="Rectangle 2">
            <a:extLst>
              <a:ext uri="{FF2B5EF4-FFF2-40B4-BE49-F238E27FC236}">
                <a16:creationId xmlns:a16="http://schemas.microsoft.com/office/drawing/2014/main" id="{C47CE487-E67B-74A3-889A-467E52116F99}"/>
              </a:ext>
            </a:extLst>
          </p:cNvPr>
          <p:cNvSpPr>
            <a:spLocks noGrp="1" noChangeArrowheads="1"/>
          </p:cNvSpPr>
          <p:nvPr>
            <p:ph type="title"/>
          </p:nvPr>
        </p:nvSpPr>
        <p:spPr/>
        <p:txBody>
          <a:bodyPr/>
          <a:lstStyle/>
          <a:p>
            <a:r>
              <a:rPr lang="en-US" altLang="en-US"/>
              <a:t>Template Method</a:t>
            </a:r>
          </a:p>
        </p:txBody>
      </p:sp>
      <p:sp>
        <p:nvSpPr>
          <p:cNvPr id="322563" name="Rectangle 3">
            <a:extLst>
              <a:ext uri="{FF2B5EF4-FFF2-40B4-BE49-F238E27FC236}">
                <a16:creationId xmlns:a16="http://schemas.microsoft.com/office/drawing/2014/main" id="{846309E0-26B0-0D8C-F0BD-6B8A23AE0FFC}"/>
              </a:ext>
            </a:extLst>
          </p:cNvPr>
          <p:cNvSpPr>
            <a:spLocks noGrp="1" noChangeArrowheads="1"/>
          </p:cNvSpPr>
          <p:nvPr>
            <p:ph type="body" idx="1"/>
          </p:nvPr>
        </p:nvSpPr>
        <p:spPr>
          <a:xfrm>
            <a:off x="424206" y="2111604"/>
            <a:ext cx="9869975" cy="4189708"/>
          </a:xfrm>
        </p:spPr>
        <p:txBody>
          <a:bodyPr>
            <a:normAutofit fontScale="92500" lnSpcReduction="20000"/>
          </a:bodyPr>
          <a:lstStyle/>
          <a:p>
            <a:pPr>
              <a:buFontTx/>
              <a:buNone/>
            </a:pPr>
            <a:r>
              <a:rPr lang="en-US" altLang="en-US" sz="2000" i="1" dirty="0"/>
              <a:t>Definition</a:t>
            </a:r>
          </a:p>
          <a:p>
            <a:r>
              <a:rPr lang="en-US" altLang="en-US" sz="2000" dirty="0"/>
              <a:t>Defines the skeleton of an algorithm in an operation, deferring some steps to subclasses. Template Method lets subclasses redefine certain steps of an algorithm without changing the algorithm's structure</a:t>
            </a:r>
            <a:endParaRPr lang="en-US" altLang="en-US" sz="1200" dirty="0"/>
          </a:p>
          <a:p>
            <a:pPr>
              <a:buFontTx/>
              <a:buNone/>
            </a:pPr>
            <a:r>
              <a:rPr lang="en-US" altLang="en-US" sz="2000" i="1" dirty="0"/>
              <a:t>Problem &amp; Context</a:t>
            </a:r>
          </a:p>
          <a:p>
            <a:r>
              <a:rPr lang="en-US" altLang="en-US" sz="2000" dirty="0"/>
              <a:t>Used in situations when there is an algorithm, some steps of which could be implemented in many different ways. The outline of the algorithm is kept in a separate method referred to as a </a:t>
            </a:r>
            <a:r>
              <a:rPr lang="en-US" altLang="en-US" sz="2000" i="1" dirty="0"/>
              <a:t>template method</a:t>
            </a:r>
            <a:r>
              <a:rPr lang="en-US" altLang="en-US" sz="2000" dirty="0"/>
              <a:t> inside a class, referred to as a </a:t>
            </a:r>
            <a:r>
              <a:rPr lang="en-US" altLang="en-US" sz="2000" i="1" dirty="0"/>
              <a:t>template class</a:t>
            </a:r>
            <a:r>
              <a:rPr lang="en-US" altLang="en-US" sz="2000" dirty="0"/>
              <a:t>, leaving out the specific implementations of the variant portions of the algorithm to different subclasses of this class</a:t>
            </a:r>
            <a:endParaRPr lang="en-US" altLang="en-US" sz="1800" dirty="0"/>
          </a:p>
          <a:p>
            <a:pPr>
              <a:buFontTx/>
              <a:buNone/>
            </a:pPr>
            <a:r>
              <a:rPr lang="en-US" altLang="en-US" sz="2000" i="1" dirty="0"/>
              <a:t>Solution</a:t>
            </a:r>
          </a:p>
          <a:p>
            <a:r>
              <a:rPr lang="en-US" altLang="en-US" sz="2000" dirty="0"/>
              <a:t>The Template method can be a concrete, nonabstract method with calls to other methods that represent different steps of the algorithm. Specific implementations can be provided for these abstract methods inside a set of concrete subclasses of the abstract Template class</a:t>
            </a:r>
            <a:endParaRPr lang="en-US" altLang="en-US" dirty="0"/>
          </a:p>
        </p:txBody>
      </p:sp>
    </p:spTree>
    <p:extLst>
      <p:ext uri="{BB962C8B-B14F-4D97-AF65-F5344CB8AC3E}">
        <p14:creationId xmlns:p14="http://schemas.microsoft.com/office/powerpoint/2010/main" val="1333081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80C8049-8753-BE9D-47ED-B61DD7597F8A}"/>
              </a:ext>
            </a:extLst>
          </p:cNvPr>
          <p:cNvSpPr>
            <a:spLocks noGrp="1"/>
          </p:cNvSpPr>
          <p:nvPr>
            <p:ph type="sldNum" sz="quarter" idx="10"/>
          </p:nvPr>
        </p:nvSpPr>
        <p:spPr/>
        <p:txBody>
          <a:bodyPr/>
          <a:lstStyle/>
          <a:p>
            <a:fld id="{06FBF4A6-8082-4C78-BEBE-875270D515F0}" type="slidenum">
              <a:rPr lang="en-US" altLang="en-US"/>
              <a:pPr/>
              <a:t>45</a:t>
            </a:fld>
            <a:endParaRPr lang="en-US" altLang="en-US"/>
          </a:p>
        </p:txBody>
      </p:sp>
      <p:sp>
        <p:nvSpPr>
          <p:cNvPr id="369666" name="Rectangle 2">
            <a:extLst>
              <a:ext uri="{FF2B5EF4-FFF2-40B4-BE49-F238E27FC236}">
                <a16:creationId xmlns:a16="http://schemas.microsoft.com/office/drawing/2014/main" id="{55CBD840-7054-B4E7-4EE8-6409514C2521}"/>
              </a:ext>
            </a:extLst>
          </p:cNvPr>
          <p:cNvSpPr>
            <a:spLocks noGrp="1" noChangeArrowheads="1"/>
          </p:cNvSpPr>
          <p:nvPr>
            <p:ph type="title"/>
          </p:nvPr>
        </p:nvSpPr>
        <p:spPr/>
        <p:txBody>
          <a:bodyPr/>
          <a:lstStyle/>
          <a:p>
            <a:r>
              <a:rPr lang="en-US" altLang="en-US"/>
              <a:t>Template Method (Diagram)</a:t>
            </a:r>
          </a:p>
        </p:txBody>
      </p:sp>
      <p:pic>
        <p:nvPicPr>
          <p:cNvPr id="369669" name="Picture 5">
            <a:extLst>
              <a:ext uri="{FF2B5EF4-FFF2-40B4-BE49-F238E27FC236}">
                <a16:creationId xmlns:a16="http://schemas.microsoft.com/office/drawing/2014/main" id="{8B9A6B77-28C0-A924-5DBC-9C8E9481C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036190"/>
            <a:ext cx="8077200" cy="456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96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9451C7EA-3CDE-226E-C88B-79C6D0A2F192}"/>
              </a:ext>
            </a:extLst>
          </p:cNvPr>
          <p:cNvSpPr>
            <a:spLocks noGrp="1"/>
          </p:cNvSpPr>
          <p:nvPr>
            <p:ph type="sldNum" sz="quarter" idx="10"/>
          </p:nvPr>
        </p:nvSpPr>
        <p:spPr/>
        <p:txBody>
          <a:bodyPr/>
          <a:lstStyle/>
          <a:p>
            <a:fld id="{A5D8A368-4097-4042-9F2F-D6E007DCD8E7}" type="slidenum">
              <a:rPr lang="en-US" altLang="en-US"/>
              <a:pPr/>
              <a:t>46</a:t>
            </a:fld>
            <a:endParaRPr lang="en-US" altLang="en-US"/>
          </a:p>
        </p:txBody>
      </p:sp>
      <p:sp>
        <p:nvSpPr>
          <p:cNvPr id="323586" name="Rectangle 2">
            <a:extLst>
              <a:ext uri="{FF2B5EF4-FFF2-40B4-BE49-F238E27FC236}">
                <a16:creationId xmlns:a16="http://schemas.microsoft.com/office/drawing/2014/main" id="{90562A02-C7BC-C602-E35F-6A52A49D8B24}"/>
              </a:ext>
            </a:extLst>
          </p:cNvPr>
          <p:cNvSpPr>
            <a:spLocks noGrp="1" noChangeArrowheads="1"/>
          </p:cNvSpPr>
          <p:nvPr>
            <p:ph type="title"/>
          </p:nvPr>
        </p:nvSpPr>
        <p:spPr/>
        <p:txBody>
          <a:bodyPr/>
          <a:lstStyle/>
          <a:p>
            <a:r>
              <a:rPr lang="en-US" altLang="en-US"/>
              <a:t>Visitor</a:t>
            </a:r>
          </a:p>
        </p:txBody>
      </p:sp>
      <p:sp>
        <p:nvSpPr>
          <p:cNvPr id="323587" name="Rectangle 3">
            <a:extLst>
              <a:ext uri="{FF2B5EF4-FFF2-40B4-BE49-F238E27FC236}">
                <a16:creationId xmlns:a16="http://schemas.microsoft.com/office/drawing/2014/main" id="{A20241D5-66F8-F1E9-5E33-884559F167EB}"/>
              </a:ext>
            </a:extLst>
          </p:cNvPr>
          <p:cNvSpPr>
            <a:spLocks noGrp="1" noChangeArrowheads="1"/>
          </p:cNvSpPr>
          <p:nvPr>
            <p:ph type="body" idx="1"/>
          </p:nvPr>
        </p:nvSpPr>
        <p:spPr>
          <a:xfrm>
            <a:off x="596939" y="2224726"/>
            <a:ext cx="9613861" cy="4411744"/>
          </a:xfrm>
        </p:spPr>
        <p:txBody>
          <a:bodyPr>
            <a:normAutofit fontScale="92500" lnSpcReduction="20000"/>
          </a:bodyPr>
          <a:lstStyle/>
          <a:p>
            <a:pPr>
              <a:lnSpc>
                <a:spcPct val="90000"/>
              </a:lnSpc>
              <a:buFontTx/>
              <a:buNone/>
            </a:pPr>
            <a:r>
              <a:rPr lang="en-US" altLang="en-US" sz="2000" i="1" dirty="0"/>
              <a:t>Definition</a:t>
            </a:r>
          </a:p>
          <a:p>
            <a:pPr>
              <a:lnSpc>
                <a:spcPct val="90000"/>
              </a:lnSpc>
            </a:pPr>
            <a:r>
              <a:rPr lang="en-US" altLang="en-US" sz="2000" dirty="0"/>
              <a:t>Represents an operation to be performed on the elements of an object structure. Visitor lets you define a new operation without changing the classes of the elements on which it operates</a:t>
            </a:r>
            <a:endParaRPr lang="en-US" altLang="en-US" sz="1200" dirty="0"/>
          </a:p>
          <a:p>
            <a:pPr>
              <a:lnSpc>
                <a:spcPct val="90000"/>
              </a:lnSpc>
              <a:buFontTx/>
              <a:buNone/>
            </a:pPr>
            <a:r>
              <a:rPr lang="en-US" altLang="en-US" sz="2000" i="1" dirty="0"/>
              <a:t>Problem &amp; Context</a:t>
            </a:r>
          </a:p>
          <a:p>
            <a:pPr>
              <a:lnSpc>
                <a:spcPct val="90000"/>
              </a:lnSpc>
            </a:pPr>
            <a:r>
              <a:rPr lang="en-US" altLang="en-US" sz="2000" dirty="0"/>
              <a:t>Visitor is useful in a heterogeneous collection of objects of a class hierarchy. It allows operations to be defined without changing the class of any of the objects in the collection. The Visitor pattern suggests defining the operation in a separate class referred to as a </a:t>
            </a:r>
            <a:r>
              <a:rPr lang="en-US" altLang="en-US" sz="2000" i="1" dirty="0"/>
              <a:t>visitor</a:t>
            </a:r>
            <a:r>
              <a:rPr lang="en-US" altLang="en-US" sz="2000" dirty="0"/>
              <a:t> class, which separates the operation from the object collection on which it operates. For every new operation to be defined, a new visitor class is created</a:t>
            </a:r>
            <a:endParaRPr lang="en-US" altLang="en-US" sz="1800" dirty="0"/>
          </a:p>
          <a:p>
            <a:pPr>
              <a:lnSpc>
                <a:spcPct val="90000"/>
              </a:lnSpc>
              <a:buFontTx/>
              <a:buNone/>
            </a:pPr>
            <a:r>
              <a:rPr lang="en-US" altLang="en-US" sz="2000" i="1" dirty="0"/>
              <a:t>Solution</a:t>
            </a:r>
          </a:p>
          <a:p>
            <a:pPr>
              <a:lnSpc>
                <a:spcPct val="90000"/>
              </a:lnSpc>
            </a:pPr>
            <a:r>
              <a:rPr lang="en-US" altLang="en-US" sz="2000" dirty="0"/>
              <a:t>Every visitor class that operates on objects of the same set of classes can be designed to implement a corresponding Visitor interface. A typical Visitor interface declares a set of visit(</a:t>
            </a:r>
            <a:r>
              <a:rPr lang="en-US" altLang="en-US" sz="2000" dirty="0" err="1"/>
              <a:t>ObjectType</a:t>
            </a:r>
            <a:r>
              <a:rPr lang="en-US" altLang="en-US" sz="2000" dirty="0"/>
              <a:t>) methods, one for each object type from the object collection. Each of these methods is meant for processing instances of a specific class</a:t>
            </a:r>
          </a:p>
        </p:txBody>
      </p:sp>
    </p:spTree>
    <p:extLst>
      <p:ext uri="{BB962C8B-B14F-4D97-AF65-F5344CB8AC3E}">
        <p14:creationId xmlns:p14="http://schemas.microsoft.com/office/powerpoint/2010/main" val="32169206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BC4A9DF-A450-6A4E-32DE-0FC3BAE17B63}"/>
              </a:ext>
            </a:extLst>
          </p:cNvPr>
          <p:cNvSpPr>
            <a:spLocks noGrp="1"/>
          </p:cNvSpPr>
          <p:nvPr>
            <p:ph type="sldNum" sz="quarter" idx="10"/>
          </p:nvPr>
        </p:nvSpPr>
        <p:spPr/>
        <p:txBody>
          <a:bodyPr/>
          <a:lstStyle/>
          <a:p>
            <a:fld id="{7FE08F5E-5B07-4023-AF28-E5036DD73399}" type="slidenum">
              <a:rPr lang="en-US" altLang="en-US"/>
              <a:pPr/>
              <a:t>47</a:t>
            </a:fld>
            <a:endParaRPr lang="en-US" altLang="en-US"/>
          </a:p>
        </p:txBody>
      </p:sp>
      <p:sp>
        <p:nvSpPr>
          <p:cNvPr id="185346" name="Rectangle 2">
            <a:extLst>
              <a:ext uri="{FF2B5EF4-FFF2-40B4-BE49-F238E27FC236}">
                <a16:creationId xmlns:a16="http://schemas.microsoft.com/office/drawing/2014/main" id="{869F332E-87B9-2497-8107-8949C2666612}"/>
              </a:ext>
            </a:extLst>
          </p:cNvPr>
          <p:cNvSpPr>
            <a:spLocks noGrp="1" noChangeArrowheads="1"/>
          </p:cNvSpPr>
          <p:nvPr>
            <p:ph type="title"/>
          </p:nvPr>
        </p:nvSpPr>
        <p:spPr/>
        <p:txBody>
          <a:bodyPr/>
          <a:lstStyle/>
          <a:p>
            <a:r>
              <a:rPr lang="en-US" altLang="en-US"/>
              <a:t>Key Points</a:t>
            </a:r>
          </a:p>
        </p:txBody>
      </p:sp>
      <p:sp>
        <p:nvSpPr>
          <p:cNvPr id="185347" name="Rectangle 3">
            <a:extLst>
              <a:ext uri="{FF2B5EF4-FFF2-40B4-BE49-F238E27FC236}">
                <a16:creationId xmlns:a16="http://schemas.microsoft.com/office/drawing/2014/main" id="{172AE660-7428-C2C0-5635-0E0B816F227B}"/>
              </a:ext>
            </a:extLst>
          </p:cNvPr>
          <p:cNvSpPr>
            <a:spLocks noGrp="1" noChangeArrowheads="1"/>
          </p:cNvSpPr>
          <p:nvPr>
            <p:ph type="body" idx="1"/>
          </p:nvPr>
        </p:nvSpPr>
        <p:spPr>
          <a:xfrm>
            <a:off x="1862138" y="1524000"/>
            <a:ext cx="8424862" cy="4876800"/>
          </a:xfrm>
        </p:spPr>
        <p:txBody>
          <a:bodyPr/>
          <a:lstStyle/>
          <a:p>
            <a:r>
              <a:rPr lang="en-US" altLang="en-US"/>
              <a:t>Design Patterns are recurring solutions to software design problems within a particular context</a:t>
            </a:r>
          </a:p>
          <a:p>
            <a:endParaRPr lang="en-US" altLang="en-US"/>
          </a:p>
          <a:p>
            <a:r>
              <a:rPr lang="en-US" altLang="en-US"/>
              <a:t>There are 23 Design Patterns described by the GoF</a:t>
            </a:r>
          </a:p>
          <a:p>
            <a:endParaRPr lang="en-US" altLang="en-US"/>
          </a:p>
          <a:p>
            <a:r>
              <a:rPr lang="en-US" altLang="en-US"/>
              <a:t>Design Patterns are categorized into Creational, Structural, and Behavioral</a:t>
            </a:r>
          </a:p>
          <a:p>
            <a:endParaRPr lang="en-US" altLang="en-US"/>
          </a:p>
          <a:p>
            <a:r>
              <a:rPr lang="en-US" altLang="en-US"/>
              <a:t>There are other Design Patterns in existence</a:t>
            </a:r>
          </a:p>
          <a:p>
            <a:endParaRPr lang="en-US" altLang="en-US"/>
          </a:p>
        </p:txBody>
      </p:sp>
    </p:spTree>
    <p:extLst>
      <p:ext uri="{BB962C8B-B14F-4D97-AF65-F5344CB8AC3E}">
        <p14:creationId xmlns:p14="http://schemas.microsoft.com/office/powerpoint/2010/main" val="3327268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F28A9DF-8AC4-98DB-C3AB-953D7E445208}"/>
              </a:ext>
            </a:extLst>
          </p:cNvPr>
          <p:cNvSpPr>
            <a:spLocks noGrp="1"/>
          </p:cNvSpPr>
          <p:nvPr>
            <p:ph type="sldNum" sz="quarter" idx="10"/>
          </p:nvPr>
        </p:nvSpPr>
        <p:spPr/>
        <p:txBody>
          <a:bodyPr/>
          <a:lstStyle/>
          <a:p>
            <a:fld id="{F191B9AD-2B81-421C-9C08-A1AF76B98401}" type="slidenum">
              <a:rPr lang="en-US" altLang="en-US"/>
              <a:pPr/>
              <a:t>48</a:t>
            </a:fld>
            <a:endParaRPr lang="en-US" altLang="en-US"/>
          </a:p>
        </p:txBody>
      </p:sp>
      <p:sp>
        <p:nvSpPr>
          <p:cNvPr id="326658" name="Rectangle 2">
            <a:extLst>
              <a:ext uri="{FF2B5EF4-FFF2-40B4-BE49-F238E27FC236}">
                <a16:creationId xmlns:a16="http://schemas.microsoft.com/office/drawing/2014/main" id="{1D4BC497-5C67-0256-2EE9-934E212DE9A4}"/>
              </a:ext>
            </a:extLst>
          </p:cNvPr>
          <p:cNvSpPr>
            <a:spLocks noGrp="1" noChangeArrowheads="1"/>
          </p:cNvSpPr>
          <p:nvPr>
            <p:ph type="title"/>
          </p:nvPr>
        </p:nvSpPr>
        <p:spPr/>
        <p:txBody>
          <a:bodyPr/>
          <a:lstStyle/>
          <a:p>
            <a:r>
              <a:rPr lang="en-US" altLang="en-US"/>
              <a:t>References</a:t>
            </a:r>
          </a:p>
        </p:txBody>
      </p:sp>
      <p:sp>
        <p:nvSpPr>
          <p:cNvPr id="326659" name="Rectangle 3">
            <a:extLst>
              <a:ext uri="{FF2B5EF4-FFF2-40B4-BE49-F238E27FC236}">
                <a16:creationId xmlns:a16="http://schemas.microsoft.com/office/drawing/2014/main" id="{E7875DF6-023E-4D7E-37AD-F76F62E9A62B}"/>
              </a:ext>
            </a:extLst>
          </p:cNvPr>
          <p:cNvSpPr>
            <a:spLocks noGrp="1" noChangeArrowheads="1"/>
          </p:cNvSpPr>
          <p:nvPr>
            <p:ph type="body" idx="1"/>
          </p:nvPr>
        </p:nvSpPr>
        <p:spPr>
          <a:xfrm>
            <a:off x="514104" y="2059757"/>
            <a:ext cx="9613860" cy="4045015"/>
          </a:xfrm>
        </p:spPr>
        <p:txBody>
          <a:bodyPr/>
          <a:lstStyle/>
          <a:p>
            <a:r>
              <a:rPr lang="en-US" altLang="en-US" sz="2200" dirty="0"/>
              <a:t>Design Patterns: Elements of Reusable Object-Oriented Software</a:t>
            </a:r>
          </a:p>
          <a:p>
            <a:pPr>
              <a:buFontTx/>
              <a:buNone/>
            </a:pPr>
            <a:r>
              <a:rPr lang="en-US" altLang="en-US" sz="2200" dirty="0"/>
              <a:t>	By: Erich Gamma, et al.</a:t>
            </a:r>
          </a:p>
          <a:p>
            <a:r>
              <a:rPr lang="en-US" altLang="en-US" sz="2200" dirty="0"/>
              <a:t>Software Architecture Design Patterns in Java</a:t>
            </a:r>
          </a:p>
          <a:p>
            <a:pPr>
              <a:buFontTx/>
              <a:buNone/>
            </a:pPr>
            <a:r>
              <a:rPr lang="en-US" altLang="en-US" sz="2200" dirty="0"/>
              <a:t>	By: Partha </a:t>
            </a:r>
            <a:r>
              <a:rPr lang="en-US" altLang="en-US" sz="2200" dirty="0" err="1"/>
              <a:t>Kutchana</a:t>
            </a:r>
            <a:endParaRPr lang="en-US" altLang="en-US" sz="2200" dirty="0"/>
          </a:p>
          <a:p>
            <a:r>
              <a:rPr lang="en-US" altLang="en-US" sz="2200" dirty="0"/>
              <a:t>The Design Patterns Java Companion</a:t>
            </a:r>
          </a:p>
          <a:p>
            <a:pPr>
              <a:buFontTx/>
              <a:buNone/>
            </a:pPr>
            <a:r>
              <a:rPr lang="en-US" altLang="en-US" sz="2200" dirty="0"/>
              <a:t>	By: James W. Cooper</a:t>
            </a:r>
            <a:endParaRPr lang="en-US" altLang="en-US" sz="2200" dirty="0">
              <a:hlinkClick r:id="rId3"/>
            </a:endParaRPr>
          </a:p>
          <a:p>
            <a:r>
              <a:rPr lang="en-US" altLang="en-US" sz="2200" dirty="0">
                <a:hlinkClick r:id="rId4"/>
              </a:rPr>
              <a:t>http://www.dofactory.com/Patterns/Patterns.aspx</a:t>
            </a:r>
            <a:endParaRPr lang="en-US" altLang="en-US" sz="2200" dirty="0"/>
          </a:p>
          <a:p>
            <a:r>
              <a:rPr lang="en-US" altLang="en-US" sz="2200" dirty="0">
                <a:hlinkClick r:id="rId5"/>
              </a:rPr>
              <a:t>http://www.cmcrossroads.com/bradapp/docs/patterns-intro.html</a:t>
            </a:r>
            <a:endParaRPr lang="en-US" altLang="en-US" sz="2200" dirty="0"/>
          </a:p>
          <a:p>
            <a:r>
              <a:rPr lang="en-US" altLang="en-US" sz="2200" dirty="0">
                <a:hlinkClick r:id="rId6"/>
              </a:rPr>
              <a:t>http://en.wikipedia.org/wiki/Design_pattern_(computer_science</a:t>
            </a:r>
            <a:r>
              <a:rPr lang="en-US" altLang="en-US" sz="2200" dirty="0"/>
              <a:t>)</a:t>
            </a:r>
          </a:p>
        </p:txBody>
      </p:sp>
    </p:spTree>
    <p:extLst>
      <p:ext uri="{BB962C8B-B14F-4D97-AF65-F5344CB8AC3E}">
        <p14:creationId xmlns:p14="http://schemas.microsoft.com/office/powerpoint/2010/main" val="2354230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0841-6E40-1EE4-DF96-6E31C339DFA6}"/>
              </a:ext>
            </a:extLst>
          </p:cNvPr>
          <p:cNvSpPr>
            <a:spLocks noGrp="1"/>
          </p:cNvSpPr>
          <p:nvPr>
            <p:ph type="title"/>
          </p:nvPr>
        </p:nvSpPr>
        <p:spPr/>
        <p:txBody>
          <a:bodyPr/>
          <a:lstStyle/>
          <a:p>
            <a:r>
              <a:rPr lang="en-US" dirty="0"/>
              <a:t>What are Design Patterns?</a:t>
            </a:r>
            <a:endParaRPr lang="en-IN" dirty="0"/>
          </a:p>
        </p:txBody>
      </p:sp>
      <p:sp>
        <p:nvSpPr>
          <p:cNvPr id="3" name="Content Placeholder 2">
            <a:extLst>
              <a:ext uri="{FF2B5EF4-FFF2-40B4-BE49-F238E27FC236}">
                <a16:creationId xmlns:a16="http://schemas.microsoft.com/office/drawing/2014/main" id="{73A31E20-02C7-1BCA-78F3-35956DF438E9}"/>
              </a:ext>
            </a:extLst>
          </p:cNvPr>
          <p:cNvSpPr>
            <a:spLocks noGrp="1"/>
          </p:cNvSpPr>
          <p:nvPr>
            <p:ph idx="1"/>
          </p:nvPr>
        </p:nvSpPr>
        <p:spPr/>
        <p:txBody>
          <a:bodyPr/>
          <a:lstStyle/>
          <a:p>
            <a:r>
              <a:rPr lang="en-US" dirty="0"/>
              <a:t>Most design patterns focus on OO</a:t>
            </a:r>
          </a:p>
          <a:p>
            <a:pPr lvl="1"/>
            <a:r>
              <a:rPr lang="fr-FR" dirty="0"/>
              <a:t>Assume </a:t>
            </a:r>
            <a:r>
              <a:rPr lang="fr-FR" dirty="0" err="1"/>
              <a:t>inheritance</a:t>
            </a:r>
            <a:r>
              <a:rPr lang="fr-FR" dirty="0"/>
              <a:t>, </a:t>
            </a:r>
            <a:r>
              <a:rPr lang="fr-FR" dirty="0" err="1"/>
              <a:t>polymorphism</a:t>
            </a:r>
            <a:r>
              <a:rPr lang="fr-FR" dirty="0"/>
              <a:t>, encapsulation, etc.</a:t>
            </a:r>
          </a:p>
          <a:p>
            <a:pPr lvl="1"/>
            <a:endParaRPr lang="fr-FR" dirty="0"/>
          </a:p>
          <a:p>
            <a:r>
              <a:rPr lang="en-US" dirty="0"/>
              <a:t>In procedural languages, might add OO features as “patterns”</a:t>
            </a:r>
          </a:p>
          <a:p>
            <a:r>
              <a:rPr lang="en-US" dirty="0"/>
              <a:t>Some languages provide or make it easier to implement some patterns</a:t>
            </a:r>
          </a:p>
        </p:txBody>
      </p:sp>
    </p:spTree>
    <p:extLst>
      <p:ext uri="{BB962C8B-B14F-4D97-AF65-F5344CB8AC3E}">
        <p14:creationId xmlns:p14="http://schemas.microsoft.com/office/powerpoint/2010/main" val="405433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1C00D-1CC4-04B2-1CDD-4475C8AAC2E3}"/>
              </a:ext>
            </a:extLst>
          </p:cNvPr>
          <p:cNvSpPr>
            <a:spLocks noGrp="1"/>
          </p:cNvSpPr>
          <p:nvPr>
            <p:ph type="title"/>
          </p:nvPr>
        </p:nvSpPr>
        <p:spPr/>
        <p:txBody>
          <a:bodyPr/>
          <a:lstStyle/>
          <a:p>
            <a:r>
              <a:rPr lang="en-US" dirty="0"/>
              <a:t>Design Pattern Descriptions</a:t>
            </a:r>
            <a:endParaRPr lang="en-IN" dirty="0"/>
          </a:p>
        </p:txBody>
      </p:sp>
      <p:sp>
        <p:nvSpPr>
          <p:cNvPr id="3" name="Content Placeholder 2">
            <a:extLst>
              <a:ext uri="{FF2B5EF4-FFF2-40B4-BE49-F238E27FC236}">
                <a16:creationId xmlns:a16="http://schemas.microsoft.com/office/drawing/2014/main" id="{4E191153-57C9-578E-0962-0C91FA73692E}"/>
              </a:ext>
            </a:extLst>
          </p:cNvPr>
          <p:cNvSpPr>
            <a:spLocks noGrp="1"/>
          </p:cNvSpPr>
          <p:nvPr>
            <p:ph idx="1"/>
          </p:nvPr>
        </p:nvSpPr>
        <p:spPr/>
        <p:txBody>
          <a:bodyPr>
            <a:normAutofit fontScale="92500" lnSpcReduction="20000"/>
          </a:bodyPr>
          <a:lstStyle/>
          <a:p>
            <a:r>
              <a:rPr lang="en-US" dirty="0"/>
              <a:t>Name</a:t>
            </a:r>
          </a:p>
          <a:p>
            <a:r>
              <a:rPr lang="en-US" dirty="0"/>
              <a:t>Problem 	</a:t>
            </a:r>
          </a:p>
          <a:p>
            <a:pPr lvl="1"/>
            <a:r>
              <a:rPr lang="en-US" dirty="0"/>
              <a:t>What is the problem and the context where we would use this pattern?</a:t>
            </a:r>
          </a:p>
          <a:p>
            <a:pPr lvl="1"/>
            <a:r>
              <a:rPr lang="en-US" dirty="0"/>
              <a:t>Under what specific conditions should this pattern be used?</a:t>
            </a:r>
          </a:p>
          <a:p>
            <a:r>
              <a:rPr lang="en-US" dirty="0"/>
              <a:t>Solution</a:t>
            </a:r>
          </a:p>
          <a:p>
            <a:pPr lvl="1"/>
            <a:r>
              <a:rPr lang="en-US" dirty="0"/>
              <a:t>A description of the elements that make up the design pattern</a:t>
            </a:r>
          </a:p>
          <a:p>
            <a:pPr lvl="1"/>
            <a:r>
              <a:rPr lang="en-US" dirty="0"/>
              <a:t>Emphasizes their relationships, responsibilities, and collaborations</a:t>
            </a:r>
          </a:p>
          <a:p>
            <a:pPr lvl="1"/>
            <a:r>
              <a:rPr lang="en-US" dirty="0"/>
              <a:t>Not a concrete design or implementation; rather an abstract description</a:t>
            </a:r>
          </a:p>
          <a:p>
            <a:r>
              <a:rPr lang="en-US" dirty="0"/>
              <a:t>Positive and negative consequences of use</a:t>
            </a:r>
          </a:p>
          <a:p>
            <a:pPr lvl="1"/>
            <a:r>
              <a:rPr lang="en-US" dirty="0"/>
              <a:t>The pros and cons of using the pattern</a:t>
            </a:r>
          </a:p>
          <a:p>
            <a:pPr lvl="1"/>
            <a:r>
              <a:rPr lang="en-US" dirty="0"/>
              <a:t>Includes impacts on reusability, portability, and extensibility</a:t>
            </a:r>
          </a:p>
        </p:txBody>
      </p:sp>
    </p:spTree>
    <p:extLst>
      <p:ext uri="{BB962C8B-B14F-4D97-AF65-F5344CB8AC3E}">
        <p14:creationId xmlns:p14="http://schemas.microsoft.com/office/powerpoint/2010/main" val="257946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4846-ED42-3B57-EA30-3B0EDB0B41B1}"/>
              </a:ext>
            </a:extLst>
          </p:cNvPr>
          <p:cNvSpPr>
            <a:spLocks noGrp="1"/>
          </p:cNvSpPr>
          <p:nvPr>
            <p:ph type="title"/>
          </p:nvPr>
        </p:nvSpPr>
        <p:spPr/>
        <p:txBody>
          <a:bodyPr/>
          <a:lstStyle/>
          <a:p>
            <a:r>
              <a:rPr lang="en-US" dirty="0"/>
              <a:t>Organizing Design Patterns</a:t>
            </a:r>
            <a:endParaRPr lang="en-IN" dirty="0"/>
          </a:p>
        </p:txBody>
      </p:sp>
      <p:sp>
        <p:nvSpPr>
          <p:cNvPr id="3" name="Content Placeholder 2">
            <a:extLst>
              <a:ext uri="{FF2B5EF4-FFF2-40B4-BE49-F238E27FC236}">
                <a16:creationId xmlns:a16="http://schemas.microsoft.com/office/drawing/2014/main" id="{6BACD84F-A0DF-A25B-C62F-D1512205272A}"/>
              </a:ext>
            </a:extLst>
          </p:cNvPr>
          <p:cNvSpPr>
            <a:spLocks noGrp="1"/>
          </p:cNvSpPr>
          <p:nvPr>
            <p:ph idx="1"/>
          </p:nvPr>
        </p:nvSpPr>
        <p:spPr/>
        <p:txBody>
          <a:bodyPr>
            <a:normAutofit lnSpcReduction="10000"/>
          </a:bodyPr>
          <a:lstStyle/>
          <a:p>
            <a:r>
              <a:rPr lang="en-US" dirty="0"/>
              <a:t>Purpose: What a pattern does</a:t>
            </a:r>
          </a:p>
          <a:p>
            <a:pPr lvl="1"/>
            <a:r>
              <a:rPr lang="en-US" dirty="0"/>
              <a:t>Creational: creating, initializing and configuring classes and objects</a:t>
            </a:r>
          </a:p>
          <a:p>
            <a:pPr lvl="1"/>
            <a:r>
              <a:rPr lang="en-US" dirty="0"/>
              <a:t>Structural patterns: composition of classes and objects</a:t>
            </a:r>
          </a:p>
          <a:p>
            <a:pPr lvl="1"/>
            <a:r>
              <a:rPr lang="en-US" dirty="0"/>
              <a:t>Behavioral patterns: dynamic interactions among classes and objects</a:t>
            </a:r>
          </a:p>
          <a:p>
            <a:r>
              <a:rPr lang="en-US" dirty="0"/>
              <a:t>Scope: what the pattern applies to</a:t>
            </a:r>
          </a:p>
          <a:p>
            <a:pPr lvl="1"/>
            <a:r>
              <a:rPr lang="en-US" dirty="0"/>
              <a:t>Class patterns:</a:t>
            </a:r>
          </a:p>
          <a:p>
            <a:pPr lvl="2"/>
            <a:r>
              <a:rPr lang="en-US" dirty="0"/>
              <a:t>Focus on the relationships between classes and their subclasses</a:t>
            </a:r>
          </a:p>
          <a:p>
            <a:pPr lvl="2"/>
            <a:r>
              <a:rPr lang="en-US" dirty="0"/>
              <a:t>Involve inheritance reuse</a:t>
            </a:r>
          </a:p>
          <a:p>
            <a:pPr lvl="1"/>
            <a:r>
              <a:rPr lang="en-US" dirty="0"/>
              <a:t>Object patterns:</a:t>
            </a:r>
          </a:p>
          <a:p>
            <a:pPr lvl="2"/>
            <a:r>
              <a:rPr lang="en-US" dirty="0"/>
              <a:t>Focus on relationships between objects</a:t>
            </a:r>
          </a:p>
          <a:p>
            <a:pPr lvl="2"/>
            <a:r>
              <a:rPr lang="en-US" dirty="0"/>
              <a:t>Involve composition reuse</a:t>
            </a:r>
          </a:p>
        </p:txBody>
      </p:sp>
    </p:spTree>
    <p:extLst>
      <p:ext uri="{BB962C8B-B14F-4D97-AF65-F5344CB8AC3E}">
        <p14:creationId xmlns:p14="http://schemas.microsoft.com/office/powerpoint/2010/main" val="2344137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39EE0-FB3D-0A3E-7C05-E521C2BAC932}"/>
              </a:ext>
            </a:extLst>
          </p:cNvPr>
          <p:cNvSpPr>
            <a:spLocks noGrp="1"/>
          </p:cNvSpPr>
          <p:nvPr>
            <p:ph type="title"/>
          </p:nvPr>
        </p:nvSpPr>
        <p:spPr/>
        <p:txBody>
          <a:bodyPr/>
          <a:lstStyle/>
          <a:p>
            <a:r>
              <a:rPr lang="en-US" dirty="0"/>
              <a:t>Advantages and Disadvantages of Design Patterns </a:t>
            </a:r>
            <a:endParaRPr lang="en-IN" dirty="0"/>
          </a:p>
        </p:txBody>
      </p:sp>
      <p:sp>
        <p:nvSpPr>
          <p:cNvPr id="5" name="Text Placeholder 4">
            <a:extLst>
              <a:ext uri="{FF2B5EF4-FFF2-40B4-BE49-F238E27FC236}">
                <a16:creationId xmlns:a16="http://schemas.microsoft.com/office/drawing/2014/main" id="{811F2C60-DBBD-2913-E622-BD36EF7951F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4333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B231-598F-9D6D-9BD7-C6EBA9C599D7}"/>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664EA670-0AEF-4C15-968F-02C40C0D60A2}"/>
              </a:ext>
            </a:extLst>
          </p:cNvPr>
          <p:cNvSpPr>
            <a:spLocks noGrp="1"/>
          </p:cNvSpPr>
          <p:nvPr>
            <p:ph idx="1"/>
          </p:nvPr>
        </p:nvSpPr>
        <p:spPr/>
        <p:txBody>
          <a:bodyPr/>
          <a:lstStyle/>
          <a:p>
            <a:r>
              <a:rPr lang="en-US" altLang="en-US" sz="2400" dirty="0"/>
              <a:t>Design patterns enable large-scale reuse of software architectures </a:t>
            </a:r>
            <a:endParaRPr lang="en-US" altLang="en-US" sz="3200" dirty="0"/>
          </a:p>
          <a:p>
            <a:endParaRPr lang="en-US" altLang="en-US" sz="2400" dirty="0"/>
          </a:p>
          <a:p>
            <a:r>
              <a:rPr lang="en-US" altLang="en-US" sz="2400" dirty="0"/>
              <a:t>Patterns explicitly capture expert knowledge and design tradeoffs, and make this expertise more widely available </a:t>
            </a:r>
            <a:endParaRPr lang="en-US" altLang="en-US" sz="3200" dirty="0"/>
          </a:p>
          <a:p>
            <a:endParaRPr lang="en-US" altLang="en-US" sz="2400" dirty="0"/>
          </a:p>
          <a:p>
            <a:r>
              <a:rPr lang="en-US" altLang="en-US" sz="2400" dirty="0"/>
              <a:t>Patterns help improve developer communication</a:t>
            </a:r>
            <a:r>
              <a:rPr lang="en-US" altLang="en-US" dirty="0"/>
              <a:t> </a:t>
            </a:r>
            <a:endParaRPr lang="en-US" altLang="en-US" sz="3200" dirty="0"/>
          </a:p>
        </p:txBody>
      </p:sp>
    </p:spTree>
    <p:extLst>
      <p:ext uri="{BB962C8B-B14F-4D97-AF65-F5344CB8AC3E}">
        <p14:creationId xmlns:p14="http://schemas.microsoft.com/office/powerpoint/2010/main" val="408055898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138</TotalTime>
  <Words>6633</Words>
  <Application>Microsoft Office PowerPoint</Application>
  <PresentationFormat>Widescreen</PresentationFormat>
  <Paragraphs>646</Paragraphs>
  <Slides>48</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Trebuchet MS</vt:lpstr>
      <vt:lpstr>Wingdings</vt:lpstr>
      <vt:lpstr>Berlin</vt:lpstr>
      <vt:lpstr>Design Patterns in Java</vt:lpstr>
      <vt:lpstr>Agenda</vt:lpstr>
      <vt:lpstr>Introduction</vt:lpstr>
      <vt:lpstr>What are Design Patterns?</vt:lpstr>
      <vt:lpstr>What are Design Patterns?</vt:lpstr>
      <vt:lpstr>Design Pattern Descriptions</vt:lpstr>
      <vt:lpstr>Organizing Design Patterns</vt:lpstr>
      <vt:lpstr>Advantages and Disadvantages of Design Patterns </vt:lpstr>
      <vt:lpstr>Advantages</vt:lpstr>
      <vt:lpstr>Disadvantages</vt:lpstr>
      <vt:lpstr>Types of Design Patterns</vt:lpstr>
      <vt:lpstr>Design Pattern Categories</vt:lpstr>
      <vt:lpstr>Creational Design Patterns</vt:lpstr>
      <vt:lpstr>Creational Design Patterns</vt:lpstr>
      <vt:lpstr>Singleton</vt:lpstr>
      <vt:lpstr>Singleton (Diagram)</vt:lpstr>
      <vt:lpstr>Use Cases</vt:lpstr>
      <vt:lpstr>Factory Method</vt:lpstr>
      <vt:lpstr>Abstract Factory</vt:lpstr>
      <vt:lpstr>Builder</vt:lpstr>
      <vt:lpstr>Prototype</vt:lpstr>
      <vt:lpstr>Structural Design Patterns</vt:lpstr>
      <vt:lpstr>Adapter</vt:lpstr>
      <vt:lpstr>Bridge</vt:lpstr>
      <vt:lpstr>Composite</vt:lpstr>
      <vt:lpstr>Composite (Diagram)</vt:lpstr>
      <vt:lpstr>Decorator</vt:lpstr>
      <vt:lpstr>Façade</vt:lpstr>
      <vt:lpstr>Façade (Diagram)</vt:lpstr>
      <vt:lpstr>Flyweight</vt:lpstr>
      <vt:lpstr>Proxy</vt:lpstr>
      <vt:lpstr>Proxy (Diagram)</vt:lpstr>
      <vt:lpstr>Chain of Responsibility</vt:lpstr>
      <vt:lpstr>Command</vt:lpstr>
      <vt:lpstr>Interpreter</vt:lpstr>
      <vt:lpstr>Iterator</vt:lpstr>
      <vt:lpstr>Iterator (Diagram)</vt:lpstr>
      <vt:lpstr>Mediator</vt:lpstr>
      <vt:lpstr>Memento</vt:lpstr>
      <vt:lpstr>Observer</vt:lpstr>
      <vt:lpstr>Observer (Diagram)</vt:lpstr>
      <vt:lpstr>State</vt:lpstr>
      <vt:lpstr>Strategy</vt:lpstr>
      <vt:lpstr>Template Method</vt:lpstr>
      <vt:lpstr>Template Method (Diagram)</vt:lpstr>
      <vt:lpstr>Visitor</vt:lpstr>
      <vt:lpstr>Key Points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Pallavi Prasad</dc:creator>
  <cp:lastModifiedBy>Pallavi Prasad</cp:lastModifiedBy>
  <cp:revision>16</cp:revision>
  <dcterms:created xsi:type="dcterms:W3CDTF">2025-02-17T05:09:11Z</dcterms:created>
  <dcterms:modified xsi:type="dcterms:W3CDTF">2025-02-18T05:40:15Z</dcterms:modified>
</cp:coreProperties>
</file>