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906" y="-10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5"/>
        <p:cNvGrpSpPr/>
        <p:nvPr/>
      </p:nvGrpSpPr>
      <p:grpSpPr>
        <a:xfrm>
          <a:off x="0" y="0"/>
          <a:ext cx="0" cy="0"/>
          <a:chOff x="0" y="0"/>
          <a:chExt cx="0" cy="0"/>
        </a:xfrm>
      </p:grpSpPr>
      <p:sp>
        <p:nvSpPr>
          <p:cNvPr id="136" name="Google Shape;136;gb4dcb691a7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4dcb691a7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1"/>
        <p:cNvGrpSpPr/>
        <p:nvPr/>
      </p:nvGrpSpPr>
      <p:grpSpPr>
        <a:xfrm>
          <a:off x="0" y="0"/>
          <a:ext cx="0" cy="0"/>
          <a:chOff x="0" y="0"/>
          <a:chExt cx="0" cy="0"/>
        </a:xfrm>
      </p:grpSpPr>
      <p:sp>
        <p:nvSpPr>
          <p:cNvPr id="142" name="Google Shape;142;gb4dcb691a7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b4dcb691a7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7"/>
        <p:cNvGrpSpPr/>
        <p:nvPr/>
      </p:nvGrpSpPr>
      <p:grpSpPr>
        <a:xfrm>
          <a:off x="0" y="0"/>
          <a:ext cx="0" cy="0"/>
          <a:chOff x="0" y="0"/>
          <a:chExt cx="0" cy="0"/>
        </a:xfrm>
      </p:grpSpPr>
      <p:sp>
        <p:nvSpPr>
          <p:cNvPr id="148" name="Google Shape;148;gb4dcb691a7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b4dcb691a7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3"/>
        <p:cNvGrpSpPr/>
        <p:nvPr/>
      </p:nvGrpSpPr>
      <p:grpSpPr>
        <a:xfrm>
          <a:off x="0" y="0"/>
          <a:ext cx="0" cy="0"/>
          <a:chOff x="0" y="0"/>
          <a:chExt cx="0" cy="0"/>
        </a:xfrm>
      </p:grpSpPr>
      <p:sp>
        <p:nvSpPr>
          <p:cNvPr id="154" name="Google Shape;154;gb4dcb691a7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b4dcb691a7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9"/>
        <p:cNvGrpSpPr/>
        <p:nvPr/>
      </p:nvGrpSpPr>
      <p:grpSpPr>
        <a:xfrm>
          <a:off x="0" y="0"/>
          <a:ext cx="0" cy="0"/>
          <a:chOff x="0" y="0"/>
          <a:chExt cx="0" cy="0"/>
        </a:xfrm>
      </p:grpSpPr>
      <p:sp>
        <p:nvSpPr>
          <p:cNvPr id="160" name="Google Shape;160;gb4dcb691a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b4dcb691a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5"/>
        <p:cNvGrpSpPr/>
        <p:nvPr/>
      </p:nvGrpSpPr>
      <p:grpSpPr>
        <a:xfrm>
          <a:off x="0" y="0"/>
          <a:ext cx="0" cy="0"/>
          <a:chOff x="0" y="0"/>
          <a:chExt cx="0" cy="0"/>
        </a:xfrm>
      </p:grpSpPr>
      <p:sp>
        <p:nvSpPr>
          <p:cNvPr id="166" name="Google Shape;166;gb4dcb691a7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b4dcb691a7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gb4dcb691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b4dcb691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6"/>
        <p:cNvGrpSpPr/>
        <p:nvPr/>
      </p:nvGrpSpPr>
      <p:grpSpPr>
        <a:xfrm>
          <a:off x="0" y="0"/>
          <a:ext cx="0" cy="0"/>
          <a:chOff x="0" y="0"/>
          <a:chExt cx="0" cy="0"/>
        </a:xfrm>
      </p:grpSpPr>
      <p:sp>
        <p:nvSpPr>
          <p:cNvPr id="117" name="Google Shape;117;gb4dcb691a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b4dcb691a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2"/>
        <p:cNvGrpSpPr/>
        <p:nvPr/>
      </p:nvGrpSpPr>
      <p:grpSpPr>
        <a:xfrm>
          <a:off x="0" y="0"/>
          <a:ext cx="0" cy="0"/>
          <a:chOff x="0" y="0"/>
          <a:chExt cx="0" cy="0"/>
        </a:xfrm>
      </p:grpSpPr>
      <p:sp>
        <p:nvSpPr>
          <p:cNvPr id="123" name="Google Shape;123;gb4dcb691a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b4dcb691a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8"/>
        <p:cNvGrpSpPr/>
        <p:nvPr/>
      </p:nvGrpSpPr>
      <p:grpSpPr>
        <a:xfrm>
          <a:off x="0" y="0"/>
          <a:ext cx="0" cy="0"/>
          <a:chOff x="0" y="0"/>
          <a:chExt cx="0" cy="0"/>
        </a:xfrm>
      </p:grpSpPr>
      <p:sp>
        <p:nvSpPr>
          <p:cNvPr id="129" name="Google Shape;129;gb4dcb691a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b4dcb691a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dk1"/>
              </a:buClr>
              <a:buSzPts val="6000"/>
              <a:buFont typeface="Calibri" panose="020F0502020204030204"/>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 name="Google Shape;13;p9"/>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p:txBody>
      </p:sp>
      <p:sp>
        <p:nvSpPr>
          <p:cNvPr id="14" name="Google Shape;14;p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5" name="Google Shape;15;p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6" name="Google Shape;16;p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 name="Google Shape;70;p18"/>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p:txBody>
      </p:sp>
      <p:sp>
        <p:nvSpPr>
          <p:cNvPr id="71" name="Google Shape;71;p1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2" name="Google Shape;72;p1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3" name="Google Shape;73;p1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19"/>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p:txBody>
      </p:sp>
      <p:sp>
        <p:nvSpPr>
          <p:cNvPr id="77" name="Google Shape;77;p1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8" name="Google Shape;78;p1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9" name="Google Shape;79;p1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 name="Google Shape;19;p1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p:txBody>
      </p:sp>
      <p:sp>
        <p:nvSpPr>
          <p:cNvPr id="20" name="Google Shape;20;p1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1" name="Google Shape;21;p1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2" name="Google Shape;22;p1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6000"/>
              <a:buFont typeface="Calibri" panose="020F0502020204030204"/>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 name="Google Shape;25;p11"/>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rgbClr val="888888"/>
              </a:buClr>
              <a:buSzPts val="2400"/>
              <a:buNone/>
              <a:defRPr sz="2400">
                <a:solidFill>
                  <a:srgbClr val="888888"/>
                </a:solidFill>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7" name="Google Shape;27;p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8" name="Google Shape;28;p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29"/>
        <p:cNvGrpSpPr/>
        <p:nvPr/>
      </p:nvGrpSpPr>
      <p:grpSpPr>
        <a:xfrm>
          <a:off x="0" y="0"/>
          <a:ext cx="0" cy="0"/>
          <a:chOff x="0" y="0"/>
          <a:chExt cx="0" cy="0"/>
        </a:xfrm>
      </p:grpSpPr>
      <p:sp>
        <p:nvSpPr>
          <p:cNvPr id="30" name="Google Shape;30;p1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 name="Google Shape;31;p12"/>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p:txBody>
      </p:sp>
      <p:sp>
        <p:nvSpPr>
          <p:cNvPr id="32" name="Google Shape;32;p12"/>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p:txBody>
      </p:sp>
      <p:sp>
        <p:nvSpPr>
          <p:cNvPr id="33" name="Google Shape;33;p1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4" name="Google Shape;34;p1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5" name="Google Shape;35;p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 name="Google Shape;38;p13"/>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p:txBody>
      </p:sp>
      <p:sp>
        <p:nvSpPr>
          <p:cNvPr id="39" name="Google Shape;39;p13"/>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p:txBody>
      </p:sp>
      <p:sp>
        <p:nvSpPr>
          <p:cNvPr id="40" name="Google Shape;40;p13"/>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p:txBody>
      </p:sp>
      <p:sp>
        <p:nvSpPr>
          <p:cNvPr id="41" name="Google Shape;41;p13"/>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p:txBody>
      </p:sp>
      <p:sp>
        <p:nvSpPr>
          <p:cNvPr id="42" name="Google Shape;42;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3" name="Google Shape;43;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4" name="Google Shape;44;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5"/>
        <p:cNvGrpSpPr/>
        <p:nvPr/>
      </p:nvGrpSpPr>
      <p:grpSpPr>
        <a:xfrm>
          <a:off x="0" y="0"/>
          <a:ext cx="0" cy="0"/>
          <a:chOff x="0" y="0"/>
          <a:chExt cx="0" cy="0"/>
        </a:xfrm>
      </p:grpSpPr>
      <p:sp>
        <p:nvSpPr>
          <p:cNvPr id="46" name="Google Shape;46;p1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7" name="Google Shape;47;p1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8" name="Google Shape;48;p1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9" name="Google Shape;49;p1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0"/>
        <p:cNvGrpSpPr/>
        <p:nvPr/>
      </p:nvGrpSpPr>
      <p:grpSpPr>
        <a:xfrm>
          <a:off x="0" y="0"/>
          <a:ext cx="0" cy="0"/>
          <a:chOff x="0" y="0"/>
          <a:chExt cx="0" cy="0"/>
        </a:xfrm>
      </p:grpSpPr>
      <p:sp>
        <p:nvSpPr>
          <p:cNvPr id="51" name="Google Shape;51;p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2" name="Google Shape;52;p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3" name="Google Shape;53;p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3200"/>
              <a:buFont typeface="Calibri" panose="020F0502020204030204"/>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 name="Google Shape;56;p16"/>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p:txBody>
      </p:sp>
      <p:sp>
        <p:nvSpPr>
          <p:cNvPr id="57" name="Google Shape;57;p16"/>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p:txBody>
      </p:sp>
      <p:sp>
        <p:nvSpPr>
          <p:cNvPr id="58" name="Google Shape;58;p1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9" name="Google Shape;59;p1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0" name="Google Shape;60;p1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3200"/>
              <a:buFont typeface="Calibri" panose="020F0502020204030204"/>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 name="Google Shape;63;p17"/>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50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5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4" name="Google Shape;64;p17"/>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p:txBody>
      </p:sp>
      <p:sp>
        <p:nvSpPr>
          <p:cNvPr id="65" name="Google Shape;65;p1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6" name="Google Shape;66;p1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7" name="Google Shape;67;p1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2133600"/>
            <a:ext cx="9144000" cy="12954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panose="020F0502020204030204"/>
              <a:buNone/>
            </a:pPr>
            <a:r>
              <a:rPr lang="en-US" sz="3100" dirty="0" smtClean="0">
                <a:latin typeface="Times New Roman" panose="02020603050405020304" pitchFamily="18" charset="0"/>
                <a:cs typeface="Times New Roman" panose="02020603050405020304" pitchFamily="18" charset="0"/>
              </a:rPr>
              <a:t>Department of Computer Science and Engineering</a:t>
            </a:r>
            <a:br>
              <a:rPr lang="en-US" dirty="0" smtClean="0"/>
            </a:br>
            <a:r>
              <a:rPr lang="en-US" sz="4400" dirty="0" smtClean="0"/>
              <a:t>Project </a:t>
            </a:r>
            <a:r>
              <a:rPr lang="en-US" sz="4400" dirty="0"/>
              <a:t>Review </a:t>
            </a:r>
            <a:r>
              <a:rPr lang="en-US" sz="4400" dirty="0" smtClean="0"/>
              <a:t>2 </a:t>
            </a:r>
            <a:endParaRPr sz="4400"/>
          </a:p>
        </p:txBody>
      </p:sp>
      <p:sp>
        <p:nvSpPr>
          <p:cNvPr id="85" name="Google Shape;85;p1"/>
          <p:cNvSpPr txBox="1">
            <a:spLocks noGrp="1"/>
          </p:cNvSpPr>
          <p:nvPr>
            <p:ph type="subTitle" idx="1"/>
          </p:nvPr>
        </p:nvSpPr>
        <p:spPr>
          <a:xfrm>
            <a:off x="762000" y="3602038"/>
            <a:ext cx="10668000" cy="2722562"/>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400"/>
              <a:buNone/>
            </a:pPr>
            <a:r>
              <a:rPr lang="en-US" dirty="0" smtClean="0"/>
              <a:t>				        </a:t>
            </a:r>
            <a:r>
              <a:rPr lang="en-US" sz="3200" dirty="0" smtClean="0">
                <a:latin typeface="Times New Roman" panose="02020603050405020304" pitchFamily="18" charset="0"/>
                <a:cs typeface="Times New Roman" panose="02020603050405020304" pitchFamily="18" charset="0"/>
              </a:rPr>
              <a:t>Team no: 09</a:t>
            </a:r>
            <a:endParaRPr lang="en-US" sz="3200" dirty="0" smtClean="0">
              <a:latin typeface="Times New Roman" panose="02020603050405020304" pitchFamily="18" charset="0"/>
              <a:cs typeface="Times New Roman" panose="02020603050405020304" pitchFamily="18" charset="0"/>
            </a:endParaRPr>
          </a:p>
          <a:p>
            <a:pPr marL="0" lvl="0" indent="0" algn="l" rtl="0">
              <a:lnSpc>
                <a:spcPct val="80000"/>
              </a:lnSpc>
              <a:spcBef>
                <a:spcPts val="0"/>
              </a:spcBef>
              <a:spcAft>
                <a:spcPts val="0"/>
              </a:spcAft>
              <a:buClr>
                <a:schemeClr val="dk1"/>
              </a:buClr>
              <a:buSzPts val="2400"/>
              <a:buNone/>
            </a:pPr>
            <a:endParaRPr lang="en-US" sz="3200" dirty="0" smtClean="0">
              <a:latin typeface="Times New Roman" panose="02020603050405020304" pitchFamily="18" charset="0"/>
              <a:cs typeface="Times New Roman" panose="02020603050405020304" pitchFamily="18" charset="0"/>
            </a:endParaRPr>
          </a:p>
          <a:p>
            <a:pPr marL="0" lvl="0" indent="0" algn="l" rtl="0">
              <a:lnSpc>
                <a:spcPct val="80000"/>
              </a:lnSpc>
              <a:spcBef>
                <a:spcPts val="0"/>
              </a:spcBef>
              <a:spcAft>
                <a:spcPts val="0"/>
              </a:spcAft>
              <a:buClr>
                <a:schemeClr val="dk1"/>
              </a:buClr>
              <a:buSzPts val="2400"/>
              <a:buNone/>
            </a:pPr>
            <a:endParaRPr lang="en-US" sz="3200" dirty="0" smtClean="0">
              <a:latin typeface="Times New Roman" panose="02020603050405020304" pitchFamily="18" charset="0"/>
              <a:cs typeface="Times New Roman" panose="02020603050405020304" pitchFamily="18" charset="0"/>
            </a:endParaRPr>
          </a:p>
          <a:p>
            <a:pPr marL="0" lvl="0" indent="0" algn="l" rtl="0">
              <a:lnSpc>
                <a:spcPct val="80000"/>
              </a:lnSpc>
              <a:spcBef>
                <a:spcPts val="0"/>
              </a:spcBef>
              <a:spcAft>
                <a:spcPts val="0"/>
              </a:spcAft>
              <a:buClr>
                <a:schemeClr val="dk1"/>
              </a:buClr>
              <a:buSzPts val="2400"/>
              <a:buNone/>
            </a:pPr>
            <a:endParaRPr lang="en-US" sz="3200" dirty="0" smtClean="0">
              <a:latin typeface="Times New Roman" panose="02020603050405020304" pitchFamily="18" charset="0"/>
              <a:cs typeface="Times New Roman" panose="02020603050405020304" pitchFamily="18" charset="0"/>
            </a:endParaRPr>
          </a:p>
          <a:p>
            <a:pPr marL="0" lvl="0" indent="0" algn="l" rtl="0">
              <a:lnSpc>
                <a:spcPct val="80000"/>
              </a:lnSpc>
              <a:spcBef>
                <a:spcPts val="0"/>
              </a:spcBef>
              <a:spcAft>
                <a:spcPts val="0"/>
              </a:spcAft>
              <a:buClr>
                <a:schemeClr val="dk1"/>
              </a:buClr>
              <a:buSzPts val="2400"/>
              <a:buNone/>
            </a:pPr>
            <a:r>
              <a:rPr lang="en-US" dirty="0" smtClean="0">
                <a:latin typeface="Times New Roman" panose="02020603050405020304" pitchFamily="18" charset="0"/>
                <a:cs typeface="Times New Roman" panose="02020603050405020304" pitchFamily="18" charset="0"/>
              </a:rPr>
              <a:t>Guide:                                                                               Team Members:</a:t>
            </a:r>
            <a:endParaRPr lang="en-US" dirty="0" smtClean="0">
              <a:latin typeface="Times New Roman" panose="02020603050405020304" pitchFamily="18" charset="0"/>
              <a:cs typeface="Times New Roman" panose="02020603050405020304" pitchFamily="18" charset="0"/>
            </a:endParaRPr>
          </a:p>
          <a:p>
            <a:pPr marL="0" lvl="0" indent="0" algn="l" rtl="0">
              <a:lnSpc>
                <a:spcPct val="80000"/>
              </a:lnSpc>
              <a:spcBef>
                <a:spcPts val="0"/>
              </a:spcBef>
              <a:spcAft>
                <a:spcPts val="0"/>
              </a:spcAft>
              <a:buClr>
                <a:schemeClr val="dk1"/>
              </a:buClr>
              <a:buSzPts val="2400"/>
              <a:buNone/>
            </a:pPr>
            <a:r>
              <a:rPr lang="en-US" dirty="0" smtClean="0">
                <a:latin typeface="Times New Roman" panose="02020603050405020304" pitchFamily="18" charset="0"/>
                <a:cs typeface="Times New Roman" panose="02020603050405020304" pitchFamily="18" charset="0"/>
              </a:rPr>
              <a:t>Mr. Srinidhi Kulkarni                                                        Pallavi Singh[1jt15cs034]</a:t>
            </a:r>
            <a:endParaRPr lang="en-US" dirty="0" smtClean="0">
              <a:latin typeface="Times New Roman" panose="02020603050405020304" pitchFamily="18" charset="0"/>
              <a:cs typeface="Times New Roman" panose="02020603050405020304" pitchFamily="18" charset="0"/>
            </a:endParaRPr>
          </a:p>
          <a:p>
            <a:pPr marL="0" lvl="0" indent="0" algn="l" rtl="0">
              <a:lnSpc>
                <a:spcPct val="80000"/>
              </a:lnSpc>
              <a:spcBef>
                <a:spcPts val="0"/>
              </a:spcBef>
              <a:spcAft>
                <a:spcPts val="0"/>
              </a:spcAft>
              <a:buClr>
                <a:schemeClr val="dk1"/>
              </a:buClr>
              <a:buSzPts val="2400"/>
              <a:buNone/>
            </a:pPr>
            <a:r>
              <a:rPr lang="en-US" dirty="0" smtClean="0">
                <a:latin typeface="Times New Roman" panose="02020603050405020304" pitchFamily="18" charset="0"/>
                <a:cs typeface="Times New Roman" panose="02020603050405020304" pitchFamily="18" charset="0"/>
              </a:rPr>
              <a:t>Mr. Saravana MK                                                             Yashashwini R[1jt16cs061]</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2971800" y="457200"/>
            <a:ext cx="5443104" cy="1524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b4dcb691a7_0_4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Existing and </a:t>
            </a:r>
            <a:r>
              <a:rPr lang="en-US" dirty="0"/>
              <a:t>P</a:t>
            </a:r>
            <a:r>
              <a:rPr lang="en-US" dirty="0" smtClean="0"/>
              <a:t>roposed </a:t>
            </a:r>
            <a:r>
              <a:rPr lang="en-US" dirty="0"/>
              <a:t>S</a:t>
            </a:r>
            <a:r>
              <a:rPr lang="en-US" dirty="0" smtClean="0"/>
              <a:t>ystem</a:t>
            </a:r>
            <a:endParaRPr lang="en-US" dirty="0" smtClean="0"/>
          </a:p>
        </p:txBody>
      </p:sp>
      <p:sp>
        <p:nvSpPr>
          <p:cNvPr id="140" name="Google Shape;140;gb4dcb691a7_0_4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US" sz="2400" dirty="0">
                <a:latin typeface="Times New Roman" panose="02020603050405020304" pitchFamily="18" charset="0"/>
                <a:cs typeface="Times New Roman" panose="02020603050405020304" pitchFamily="18" charset="0"/>
              </a:rPr>
              <a:t>Existing system are IOT based monitoring system where in the data collected are from the sensors that are set up with high cost which is made difficult to monitor and </a:t>
            </a:r>
            <a:r>
              <a:rPr lang="en-US" sz="2400" dirty="0" smtClean="0">
                <a:latin typeface="Times New Roman" panose="02020603050405020304" pitchFamily="18" charset="0"/>
                <a:cs typeface="Times New Roman" panose="02020603050405020304" pitchFamily="18" charset="0"/>
              </a:rPr>
              <a:t>analyze </a:t>
            </a:r>
            <a:r>
              <a:rPr lang="en-US" sz="2400" dirty="0">
                <a:latin typeface="Times New Roman" panose="02020603050405020304" pitchFamily="18" charset="0"/>
                <a:cs typeface="Times New Roman" panose="02020603050405020304" pitchFamily="18" charset="0"/>
              </a:rPr>
              <a:t>the data.</a:t>
            </a:r>
            <a:endParaRPr sz="2400">
              <a:latin typeface="Times New Roman" panose="02020603050405020304" pitchFamily="18" charset="0"/>
              <a:cs typeface="Times New Roman" panose="02020603050405020304" pitchFamily="18" charset="0"/>
            </a:endParaRPr>
          </a:p>
          <a:p>
            <a:pPr marL="0" lvl="0" indent="0" algn="just" rtl="0">
              <a:spcBef>
                <a:spcPts val="1000"/>
              </a:spcBef>
              <a:spcAft>
                <a:spcPts val="0"/>
              </a:spcAft>
              <a:buNone/>
            </a:pPr>
            <a:endParaRPr sz="2400">
              <a:latin typeface="Times New Roman" panose="02020603050405020304" pitchFamily="18" charset="0"/>
              <a:cs typeface="Times New Roman" panose="02020603050405020304" pitchFamily="18" charset="0"/>
            </a:endParaRPr>
          </a:p>
          <a:p>
            <a:pPr marL="0" lvl="0" indent="0" algn="just" rtl="0">
              <a:spcBef>
                <a:spcPts val="1000"/>
              </a:spcBef>
              <a:spcAft>
                <a:spcPts val="0"/>
              </a:spcAft>
              <a:buNone/>
            </a:pPr>
            <a:r>
              <a:rPr lang="en-US" sz="2400" dirty="0">
                <a:latin typeface="Times New Roman" panose="02020603050405020304" pitchFamily="18" charset="0"/>
                <a:cs typeface="Times New Roman" panose="02020603050405020304" pitchFamily="18" charset="0"/>
              </a:rPr>
              <a:t>Proposed system is a Machine Learning approach to reduce the cost of the setup and increase the analysis of the data that resultants to better prediction which in-turn is made best to take actions.</a:t>
            </a:r>
            <a:endParaRPr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b4dcb691a7_0_4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Methodology</a:t>
            </a:r>
            <a:endParaRPr lang="en-US" dirty="0"/>
          </a:p>
        </p:txBody>
      </p:sp>
      <p:sp>
        <p:nvSpPr>
          <p:cNvPr id="146" name="Google Shape;146;gb4dcb691a7_0_4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US" sz="2400" dirty="0">
                <a:latin typeface="Times New Roman" panose="02020603050405020304" pitchFamily="18" charset="0"/>
                <a:cs typeface="Times New Roman" panose="02020603050405020304" pitchFamily="18" charset="0"/>
              </a:rPr>
              <a:t>Steps to be solved:</a:t>
            </a:r>
            <a:endParaRPr sz="2400">
              <a:latin typeface="Times New Roman" panose="02020603050405020304" pitchFamily="18" charset="0"/>
              <a:cs typeface="Times New Roman" panose="02020603050405020304" pitchFamily="18" charset="0"/>
            </a:endParaRPr>
          </a:p>
          <a:p>
            <a:pPr marL="571500" lvl="0" indent="-457200" algn="just" rtl="0">
              <a:spcBef>
                <a:spcPts val="1000"/>
              </a:spcBef>
              <a:spcAft>
                <a:spcPts val="0"/>
              </a:spcAft>
              <a:buSzPts val="1800"/>
              <a:buFont typeface="+mj-lt"/>
              <a:buAutoNum type="arabicPeriod"/>
            </a:pPr>
            <a:r>
              <a:rPr lang="en-US" sz="2400" dirty="0">
                <a:latin typeface="Times New Roman" panose="02020603050405020304" pitchFamily="18" charset="0"/>
                <a:cs typeface="Times New Roman" panose="02020603050405020304" pitchFamily="18" charset="0"/>
              </a:rPr>
              <a:t>Collecting appropriate data from multiple resources, integrating it together and cleaning it.</a:t>
            </a:r>
            <a:endParaRPr sz="2400">
              <a:latin typeface="Times New Roman" panose="02020603050405020304" pitchFamily="18" charset="0"/>
              <a:cs typeface="Times New Roman" panose="02020603050405020304" pitchFamily="18" charset="0"/>
            </a:endParaRPr>
          </a:p>
          <a:p>
            <a:pPr marL="914400" lvl="0" indent="-457200" algn="just" rtl="0">
              <a:spcBef>
                <a:spcPts val="1000"/>
              </a:spcBef>
              <a:spcAft>
                <a:spcPts val="0"/>
              </a:spcAft>
              <a:buFont typeface="+mj-lt"/>
              <a:buAutoNum type="arabicPeriod"/>
            </a:pPr>
            <a:endParaRPr sz="2400">
              <a:latin typeface="Times New Roman" panose="02020603050405020304" pitchFamily="18" charset="0"/>
              <a:cs typeface="Times New Roman" panose="02020603050405020304" pitchFamily="18" charset="0"/>
            </a:endParaRPr>
          </a:p>
          <a:p>
            <a:pPr marL="571500" lvl="0" indent="-457200" algn="just" rtl="0">
              <a:spcBef>
                <a:spcPts val="1000"/>
              </a:spcBef>
              <a:spcAft>
                <a:spcPts val="0"/>
              </a:spcAft>
              <a:buSzPts val="1800"/>
              <a:buFont typeface="+mj-lt"/>
              <a:buAutoNum type="arabicPeriod"/>
            </a:pPr>
            <a:r>
              <a:rPr lang="en-US" sz="2400" dirty="0">
                <a:latin typeface="Times New Roman" panose="02020603050405020304" pitchFamily="18" charset="0"/>
                <a:cs typeface="Times New Roman" panose="02020603050405020304" pitchFamily="18" charset="0"/>
              </a:rPr>
              <a:t>Data analysis process.</a:t>
            </a:r>
            <a:endParaRPr sz="2400">
              <a:latin typeface="Times New Roman" panose="02020603050405020304" pitchFamily="18" charset="0"/>
              <a:cs typeface="Times New Roman" panose="02020603050405020304" pitchFamily="18" charset="0"/>
            </a:endParaRPr>
          </a:p>
          <a:p>
            <a:pPr marL="914400" lvl="0" indent="-457200" algn="just" rtl="0">
              <a:spcBef>
                <a:spcPts val="1000"/>
              </a:spcBef>
              <a:spcAft>
                <a:spcPts val="0"/>
              </a:spcAft>
              <a:buFont typeface="+mj-lt"/>
              <a:buAutoNum type="arabicPeriod"/>
            </a:pPr>
            <a:endParaRPr sz="2400">
              <a:latin typeface="Times New Roman" panose="02020603050405020304" pitchFamily="18" charset="0"/>
              <a:cs typeface="Times New Roman" panose="02020603050405020304" pitchFamily="18" charset="0"/>
            </a:endParaRPr>
          </a:p>
          <a:p>
            <a:pPr marL="571500" lvl="0" indent="-457200" algn="just" rtl="0">
              <a:spcBef>
                <a:spcPts val="1000"/>
              </a:spcBef>
              <a:spcAft>
                <a:spcPts val="0"/>
              </a:spcAft>
              <a:buSzPts val="1800"/>
              <a:buFont typeface="+mj-lt"/>
              <a:buAutoNum type="arabicPeriod"/>
            </a:pPr>
            <a:r>
              <a:rPr lang="en-US" sz="2400" dirty="0">
                <a:latin typeface="Times New Roman" panose="02020603050405020304" pitchFamily="18" charset="0"/>
                <a:cs typeface="Times New Roman" panose="02020603050405020304" pitchFamily="18" charset="0"/>
              </a:rPr>
              <a:t>Machine learning algorithms for air quality index prediction</a:t>
            </a:r>
            <a:endParaRPr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b4dcb691a7_0_5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1000"/>
              </a:spcBef>
              <a:spcAft>
                <a:spcPts val="0"/>
              </a:spcAft>
              <a:buNone/>
            </a:pPr>
            <a:r>
              <a:rPr lang="en-US" sz="2800" b="1"/>
              <a:t>Machine learning algorithms for air quality index prediction</a:t>
            </a:r>
            <a:endParaRPr b="1"/>
          </a:p>
        </p:txBody>
      </p:sp>
      <p:sp>
        <p:nvSpPr>
          <p:cNvPr id="152" name="Google Shape;152;gb4dcb691a7_0_5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US" sz="2400" dirty="0">
                <a:latin typeface="Times New Roman" panose="02020603050405020304" pitchFamily="18" charset="0"/>
                <a:cs typeface="Times New Roman" panose="02020603050405020304" pitchFamily="18" charset="0"/>
              </a:rPr>
              <a:t>Linear regression: </a:t>
            </a:r>
            <a:endParaRPr sz="2400">
              <a:latin typeface="Times New Roman" panose="02020603050405020304" pitchFamily="18" charset="0"/>
              <a:cs typeface="Times New Roman" panose="02020603050405020304" pitchFamily="18" charset="0"/>
            </a:endParaRPr>
          </a:p>
          <a:p>
            <a:pPr marL="457200" lvl="0" indent="-342900" algn="just" rtl="0">
              <a:spcBef>
                <a:spcPts val="1000"/>
              </a:spcBef>
              <a:spcAft>
                <a:spcPts val="0"/>
              </a:spcAft>
              <a:buSzPts val="1800"/>
              <a:buChar char="•"/>
            </a:pPr>
            <a:r>
              <a:rPr lang="en-US" sz="2400" dirty="0">
                <a:latin typeface="Times New Roman" panose="02020603050405020304" pitchFamily="18" charset="0"/>
                <a:cs typeface="Times New Roman" panose="02020603050405020304" pitchFamily="18" charset="0"/>
              </a:rPr>
              <a:t>Linear Regression is an algorithm based on the machine learning that depends on supervised learning which performs a regression task. </a:t>
            </a:r>
            <a:endParaRPr sz="2400">
              <a:latin typeface="Times New Roman" panose="02020603050405020304" pitchFamily="18" charset="0"/>
              <a:cs typeface="Times New Roman" panose="02020603050405020304" pitchFamily="18" charset="0"/>
            </a:endParaRPr>
          </a:p>
          <a:p>
            <a:pPr marL="457200" lvl="0" indent="0" algn="just" rtl="0">
              <a:spcBef>
                <a:spcPts val="1000"/>
              </a:spcBef>
              <a:spcAft>
                <a:spcPts val="0"/>
              </a:spcAft>
              <a:buNone/>
            </a:pPr>
            <a:endParaRPr sz="2400">
              <a:latin typeface="Times New Roman" panose="02020603050405020304" pitchFamily="18" charset="0"/>
              <a:cs typeface="Times New Roman" panose="02020603050405020304" pitchFamily="18" charset="0"/>
            </a:endParaRPr>
          </a:p>
          <a:p>
            <a:pPr marL="457200" lvl="0" indent="-342900" algn="just" rtl="0">
              <a:spcBef>
                <a:spcPts val="1000"/>
              </a:spcBef>
              <a:spcAft>
                <a:spcPts val="0"/>
              </a:spcAft>
              <a:buSzPts val="1800"/>
              <a:buChar char="•"/>
            </a:pPr>
            <a:r>
              <a:rPr lang="en-US" sz="2400" dirty="0">
                <a:latin typeface="Times New Roman" panose="02020603050405020304" pitchFamily="18" charset="0"/>
                <a:cs typeface="Times New Roman" panose="02020603050405020304" pitchFamily="18" charset="0"/>
              </a:rPr>
              <a:t>Depending on the connection among the established and the independent variables, different regression models differ.</a:t>
            </a:r>
            <a:endParaRPr sz="2400">
              <a:latin typeface="Times New Roman" panose="02020603050405020304" pitchFamily="18" charset="0"/>
              <a:cs typeface="Times New Roman" panose="02020603050405020304" pitchFamily="18" charset="0"/>
            </a:endParaRPr>
          </a:p>
          <a:p>
            <a:pPr marL="457200" lvl="0" indent="0" algn="just" rtl="0">
              <a:spcBef>
                <a:spcPts val="1000"/>
              </a:spcBef>
              <a:spcAft>
                <a:spcPts val="0"/>
              </a:spcAft>
              <a:buNone/>
            </a:pPr>
            <a:endParaRPr sz="2400">
              <a:latin typeface="Times New Roman" panose="02020603050405020304" pitchFamily="18" charset="0"/>
              <a:cs typeface="Times New Roman" panose="02020603050405020304" pitchFamily="18" charset="0"/>
            </a:endParaRPr>
          </a:p>
          <a:p>
            <a:pPr marL="457200" lvl="0" indent="-342900" algn="just" rtl="0">
              <a:spcBef>
                <a:spcPts val="1000"/>
              </a:spcBef>
              <a:spcAft>
                <a:spcPts val="0"/>
              </a:spcAft>
              <a:buSzPts val="1800"/>
              <a:buChar char="•"/>
            </a:pPr>
            <a:r>
              <a:rPr lang="en-US" sz="2400" dirty="0">
                <a:latin typeface="Times New Roman" panose="02020603050405020304" pitchFamily="18" charset="0"/>
                <a:cs typeface="Times New Roman" panose="02020603050405020304" pitchFamily="18" charset="0"/>
              </a:rPr>
              <a:t>As a resultant, the best line is fit that tells future outcome.</a:t>
            </a:r>
            <a:endParaRPr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b4dcb691a7_0_6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Clr>
                <a:schemeClr val="dk1"/>
              </a:buClr>
              <a:buSzPts val="1100"/>
              <a:buFont typeface="Arial" panose="020B0604020202020204"/>
              <a:buNone/>
            </a:pPr>
            <a:r>
              <a:rPr lang="en-US" sz="2400" dirty="0">
                <a:latin typeface="Times New Roman" panose="02020603050405020304" pitchFamily="18" charset="0"/>
                <a:cs typeface="Times New Roman" panose="02020603050405020304" pitchFamily="18" charset="0"/>
              </a:rPr>
              <a:t>Random Forest </a:t>
            </a:r>
            <a:r>
              <a:rPr lang="en-US" sz="2400" dirty="0" smtClean="0">
                <a:latin typeface="Times New Roman" panose="02020603050405020304" pitchFamily="18" charset="0"/>
                <a:cs typeface="Times New Roman" panose="02020603050405020304" pitchFamily="18" charset="0"/>
              </a:rPr>
              <a:t>Regressor: </a:t>
            </a:r>
            <a:endParaRPr sz="2400">
              <a:latin typeface="Times New Roman" panose="02020603050405020304" pitchFamily="18" charset="0"/>
              <a:cs typeface="Times New Roman" panose="02020603050405020304" pitchFamily="18" charset="0"/>
            </a:endParaRPr>
          </a:p>
          <a:p>
            <a:pPr marL="457200" lvl="0" indent="-342900" algn="just" rtl="0">
              <a:spcBef>
                <a:spcPts val="1000"/>
              </a:spcBef>
              <a:spcAft>
                <a:spcPts val="0"/>
              </a:spcAft>
              <a:buSzPts val="1800"/>
              <a:buChar char="•"/>
            </a:pPr>
            <a:r>
              <a:rPr lang="en-US" sz="2400" dirty="0">
                <a:latin typeface="Times New Roman" panose="02020603050405020304" pitchFamily="18" charset="0"/>
                <a:cs typeface="Times New Roman" panose="02020603050405020304" pitchFamily="18" charset="0"/>
              </a:rPr>
              <a:t>Random forest consists of a large number of individual decision trees that operate as an ensemble.</a:t>
            </a:r>
            <a:endParaRPr sz="2400">
              <a:latin typeface="Times New Roman" panose="02020603050405020304" pitchFamily="18" charset="0"/>
              <a:cs typeface="Times New Roman" panose="02020603050405020304" pitchFamily="18" charset="0"/>
            </a:endParaRPr>
          </a:p>
          <a:p>
            <a:pPr marL="457200" lvl="0" indent="0" algn="just" rtl="0">
              <a:spcBef>
                <a:spcPts val="1000"/>
              </a:spcBef>
              <a:spcAft>
                <a:spcPts val="0"/>
              </a:spcAft>
              <a:buClr>
                <a:schemeClr val="dk1"/>
              </a:buClr>
              <a:buSzPts val="1100"/>
              <a:buFont typeface="Arial" panose="020B0604020202020204"/>
              <a:buNone/>
            </a:pPr>
            <a:endParaRPr sz="2400">
              <a:latin typeface="Times New Roman" panose="02020603050405020304" pitchFamily="18" charset="0"/>
              <a:cs typeface="Times New Roman" panose="02020603050405020304" pitchFamily="18" charset="0"/>
            </a:endParaRPr>
          </a:p>
          <a:p>
            <a:pPr marL="457200" lvl="0" indent="-342900" algn="just" rtl="0">
              <a:spcBef>
                <a:spcPts val="1000"/>
              </a:spcBef>
              <a:spcAft>
                <a:spcPts val="0"/>
              </a:spcAft>
              <a:buSzPts val="1800"/>
              <a:buChar char="•"/>
            </a:pPr>
            <a:r>
              <a:rPr lang="en-US" sz="2400" dirty="0">
                <a:latin typeface="Times New Roman" panose="02020603050405020304" pitchFamily="18" charset="0"/>
                <a:cs typeface="Times New Roman" panose="02020603050405020304" pitchFamily="18" charset="0"/>
              </a:rPr>
              <a:t>Each individual tree in the random forest spits out a class prediction and the class with the most votes becomes model’s prediction.</a:t>
            </a:r>
            <a:endParaRPr sz="2400">
              <a:latin typeface="Times New Roman" panose="02020603050405020304" pitchFamily="18" charset="0"/>
              <a:cs typeface="Times New Roman" panose="02020603050405020304" pitchFamily="18" charset="0"/>
            </a:endParaRPr>
          </a:p>
          <a:p>
            <a:pPr marL="457200" lvl="0" indent="0" algn="just" rtl="0">
              <a:spcBef>
                <a:spcPts val="1000"/>
              </a:spcBef>
              <a:spcAft>
                <a:spcPts val="0"/>
              </a:spcAft>
              <a:buClr>
                <a:schemeClr val="dk1"/>
              </a:buClr>
              <a:buSzPts val="1100"/>
              <a:buFont typeface="Arial" panose="020B0604020202020204"/>
              <a:buNone/>
            </a:pPr>
            <a:endParaRPr sz="2400">
              <a:latin typeface="Times New Roman" panose="02020603050405020304" pitchFamily="18" charset="0"/>
              <a:cs typeface="Times New Roman" panose="02020603050405020304" pitchFamily="18" charset="0"/>
            </a:endParaRPr>
          </a:p>
          <a:p>
            <a:pPr marL="457200" lvl="0" indent="-342900" algn="just" rtl="0">
              <a:spcBef>
                <a:spcPts val="1000"/>
              </a:spcBef>
              <a:spcAft>
                <a:spcPts val="0"/>
              </a:spcAft>
              <a:buSzPts val="1800"/>
              <a:buChar char="•"/>
            </a:pPr>
            <a:r>
              <a:rPr lang="en-US" sz="2400" dirty="0">
                <a:latin typeface="Times New Roman" panose="02020603050405020304" pitchFamily="18" charset="0"/>
                <a:cs typeface="Times New Roman" panose="02020603050405020304" pitchFamily="18" charset="0"/>
              </a:rPr>
              <a:t>As a resultant, the best line is fit that tells future outcome.</a:t>
            </a:r>
            <a:endParaRPr sz="2400">
              <a:latin typeface="Times New Roman" panose="02020603050405020304" pitchFamily="18" charset="0"/>
              <a:cs typeface="Times New Roman" panose="02020603050405020304" pitchFamily="18" charset="0"/>
            </a:endParaRPr>
          </a:p>
          <a:p>
            <a:pPr marL="0" lvl="0" indent="0" algn="just" rtl="0">
              <a:spcBef>
                <a:spcPts val="1000"/>
              </a:spcBef>
              <a:spcAft>
                <a:spcPts val="0"/>
              </a:spcAft>
              <a:buNone/>
            </a:pPr>
          </a:p>
        </p:txBody>
      </p:sp>
      <p:sp>
        <p:nvSpPr>
          <p:cNvPr id="158" name="Google Shape;158;gb4dcb691a7_0_64"/>
          <p:cNvSpPr txBox="1">
            <a:spLocks noGrp="1"/>
          </p:cNvSpPr>
          <p:nvPr>
            <p:ph type="title"/>
          </p:nvPr>
        </p:nvSpPr>
        <p:spPr>
          <a:xfrm>
            <a:off x="838200" y="190625"/>
            <a:ext cx="10515600" cy="1325700"/>
          </a:xfrm>
          <a:prstGeom prst="rect">
            <a:avLst/>
          </a:prstGeom>
        </p:spPr>
        <p:txBody>
          <a:bodyPr spcFirstLastPara="1" wrap="square" lIns="91425" tIns="45700" rIns="91425" bIns="45700" anchor="ctr" anchorCtr="0">
            <a:noAutofit/>
          </a:bodyPr>
          <a:lstStyle/>
          <a:p>
            <a:pPr marL="0" lvl="0" indent="0" algn="l" rtl="0">
              <a:spcBef>
                <a:spcPts val="1000"/>
              </a:spcBef>
              <a:spcAft>
                <a:spcPts val="0"/>
              </a:spcAft>
              <a:buNone/>
            </a:pPr>
            <a:r>
              <a:rPr lang="en-US" sz="2800" b="1" dirty="0"/>
              <a:t>Machine learning algorithms for air quality index prediction</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b4dcb691a7_0_72"/>
          <p:cNvSpPr txBox="1">
            <a:spLocks noGrp="1"/>
          </p:cNvSpPr>
          <p:nvPr>
            <p:ph type="title"/>
          </p:nvPr>
        </p:nvSpPr>
        <p:spPr>
          <a:xfrm>
            <a:off x="838200" y="190625"/>
            <a:ext cx="10515600" cy="1325700"/>
          </a:xfrm>
          <a:prstGeom prst="rect">
            <a:avLst/>
          </a:prstGeom>
        </p:spPr>
        <p:txBody>
          <a:bodyPr spcFirstLastPara="1" wrap="square" lIns="91425" tIns="45700" rIns="91425" bIns="45700" anchor="ctr" anchorCtr="0">
            <a:noAutofit/>
          </a:bodyPr>
          <a:lstStyle/>
          <a:p>
            <a:pPr marL="0" lvl="0" indent="0" algn="l" rtl="0">
              <a:spcBef>
                <a:spcPts val="1000"/>
              </a:spcBef>
              <a:spcAft>
                <a:spcPts val="0"/>
              </a:spcAft>
              <a:buNone/>
            </a:pPr>
            <a:r>
              <a:rPr lang="en-US" sz="2800" b="1"/>
              <a:t>Machine learning algorithms for air quality index prediction</a:t>
            </a:r>
            <a:endParaRPr b="1"/>
          </a:p>
        </p:txBody>
      </p:sp>
      <p:sp>
        <p:nvSpPr>
          <p:cNvPr id="164" name="Google Shape;164;gb4dcb691a7_0_7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US" sz="2400" dirty="0">
                <a:latin typeface="Times New Roman" panose="02020603050405020304" pitchFamily="18" charset="0"/>
                <a:cs typeface="Times New Roman" panose="02020603050405020304" pitchFamily="18" charset="0"/>
              </a:rPr>
              <a:t>Lasso Regression:</a:t>
            </a:r>
            <a:endParaRPr sz="2400">
              <a:latin typeface="Times New Roman" panose="02020603050405020304" pitchFamily="18" charset="0"/>
              <a:cs typeface="Times New Roman" panose="02020603050405020304" pitchFamily="18" charset="0"/>
            </a:endParaRPr>
          </a:p>
          <a:p>
            <a:pPr marL="457200" lvl="0" indent="-342900" algn="just" rtl="0">
              <a:spcBef>
                <a:spcPts val="1000"/>
              </a:spcBef>
              <a:spcAft>
                <a:spcPts val="0"/>
              </a:spcAft>
              <a:buSzPts val="1800"/>
              <a:buChar char="•"/>
            </a:pPr>
            <a:r>
              <a:rPr lang="en-US" sz="2400" dirty="0">
                <a:latin typeface="Times New Roman" panose="02020603050405020304" pitchFamily="18" charset="0"/>
                <a:cs typeface="Times New Roman" panose="02020603050405020304" pitchFamily="18" charset="0"/>
              </a:rPr>
              <a:t>Least Absolute Selection Shrinkage Operator wherein shrinkage is defined as a constraint on parameters</a:t>
            </a:r>
            <a:endParaRPr sz="2400">
              <a:latin typeface="Times New Roman" panose="02020603050405020304" pitchFamily="18" charset="0"/>
              <a:cs typeface="Times New Roman" panose="02020603050405020304" pitchFamily="18" charset="0"/>
            </a:endParaRPr>
          </a:p>
          <a:p>
            <a:pPr marL="457200" lvl="0" indent="0" algn="just" rtl="0">
              <a:spcBef>
                <a:spcPts val="1000"/>
              </a:spcBef>
              <a:spcAft>
                <a:spcPts val="0"/>
              </a:spcAft>
              <a:buNone/>
            </a:pPr>
            <a:endParaRPr sz="2400">
              <a:latin typeface="Times New Roman" panose="02020603050405020304" pitchFamily="18" charset="0"/>
              <a:cs typeface="Times New Roman" panose="02020603050405020304" pitchFamily="18" charset="0"/>
            </a:endParaRPr>
          </a:p>
          <a:p>
            <a:pPr marL="457200" lvl="0" indent="-342900" algn="just" rtl="0">
              <a:spcBef>
                <a:spcPts val="1000"/>
              </a:spcBef>
              <a:spcAft>
                <a:spcPts val="0"/>
              </a:spcAft>
              <a:buSzPts val="1800"/>
              <a:buChar char="•"/>
            </a:pPr>
            <a:r>
              <a:rPr lang="en-US" sz="2400" dirty="0">
                <a:latin typeface="Times New Roman" panose="02020603050405020304" pitchFamily="18" charset="0"/>
                <a:cs typeface="Times New Roman" panose="02020603050405020304" pitchFamily="18" charset="0"/>
              </a:rPr>
              <a:t>The goal of lasso regression is to urge the subset of predictors that minimize prediction error for a quantitative response variable. </a:t>
            </a:r>
            <a:endParaRPr sz="2400">
              <a:latin typeface="Times New Roman" panose="02020603050405020304" pitchFamily="18" charset="0"/>
              <a:cs typeface="Times New Roman" panose="02020603050405020304" pitchFamily="18" charset="0"/>
            </a:endParaRPr>
          </a:p>
          <a:p>
            <a:pPr marL="457200" lvl="0" indent="0" algn="just" rtl="0">
              <a:spcBef>
                <a:spcPts val="1000"/>
              </a:spcBef>
              <a:spcAft>
                <a:spcPts val="0"/>
              </a:spcAft>
              <a:buNone/>
            </a:pPr>
            <a:endParaRPr sz="2400">
              <a:latin typeface="Times New Roman" panose="02020603050405020304" pitchFamily="18" charset="0"/>
              <a:cs typeface="Times New Roman" panose="02020603050405020304" pitchFamily="18" charset="0"/>
            </a:endParaRPr>
          </a:p>
          <a:p>
            <a:pPr marL="457200" lvl="0" indent="-342900" algn="just" rtl="0">
              <a:spcBef>
                <a:spcPts val="1000"/>
              </a:spcBef>
              <a:spcAft>
                <a:spcPts val="0"/>
              </a:spcAft>
              <a:buSzPts val="1800"/>
              <a:buChar char="•"/>
            </a:pPr>
            <a:r>
              <a:rPr lang="en-US" sz="2400" dirty="0">
                <a:latin typeface="Times New Roman" panose="02020603050405020304" pitchFamily="18" charset="0"/>
                <a:cs typeface="Times New Roman" panose="02020603050405020304" pitchFamily="18" charset="0"/>
              </a:rPr>
              <a:t>Lasso multivariate analysis helps analysts to work out which of the predictors are most vital.</a:t>
            </a:r>
            <a:endParaRPr sz="2400">
              <a:latin typeface="Times New Roman" panose="02020603050405020304" pitchFamily="18" charset="0"/>
              <a:cs typeface="Times New Roman" panose="02020603050405020304" pitchFamily="18" charset="0"/>
            </a:endParaRPr>
          </a:p>
          <a:p>
            <a:pPr marL="0" lvl="0" indent="0" algn="just" rtl="0">
              <a:spcBef>
                <a:spcPts val="1000"/>
              </a:spcBef>
              <a:spcAft>
                <a:spcPts val="0"/>
              </a:spcAft>
              <a:buNone/>
            </a:p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b4dcb691a7_0_83"/>
          <p:cNvSpPr txBox="1">
            <a:spLocks noGrp="1"/>
          </p:cNvSpPr>
          <p:nvPr>
            <p:ph type="title"/>
          </p:nvPr>
        </p:nvSpPr>
        <p:spPr>
          <a:xfrm>
            <a:off x="838200" y="2766150"/>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6000" dirty="0">
                <a:latin typeface="Arial" panose="020B0604020202020204" pitchFamily="34" charset="0"/>
                <a:cs typeface="Arial" panose="020B0604020202020204" pitchFamily="34" charset="0"/>
              </a:rPr>
              <a:t>Thank you</a:t>
            </a:r>
            <a:endParaRPr sz="600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755904" y="304799"/>
            <a:ext cx="1758696" cy="68580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500"/>
              <a:buFont typeface="Calibri" panose="020F0502020204030204"/>
              <a:buNone/>
            </a:pPr>
            <a:r>
              <a:rPr lang="en-US" sz="3500" dirty="0"/>
              <a:t> </a:t>
            </a:r>
            <a:r>
              <a:rPr lang="en-US" sz="3500" dirty="0" smtClean="0"/>
              <a:t>P</a:t>
            </a:r>
            <a:r>
              <a:rPr lang="en-US" sz="3500" dirty="0" smtClean="0"/>
              <a:t>aper </a:t>
            </a:r>
            <a:r>
              <a:rPr lang="en-US" sz="3500" dirty="0"/>
              <a:t>1</a:t>
            </a:r>
            <a:endParaRPr sz="3500"/>
          </a:p>
        </p:txBody>
      </p:sp>
      <p:sp>
        <p:nvSpPr>
          <p:cNvPr id="91" name="Google Shape;91;p2"/>
          <p:cNvSpPr txBox="1">
            <a:spLocks noGrp="1"/>
          </p:cNvSpPr>
          <p:nvPr>
            <p:ph type="body" idx="1"/>
          </p:nvPr>
        </p:nvSpPr>
        <p:spPr>
          <a:xfrm>
            <a:off x="755904" y="920368"/>
            <a:ext cx="11003280" cy="5517007"/>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2000"/>
              <a:buNone/>
            </a:pPr>
            <a:r>
              <a:rPr lang="en-US" sz="2000" b="1"/>
              <a:t>Image-based air quantity analysis using deep convolutional neural network</a:t>
            </a:r>
            <a:endParaRPr lang="en-US" sz="2000" b="1"/>
          </a:p>
          <a:p>
            <a:pPr marL="228600" lvl="0" indent="-228600" algn="just" rtl="0">
              <a:lnSpc>
                <a:spcPct val="100000"/>
              </a:lnSpc>
              <a:spcBef>
                <a:spcPts val="1000"/>
              </a:spcBef>
              <a:spcAft>
                <a:spcPts val="0"/>
              </a:spcAft>
              <a:buClr>
                <a:schemeClr val="dk1"/>
              </a:buClr>
              <a:buSzPts val="2000"/>
              <a:buChar char="•"/>
            </a:pPr>
            <a:r>
              <a:rPr lang="en-US" sz="2000" u="sng"/>
              <a:t>Methodology-</a:t>
            </a:r>
            <a:r>
              <a:rPr lang="en-US" sz="2000"/>
              <a:t> This paper evaluates the air quality using images as an input. The technology used for this process is CNN Architecture. </a:t>
            </a:r>
            <a:endParaRPr lang="en-US" sz="2000"/>
          </a:p>
          <a:p>
            <a:pPr marL="228600" lvl="0" indent="-228600" algn="just" rtl="0">
              <a:lnSpc>
                <a:spcPct val="100000"/>
              </a:lnSpc>
              <a:spcBef>
                <a:spcPts val="1000"/>
              </a:spcBef>
              <a:spcAft>
                <a:spcPts val="0"/>
              </a:spcAft>
              <a:buClr>
                <a:schemeClr val="dk1"/>
              </a:buClr>
              <a:buSzPts val="2000"/>
              <a:buChar char="•"/>
            </a:pPr>
            <a:r>
              <a:rPr lang="en-US" sz="2000"/>
              <a:t>This model achieved very high performance on ImageNet dataset, which has over 15 million high resolution images from 1000 categories. </a:t>
            </a:r>
            <a:endParaRPr lang="en-US" sz="2000"/>
          </a:p>
          <a:p>
            <a:pPr marL="228600" lvl="0" indent="-228600" algn="just" rtl="0">
              <a:lnSpc>
                <a:spcPct val="100000"/>
              </a:lnSpc>
              <a:spcBef>
                <a:spcPts val="1000"/>
              </a:spcBef>
              <a:spcAft>
                <a:spcPts val="0"/>
              </a:spcAft>
              <a:buClr>
                <a:schemeClr val="dk1"/>
              </a:buClr>
              <a:buSzPts val="2000"/>
              <a:buChar char="•"/>
            </a:pPr>
            <a:r>
              <a:rPr lang="en-US" sz="2000"/>
              <a:t>Here 591×4=2364 images are used as a training set for the model to be build.</a:t>
            </a:r>
            <a:endParaRPr lang="en-US" sz="2000"/>
          </a:p>
          <a:p>
            <a:pPr marL="228600" lvl="0" indent="-228600" algn="just" rtl="0">
              <a:lnSpc>
                <a:spcPct val="100000"/>
              </a:lnSpc>
              <a:spcBef>
                <a:spcPts val="1000"/>
              </a:spcBef>
              <a:spcAft>
                <a:spcPts val="0"/>
              </a:spcAft>
              <a:buClr>
                <a:schemeClr val="dk1"/>
              </a:buClr>
              <a:buSzPts val="2000"/>
              <a:buChar char="•"/>
            </a:pPr>
            <a:r>
              <a:rPr lang="en-US" sz="2000"/>
              <a:t>In this study, the performance of the proposed method using the evaluation which is defined as the number of correctly classified images divided by the number of all images.</a:t>
            </a:r>
            <a:endParaRPr lang="en-US" sz="2000"/>
          </a:p>
          <a:p>
            <a:pPr marL="228600" lvl="0" indent="-101600" algn="just" rtl="0">
              <a:lnSpc>
                <a:spcPct val="100000"/>
              </a:lnSpc>
              <a:spcBef>
                <a:spcPts val="1000"/>
              </a:spcBef>
              <a:spcAft>
                <a:spcPts val="0"/>
              </a:spcAft>
              <a:buClr>
                <a:schemeClr val="dk1"/>
              </a:buClr>
              <a:buSzPts val="2000"/>
              <a:buNone/>
            </a:pPr>
            <a:endParaRPr sz="2000"/>
          </a:p>
          <a:p>
            <a:pPr marL="0" lvl="0" indent="0" algn="just" rtl="0">
              <a:lnSpc>
                <a:spcPct val="100000"/>
              </a:lnSpc>
              <a:spcBef>
                <a:spcPts val="1000"/>
              </a:spcBef>
              <a:spcAft>
                <a:spcPts val="0"/>
              </a:spcAft>
              <a:buClr>
                <a:schemeClr val="dk1"/>
              </a:buClr>
              <a:buSzPts val="2000"/>
              <a:buNone/>
            </a:pPr>
            <a:r>
              <a:rPr lang="en-US" sz="2000" i="1" u="sng"/>
              <a:t>Advantages</a:t>
            </a:r>
            <a:r>
              <a:rPr lang="en-US" sz="2000"/>
              <a:t> -The collection of data and the analysis are made based on the pictures that was captured to find the PM2.5 concentration</a:t>
            </a:r>
            <a:endParaRPr lang="en-US" sz="2000"/>
          </a:p>
          <a:p>
            <a:pPr marL="0" lvl="0" indent="0" algn="just" rtl="0">
              <a:lnSpc>
                <a:spcPct val="100000"/>
              </a:lnSpc>
              <a:spcBef>
                <a:spcPts val="1000"/>
              </a:spcBef>
              <a:spcAft>
                <a:spcPts val="0"/>
              </a:spcAft>
              <a:buClr>
                <a:schemeClr val="dk1"/>
              </a:buClr>
              <a:buSzPts val="2000"/>
              <a:buNone/>
            </a:pPr>
            <a:r>
              <a:rPr lang="en-US" sz="2000" i="1" u="sng"/>
              <a:t>Disadvantages</a:t>
            </a:r>
            <a:r>
              <a:rPr lang="en-US" sz="2000"/>
              <a:t>- The images are mostly not in good quality.</a:t>
            </a:r>
            <a:endParaRPr lang="en-US" sz="2000"/>
          </a:p>
          <a:p>
            <a:pPr marL="0" lvl="0" indent="0" algn="just" rtl="0">
              <a:lnSpc>
                <a:spcPct val="100000"/>
              </a:lnSpc>
              <a:spcBef>
                <a:spcPts val="1000"/>
              </a:spcBef>
              <a:spcAft>
                <a:spcPts val="0"/>
              </a:spcAft>
              <a:buClr>
                <a:schemeClr val="dk1"/>
              </a:buClr>
              <a:buSzPts val="2000"/>
              <a:buNone/>
            </a:pPr>
            <a:r>
              <a:rPr lang="en-US" sz="2000" i="1" u="sng"/>
              <a:t>Summary</a:t>
            </a:r>
            <a:r>
              <a:rPr lang="en-US" sz="2000"/>
              <a:t>- The air quality concentration was attained by training images using deep learning algorithms using transfer learning</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838200" y="228600"/>
            <a:ext cx="1600200" cy="68580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500"/>
              <a:buFont typeface="Calibri" panose="020F0502020204030204"/>
              <a:buNone/>
            </a:pPr>
            <a:r>
              <a:rPr lang="en-US" sz="3500" dirty="0" smtClean="0"/>
              <a:t>Paper </a:t>
            </a:r>
            <a:r>
              <a:rPr lang="en-US" sz="3500" dirty="0"/>
              <a:t>2</a:t>
            </a:r>
            <a:endParaRPr sz="3500"/>
          </a:p>
        </p:txBody>
      </p:sp>
      <p:sp>
        <p:nvSpPr>
          <p:cNvPr id="97" name="Google Shape;97;p3"/>
          <p:cNvSpPr txBox="1">
            <a:spLocks noGrp="1"/>
          </p:cNvSpPr>
          <p:nvPr>
            <p:ph type="body" idx="1"/>
          </p:nvPr>
        </p:nvSpPr>
        <p:spPr>
          <a:xfrm>
            <a:off x="838200" y="1069530"/>
            <a:ext cx="10619232" cy="5084381"/>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90000"/>
              </a:lnSpc>
              <a:spcBef>
                <a:spcPts val="0"/>
              </a:spcBef>
              <a:spcAft>
                <a:spcPts val="0"/>
              </a:spcAft>
              <a:buClr>
                <a:schemeClr val="dk1"/>
              </a:buClr>
              <a:buSzPts val="2000"/>
              <a:buNone/>
            </a:pPr>
            <a:r>
              <a:rPr lang="en-US" sz="2000" b="1"/>
              <a:t>Data analysis using Box plot and Control Chart for Air Quality </a:t>
            </a:r>
            <a:endParaRPr lang="en-US" sz="2000" b="1"/>
          </a:p>
          <a:p>
            <a:pPr marL="0" lvl="0" indent="0" algn="just" rtl="0">
              <a:lnSpc>
                <a:spcPct val="90000"/>
              </a:lnSpc>
              <a:spcBef>
                <a:spcPts val="1000"/>
              </a:spcBef>
              <a:spcAft>
                <a:spcPts val="0"/>
              </a:spcAft>
              <a:buClr>
                <a:schemeClr val="dk1"/>
              </a:buClr>
              <a:buSzPts val="2000"/>
              <a:buNone/>
            </a:pPr>
            <a:r>
              <a:rPr lang="en-US" sz="2000" i="1" u="sng"/>
              <a:t>Advantages- </a:t>
            </a:r>
            <a:r>
              <a:rPr lang="en-US" sz="2000"/>
              <a:t>Handles Large Data Easily. The box plot does not keep the exact values and details of the distribution results, which is an issue with handling such large amounts of data in this graph type.</a:t>
            </a:r>
            <a:endParaRPr sz="2000"/>
          </a:p>
          <a:p>
            <a:pPr marL="0" lvl="0" indent="0" algn="just" rtl="0">
              <a:lnSpc>
                <a:spcPct val="90000"/>
              </a:lnSpc>
              <a:spcBef>
                <a:spcPts val="1000"/>
              </a:spcBef>
              <a:spcAft>
                <a:spcPts val="0"/>
              </a:spcAft>
              <a:buClr>
                <a:schemeClr val="dk1"/>
              </a:buClr>
              <a:buSzPts val="2000"/>
              <a:buNone/>
            </a:pPr>
            <a:endParaRPr sz="2000" i="1"/>
          </a:p>
          <a:p>
            <a:pPr marL="0" lvl="0" indent="0" algn="just" rtl="0">
              <a:lnSpc>
                <a:spcPct val="90000"/>
              </a:lnSpc>
              <a:spcBef>
                <a:spcPts val="1000"/>
              </a:spcBef>
              <a:spcAft>
                <a:spcPts val="0"/>
              </a:spcAft>
              <a:buClr>
                <a:schemeClr val="dk1"/>
              </a:buClr>
              <a:buSzPts val="2000"/>
              <a:buNone/>
            </a:pPr>
            <a:r>
              <a:rPr lang="en-US" sz="2000" i="1" u="sng"/>
              <a:t>Disadvantages- </a:t>
            </a:r>
            <a:r>
              <a:rPr lang="en-US" sz="2000" i="0" u="none" strike="noStrike">
                <a:latin typeface="Times New Roman" panose="02020603050405020304"/>
                <a:ea typeface="Times New Roman" panose="02020603050405020304"/>
                <a:cs typeface="Times New Roman" panose="02020603050405020304"/>
                <a:sym typeface="Times New Roman" panose="02020603050405020304"/>
              </a:rPr>
              <a:t>Box Plot graph only work well when there is enough data to provide the statistic</a:t>
            </a:r>
            <a:r>
              <a:rPr lang="en-US" sz="2000"/>
              <a:t>.</a:t>
            </a:r>
            <a:endParaRPr sz="2000"/>
          </a:p>
          <a:p>
            <a:pPr marL="0" lvl="0" indent="0" algn="just" rtl="0">
              <a:lnSpc>
                <a:spcPct val="90000"/>
              </a:lnSpc>
              <a:spcBef>
                <a:spcPts val="1000"/>
              </a:spcBef>
              <a:spcAft>
                <a:spcPts val="0"/>
              </a:spcAft>
              <a:buClr>
                <a:schemeClr val="dk1"/>
              </a:buClr>
              <a:buSzPts val="2000"/>
              <a:buNone/>
            </a:pPr>
            <a:endParaRPr sz="2000"/>
          </a:p>
          <a:p>
            <a:pPr marL="0" lvl="0" indent="0" algn="just" rtl="0">
              <a:lnSpc>
                <a:spcPct val="90000"/>
              </a:lnSpc>
              <a:spcBef>
                <a:spcPts val="1000"/>
              </a:spcBef>
              <a:spcAft>
                <a:spcPts val="0"/>
              </a:spcAft>
              <a:buClr>
                <a:schemeClr val="dk1"/>
              </a:buClr>
              <a:buSzPts val="2000"/>
              <a:buNone/>
            </a:pPr>
            <a:r>
              <a:rPr lang="en-US" sz="2000" i="1" u="sng"/>
              <a:t>Methodology</a:t>
            </a:r>
            <a:r>
              <a:rPr lang="en-US" sz="2000"/>
              <a:t>- This paper does a complete data analysis of air quality data. </a:t>
            </a:r>
            <a:endParaRPr lang="en-US" sz="2000"/>
          </a:p>
          <a:p>
            <a:pPr marL="228600" lvl="0" indent="-228600" algn="just" rtl="0">
              <a:lnSpc>
                <a:spcPct val="90000"/>
              </a:lnSpc>
              <a:spcBef>
                <a:spcPts val="1000"/>
              </a:spcBef>
              <a:spcAft>
                <a:spcPts val="0"/>
              </a:spcAft>
              <a:buClr>
                <a:schemeClr val="dk1"/>
              </a:buClr>
              <a:buSzPts val="2000"/>
              <a:buChar char="•"/>
            </a:pPr>
            <a:r>
              <a:rPr lang="en-US" sz="2000"/>
              <a:t>The methodology used for data analysis is box plot. </a:t>
            </a:r>
            <a:endParaRPr lang="en-US" sz="2000"/>
          </a:p>
          <a:p>
            <a:pPr marL="228600" lvl="0" indent="-228600" algn="just" rtl="0">
              <a:lnSpc>
                <a:spcPct val="90000"/>
              </a:lnSpc>
              <a:spcBef>
                <a:spcPts val="1000"/>
              </a:spcBef>
              <a:spcAft>
                <a:spcPts val="0"/>
              </a:spcAft>
              <a:buClr>
                <a:schemeClr val="dk1"/>
              </a:buClr>
              <a:buSzPts val="2000"/>
              <a:buChar char="•"/>
            </a:pPr>
            <a:r>
              <a:rPr lang="en-US" sz="2000"/>
              <a:t>A Box Plot, sometimes also known as whisker plot, is useful in identifying outliers and comparing distributions. Box Plot provides basic information about a distribution. </a:t>
            </a:r>
            <a:endParaRPr lang="en-US" sz="2000"/>
          </a:p>
          <a:p>
            <a:pPr marL="228600" lvl="0" indent="-228600" algn="just" rtl="0">
              <a:lnSpc>
                <a:spcPct val="90000"/>
              </a:lnSpc>
              <a:spcBef>
                <a:spcPts val="1000"/>
              </a:spcBef>
              <a:spcAft>
                <a:spcPts val="0"/>
              </a:spcAft>
              <a:buClr>
                <a:schemeClr val="dk1"/>
              </a:buClr>
              <a:buSzPts val="2000"/>
              <a:buChar char="•"/>
            </a:pPr>
            <a:r>
              <a:rPr lang="en-US" sz="2000"/>
              <a:t>It graphically depicts a group of numerical data according to their quartiles.</a:t>
            </a:r>
            <a:endParaRPr lang="en-US" sz="2000"/>
          </a:p>
          <a:p>
            <a:pPr marL="228600" lvl="0" indent="-228600" algn="just" rtl="0">
              <a:lnSpc>
                <a:spcPct val="90000"/>
              </a:lnSpc>
              <a:spcBef>
                <a:spcPts val="1000"/>
              </a:spcBef>
              <a:spcAft>
                <a:spcPts val="0"/>
              </a:spcAft>
              <a:buClr>
                <a:schemeClr val="dk1"/>
              </a:buClr>
              <a:buSzPts val="2000"/>
              <a:buChar char="•"/>
            </a:pPr>
            <a:r>
              <a:rPr lang="en-US" sz="2000"/>
              <a:t>Control chart: The control chart is a graph used to study how a process changes over time. </a:t>
            </a:r>
            <a:endParaRPr lang="en-US" sz="2000"/>
          </a:p>
          <a:p>
            <a:pPr marL="228600" lvl="0" indent="-228600" algn="just" rtl="0">
              <a:lnSpc>
                <a:spcPct val="90000"/>
              </a:lnSpc>
              <a:spcBef>
                <a:spcPts val="1000"/>
              </a:spcBef>
              <a:spcAft>
                <a:spcPts val="0"/>
              </a:spcAft>
              <a:buClr>
                <a:schemeClr val="dk1"/>
              </a:buClr>
              <a:buSzPts val="2000"/>
              <a:buChar char="•"/>
            </a:pPr>
            <a:r>
              <a:rPr lang="en-US" sz="2000"/>
              <a:t>Data are plotted in time order. A control chart always has a central line for the average, an upper line for the upper control limit and a lower line for the lower control limit.</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755904" y="228601"/>
            <a:ext cx="1911096" cy="762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500"/>
              <a:buFont typeface="Calibri" panose="020F0502020204030204"/>
              <a:buNone/>
            </a:pPr>
            <a:r>
              <a:rPr lang="en-US" sz="3500" dirty="0"/>
              <a:t> </a:t>
            </a:r>
            <a:r>
              <a:rPr lang="en-US" sz="3500" dirty="0" smtClean="0"/>
              <a:t>Paper 3</a:t>
            </a:r>
            <a:endParaRPr sz="3500"/>
          </a:p>
        </p:txBody>
      </p:sp>
      <p:sp>
        <p:nvSpPr>
          <p:cNvPr id="103" name="Google Shape;103;p4"/>
          <p:cNvSpPr txBox="1">
            <a:spLocks noGrp="1"/>
          </p:cNvSpPr>
          <p:nvPr>
            <p:ph type="body" idx="1"/>
          </p:nvPr>
        </p:nvSpPr>
        <p:spPr>
          <a:xfrm>
            <a:off x="755904" y="892936"/>
            <a:ext cx="11003280" cy="5517007"/>
          </a:xfrm>
          <a:prstGeom prst="rect">
            <a:avLst/>
          </a:prstGeom>
          <a:noFill/>
          <a:ln>
            <a:noFill/>
          </a:ln>
        </p:spPr>
        <p:txBody>
          <a:bodyPr spcFirstLastPara="1" wrap="square" lIns="91425" tIns="45700" rIns="91425" bIns="45700" anchor="t" anchorCtr="0">
            <a:noAutofit/>
          </a:bodyPr>
          <a:lstStyle/>
          <a:p>
            <a:pPr marL="228600" lvl="0" indent="-228600" algn="just" rtl="0">
              <a:lnSpc>
                <a:spcPct val="100000"/>
              </a:lnSpc>
              <a:spcBef>
                <a:spcPts val="0"/>
              </a:spcBef>
              <a:spcAft>
                <a:spcPts val="0"/>
              </a:spcAft>
              <a:buClr>
                <a:schemeClr val="dk1"/>
              </a:buClr>
              <a:buSzPts val="2000"/>
              <a:buChar char="•"/>
            </a:pPr>
            <a:r>
              <a:rPr lang="en-US" sz="2000" b="1" i="0" u="none" strike="noStrike" dirty="0">
                <a:latin typeface="Times New Roman" panose="02020603050405020304"/>
                <a:ea typeface="Times New Roman" panose="02020603050405020304"/>
                <a:cs typeface="Times New Roman" panose="02020603050405020304"/>
                <a:sym typeface="Times New Roman" panose="02020603050405020304"/>
              </a:rPr>
              <a:t>A </a:t>
            </a:r>
            <a:r>
              <a:rPr lang="en-US" sz="2000" b="1" dirty="0">
                <a:latin typeface="Times New Roman" panose="02020603050405020304"/>
                <a:ea typeface="Times New Roman" panose="02020603050405020304"/>
                <a:cs typeface="Times New Roman" panose="02020603050405020304"/>
                <a:sym typeface="Times New Roman" panose="02020603050405020304"/>
              </a:rPr>
              <a:t>Comparative</a:t>
            </a:r>
            <a:r>
              <a:rPr lang="en-US" sz="2000" b="1" i="0" u="none" strike="noStrike" dirty="0">
                <a:latin typeface="Times New Roman" panose="02020603050405020304"/>
                <a:ea typeface="Times New Roman" panose="02020603050405020304"/>
                <a:cs typeface="Times New Roman" panose="02020603050405020304"/>
                <a:sym typeface="Times New Roman" panose="02020603050405020304"/>
              </a:rPr>
              <a:t> analysis for Air Quality Estimation from Traffic and Meteorological Data</a:t>
            </a:r>
            <a:r>
              <a:rPr lang="en-US" sz="2000" b="1" dirty="0"/>
              <a:t> </a:t>
            </a:r>
            <a:endParaRPr sz="2000" b="1" u="sng"/>
          </a:p>
          <a:p>
            <a:pPr marL="228600" lvl="0" indent="-228600" algn="just" rtl="0">
              <a:lnSpc>
                <a:spcPct val="100000"/>
              </a:lnSpc>
              <a:spcBef>
                <a:spcPts val="1000"/>
              </a:spcBef>
              <a:spcAft>
                <a:spcPts val="0"/>
              </a:spcAft>
              <a:buClr>
                <a:schemeClr val="dk1"/>
              </a:buClr>
              <a:buSzPts val="2000"/>
              <a:buChar char="•"/>
            </a:pPr>
            <a:r>
              <a:rPr lang="en-US" sz="2000" u="sng" dirty="0"/>
              <a:t>Methodology-</a:t>
            </a:r>
            <a:r>
              <a:rPr lang="en-US" sz="2000" dirty="0"/>
              <a:t> . The approaches proposed for the aforementioned steps were evaluated with different dataset configurations, considering weather and traffic features at: (</a:t>
            </a:r>
            <a:r>
              <a:rPr lang="en-US" sz="2000" dirty="0" err="1"/>
              <a:t>i</a:t>
            </a:r>
            <a:r>
              <a:rPr lang="en-US" sz="2000" dirty="0"/>
              <a:t>) time t, (ii) from time t − 24 to time t, and (iii) from t − 48 to time t. </a:t>
            </a:r>
            <a:endParaRPr sz="2000"/>
          </a:p>
          <a:p>
            <a:pPr marL="228600" lvl="0" indent="0" algn="just" rtl="0">
              <a:lnSpc>
                <a:spcPct val="100000"/>
              </a:lnSpc>
              <a:spcBef>
                <a:spcPts val="1000"/>
              </a:spcBef>
              <a:spcAft>
                <a:spcPts val="0"/>
              </a:spcAft>
              <a:buNone/>
            </a:pPr>
            <a:endParaRPr sz="2000"/>
          </a:p>
          <a:p>
            <a:pPr marL="228600" lvl="0" indent="-228600" algn="just" rtl="0">
              <a:lnSpc>
                <a:spcPct val="100000"/>
              </a:lnSpc>
              <a:spcBef>
                <a:spcPts val="1000"/>
              </a:spcBef>
              <a:spcAft>
                <a:spcPts val="0"/>
              </a:spcAft>
              <a:buClr>
                <a:schemeClr val="dk1"/>
              </a:buClr>
              <a:buSzPts val="2000"/>
              <a:buChar char="•"/>
            </a:pPr>
            <a:r>
              <a:rPr lang="en-US" sz="2000" dirty="0"/>
              <a:t>the selected models with different characteristics: (</a:t>
            </a:r>
            <a:r>
              <a:rPr lang="en-US" sz="2000" dirty="0" err="1"/>
              <a:t>i</a:t>
            </a:r>
            <a:r>
              <a:rPr lang="en-US" sz="2000" dirty="0"/>
              <a:t>) a linear </a:t>
            </a:r>
            <a:r>
              <a:rPr lang="en-US" sz="2000" dirty="0" err="1"/>
              <a:t>regressor</a:t>
            </a:r>
            <a:r>
              <a:rPr lang="en-US" sz="2000" dirty="0"/>
              <a:t> with Bayesian Ridge Regularization, (ii) a Neural Network Using Bayesian Regularization using decision trees as base estimators, and (iv) a Long-Short Term Memory (LSTM) model.</a:t>
            </a:r>
            <a:endParaRPr sz="2000"/>
          </a:p>
          <a:p>
            <a:pPr marL="228600" lvl="0" indent="0" algn="just" rtl="0">
              <a:lnSpc>
                <a:spcPct val="100000"/>
              </a:lnSpc>
              <a:spcBef>
                <a:spcPts val="1000"/>
              </a:spcBef>
              <a:spcAft>
                <a:spcPts val="0"/>
              </a:spcAft>
              <a:buNone/>
            </a:pPr>
            <a:endParaRPr sz="2000"/>
          </a:p>
          <a:p>
            <a:pPr marL="0" lvl="0" indent="0" algn="just" rtl="0">
              <a:lnSpc>
                <a:spcPct val="100000"/>
              </a:lnSpc>
              <a:spcBef>
                <a:spcPts val="1000"/>
              </a:spcBef>
              <a:spcAft>
                <a:spcPts val="0"/>
              </a:spcAft>
              <a:buClr>
                <a:schemeClr val="dk1"/>
              </a:buClr>
              <a:buSzPts val="2000"/>
              <a:buNone/>
            </a:pPr>
            <a:r>
              <a:rPr lang="en-US" sz="2000" i="1" u="sng" dirty="0"/>
              <a:t>Advantages</a:t>
            </a:r>
            <a:r>
              <a:rPr lang="en-US" sz="2000" dirty="0"/>
              <a:t> -</a:t>
            </a:r>
            <a:r>
              <a:rPr lang="en-US" sz="2000" b="0" i="0" u="none" strike="noStrike" dirty="0">
                <a:latin typeface="Times New Roman" panose="02020603050405020304"/>
                <a:ea typeface="Times New Roman" panose="02020603050405020304"/>
                <a:cs typeface="Times New Roman" panose="02020603050405020304"/>
                <a:sym typeface="Times New Roman" panose="02020603050405020304"/>
              </a:rPr>
              <a:t>The literature where time series of air pollutants are involved in the estimation for future </a:t>
            </a:r>
            <a:r>
              <a:rPr lang="en-US" sz="2000" b="0" i="0" u="none" strike="noStrike" dirty="0" err="1">
                <a:latin typeface="Times New Roman" panose="02020603050405020304"/>
                <a:ea typeface="Times New Roman" panose="02020603050405020304"/>
                <a:cs typeface="Times New Roman" panose="02020603050405020304"/>
                <a:sym typeface="Times New Roman" panose="02020603050405020304"/>
              </a:rPr>
              <a:t>forcastes</a:t>
            </a:r>
            <a:r>
              <a:rPr lang="en-US" sz="2000" b="0" i="0" u="none" strike="noStrike" dirty="0">
                <a:latin typeface="Times New Roman" panose="02020603050405020304"/>
                <a:ea typeface="Times New Roman" panose="02020603050405020304"/>
                <a:cs typeface="Times New Roman" panose="02020603050405020304"/>
                <a:sym typeface="Times New Roman" panose="02020603050405020304"/>
              </a:rPr>
              <a:t>, our approach provides results that are most on par with other works.</a:t>
            </a:r>
            <a:r>
              <a:rPr lang="en-US" sz="2000" dirty="0"/>
              <a:t> </a:t>
            </a:r>
            <a:endParaRPr lang="en-US" sz="2000" dirty="0"/>
          </a:p>
          <a:p>
            <a:pPr marL="0" lvl="0" indent="0" algn="just" rtl="0">
              <a:lnSpc>
                <a:spcPct val="100000"/>
              </a:lnSpc>
              <a:spcBef>
                <a:spcPts val="1000"/>
              </a:spcBef>
              <a:spcAft>
                <a:spcPts val="0"/>
              </a:spcAft>
              <a:buClr>
                <a:schemeClr val="dk1"/>
              </a:buClr>
              <a:buSzPts val="2000"/>
              <a:buNone/>
            </a:pPr>
            <a:r>
              <a:rPr lang="en-US" sz="2000" i="1" u="sng" dirty="0"/>
              <a:t>Disadvantages</a:t>
            </a:r>
            <a:r>
              <a:rPr lang="en-US" sz="2000" dirty="0"/>
              <a:t>- </a:t>
            </a:r>
            <a:r>
              <a:rPr lang="en-US" sz="2000" b="0" i="0" u="none" strike="noStrike" dirty="0">
                <a:latin typeface="Times New Roman" panose="02020603050405020304"/>
                <a:ea typeface="Times New Roman" panose="02020603050405020304"/>
                <a:cs typeface="Times New Roman" panose="02020603050405020304"/>
                <a:sym typeface="Times New Roman" panose="02020603050405020304"/>
              </a:rPr>
              <a:t>Sensor and Satellite data maintenance.</a:t>
            </a:r>
            <a:r>
              <a:rPr lang="en-US" sz="2000" dirty="0"/>
              <a:t> </a:t>
            </a:r>
            <a:endParaRPr sz="2000"/>
          </a:p>
          <a:p>
            <a:pPr marL="0" lvl="0" indent="0" algn="just" rtl="0">
              <a:lnSpc>
                <a:spcPct val="100000"/>
              </a:lnSpc>
              <a:spcBef>
                <a:spcPts val="1000"/>
              </a:spcBef>
              <a:spcAft>
                <a:spcPts val="0"/>
              </a:spcAft>
              <a:buClr>
                <a:schemeClr val="dk1"/>
              </a:buClr>
              <a:buSzPts val="2000"/>
              <a:buNone/>
            </a:pPr>
            <a:r>
              <a:rPr lang="en-US" sz="2000" i="1" u="sng" dirty="0"/>
              <a:t>Summary</a:t>
            </a:r>
            <a:r>
              <a:rPr lang="en-US" sz="2000" dirty="0"/>
              <a:t>-</a:t>
            </a:r>
            <a:r>
              <a:rPr lang="en-US" sz="2000" b="0" i="0" u="none" strike="noStrike" dirty="0">
                <a:latin typeface="Times New Roman" panose="02020603050405020304"/>
                <a:ea typeface="Times New Roman" panose="02020603050405020304"/>
                <a:cs typeface="Times New Roman" panose="02020603050405020304"/>
                <a:sym typeface="Times New Roman" panose="02020603050405020304"/>
              </a:rPr>
              <a:t>The latter could allow a more fine-grained estimation on larger areas, without the need for detailed on-ground measurements.</a:t>
            </a:r>
            <a:r>
              <a:rPr lang="en-US" sz="2000" dirty="0"/>
              <a:t>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5"/>
          <p:cNvSpPr txBox="1">
            <a:spLocks noGrp="1"/>
          </p:cNvSpPr>
          <p:nvPr>
            <p:ph type="title"/>
          </p:nvPr>
        </p:nvSpPr>
        <p:spPr>
          <a:xfrm>
            <a:off x="755904" y="228601"/>
            <a:ext cx="1834896" cy="685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500"/>
              <a:buFont typeface="Calibri" panose="020F0502020204030204"/>
              <a:buNone/>
            </a:pPr>
            <a:r>
              <a:rPr lang="en-US" sz="3500" dirty="0"/>
              <a:t> </a:t>
            </a:r>
            <a:r>
              <a:rPr lang="en-US" sz="3500" dirty="0" smtClean="0"/>
              <a:t>Paper 4</a:t>
            </a:r>
            <a:endParaRPr sz="3500"/>
          </a:p>
        </p:txBody>
      </p:sp>
      <p:sp>
        <p:nvSpPr>
          <p:cNvPr id="109" name="Google Shape;109;p5"/>
          <p:cNvSpPr txBox="1">
            <a:spLocks noGrp="1"/>
          </p:cNvSpPr>
          <p:nvPr>
            <p:ph type="body" idx="1"/>
          </p:nvPr>
        </p:nvSpPr>
        <p:spPr>
          <a:xfrm>
            <a:off x="755904" y="892936"/>
            <a:ext cx="11003280" cy="5517007"/>
          </a:xfrm>
          <a:prstGeom prst="rect">
            <a:avLst/>
          </a:prstGeom>
          <a:noFill/>
          <a:ln>
            <a:noFill/>
          </a:ln>
        </p:spPr>
        <p:txBody>
          <a:bodyPr spcFirstLastPara="1" wrap="square" lIns="91425" tIns="45700" rIns="91425" bIns="45700" anchor="t" anchorCtr="0">
            <a:noAutofit/>
          </a:bodyPr>
          <a:lstStyle/>
          <a:p>
            <a:pPr marL="228600" lvl="0" indent="-228600" algn="just" rtl="0">
              <a:lnSpc>
                <a:spcPct val="100000"/>
              </a:lnSpc>
              <a:spcBef>
                <a:spcPts val="0"/>
              </a:spcBef>
              <a:spcAft>
                <a:spcPts val="0"/>
              </a:spcAft>
              <a:buClr>
                <a:schemeClr val="dk1"/>
              </a:buClr>
              <a:buSzPts val="2000"/>
              <a:buChar char="•"/>
            </a:pPr>
            <a:r>
              <a:rPr lang="en-US" sz="2000" b="1" i="0" u="none" strike="noStrike" dirty="0" smtClean="0">
                <a:latin typeface="Times New Roman" panose="02020603050405020304"/>
                <a:ea typeface="Times New Roman" panose="02020603050405020304"/>
                <a:cs typeface="Times New Roman" panose="02020603050405020304"/>
                <a:sym typeface="Times New Roman" panose="02020603050405020304"/>
              </a:rPr>
              <a:t>Artificial </a:t>
            </a:r>
            <a:r>
              <a:rPr lang="en-US" sz="2000" b="1" i="0" u="none" strike="noStrike" dirty="0">
                <a:latin typeface="Times New Roman" panose="02020603050405020304"/>
                <a:ea typeface="Times New Roman" panose="02020603050405020304"/>
                <a:cs typeface="Times New Roman" panose="02020603050405020304"/>
                <a:sym typeface="Times New Roman" panose="02020603050405020304"/>
              </a:rPr>
              <a:t>Intelligence-Based </a:t>
            </a:r>
            <a:r>
              <a:rPr lang="en-US" sz="2000" b="1" i="0" u="none" strike="noStrike" dirty="0" smtClean="0">
                <a:latin typeface="Times New Roman" panose="02020603050405020304"/>
                <a:ea typeface="Times New Roman" panose="02020603050405020304"/>
                <a:cs typeface="Times New Roman" panose="02020603050405020304"/>
                <a:sym typeface="Times New Roman" panose="02020603050405020304"/>
              </a:rPr>
              <a:t>Environment </a:t>
            </a:r>
            <a:r>
              <a:rPr lang="en-US" sz="2000" b="1" i="0" u="none" strike="noStrike" dirty="0">
                <a:latin typeface="Times New Roman" panose="02020603050405020304"/>
                <a:ea typeface="Times New Roman" panose="02020603050405020304"/>
                <a:cs typeface="Times New Roman" panose="02020603050405020304"/>
                <a:sym typeface="Times New Roman" panose="02020603050405020304"/>
              </a:rPr>
              <a:t>Quality Analysis System</a:t>
            </a:r>
            <a:r>
              <a:rPr lang="en-US" sz="2000" b="1" dirty="0"/>
              <a:t> </a:t>
            </a:r>
            <a:endParaRPr sz="2000" b="1" u="sng"/>
          </a:p>
          <a:p>
            <a:pPr marL="228600" lvl="0" indent="-228600" algn="just" rtl="0">
              <a:lnSpc>
                <a:spcPct val="100000"/>
              </a:lnSpc>
              <a:spcBef>
                <a:spcPts val="1000"/>
              </a:spcBef>
              <a:spcAft>
                <a:spcPts val="0"/>
              </a:spcAft>
              <a:buClr>
                <a:schemeClr val="dk1"/>
              </a:buClr>
              <a:buSzPts val="2000"/>
              <a:buChar char="•"/>
            </a:pPr>
            <a:r>
              <a:rPr lang="en-US" sz="2000" u="sng" dirty="0"/>
              <a:t>Methodology-</a:t>
            </a:r>
            <a:endParaRPr sz="2000"/>
          </a:p>
          <a:p>
            <a:pPr marL="228600" lvl="0" indent="-228600" algn="just" rtl="0">
              <a:lnSpc>
                <a:spcPct val="100000"/>
              </a:lnSpc>
              <a:spcBef>
                <a:spcPts val="1000"/>
              </a:spcBef>
              <a:spcAft>
                <a:spcPts val="0"/>
              </a:spcAft>
              <a:buClr>
                <a:schemeClr val="dk1"/>
              </a:buClr>
              <a:buSzPts val="2000"/>
              <a:buChar char="•"/>
            </a:pPr>
            <a:r>
              <a:rPr lang="en-US" sz="2000" dirty="0"/>
              <a:t>The selected models with different characteristics: (</a:t>
            </a:r>
            <a:r>
              <a:rPr lang="en-US" sz="2000" dirty="0" err="1"/>
              <a:t>i</a:t>
            </a:r>
            <a:r>
              <a:rPr lang="en-US" sz="2000" dirty="0"/>
              <a:t>) a linear </a:t>
            </a:r>
            <a:r>
              <a:rPr lang="en-US" sz="2000" dirty="0" smtClean="0"/>
              <a:t>Regressor </a:t>
            </a:r>
            <a:r>
              <a:rPr lang="en-US" sz="2000" dirty="0"/>
              <a:t>with Bayesian Ridge Regularization, (ii) a Neural Network Using Bayesian Regularization using decision trees as base estimators, and (iv) a Long-Short Term Memory (LSTM) model.</a:t>
            </a:r>
            <a:endParaRPr sz="2000"/>
          </a:p>
          <a:p>
            <a:pPr marL="228600" lvl="0" indent="0" algn="just" rtl="0">
              <a:lnSpc>
                <a:spcPct val="100000"/>
              </a:lnSpc>
              <a:spcBef>
                <a:spcPts val="1000"/>
              </a:spcBef>
              <a:spcAft>
                <a:spcPts val="0"/>
              </a:spcAft>
              <a:buNone/>
            </a:pPr>
            <a:endParaRPr sz="2000"/>
          </a:p>
          <a:p>
            <a:pPr marL="0" lvl="0" indent="0" algn="just" rtl="0">
              <a:lnSpc>
                <a:spcPct val="100000"/>
              </a:lnSpc>
              <a:spcBef>
                <a:spcPts val="1000"/>
              </a:spcBef>
              <a:spcAft>
                <a:spcPts val="0"/>
              </a:spcAft>
              <a:buClr>
                <a:schemeClr val="dk1"/>
              </a:buClr>
              <a:buSzPts val="2000"/>
              <a:buNone/>
            </a:pPr>
            <a:r>
              <a:rPr lang="en-US" sz="2000" i="1" u="sng" dirty="0"/>
              <a:t>Advantages</a:t>
            </a:r>
            <a:r>
              <a:rPr lang="en-US" sz="2000" dirty="0"/>
              <a:t> -</a:t>
            </a:r>
            <a:r>
              <a:rPr lang="en-US" sz="2000" b="0" i="0" u="none" strike="noStrike" dirty="0">
                <a:latin typeface="Times New Roman" panose="02020603050405020304"/>
                <a:ea typeface="Times New Roman" panose="02020603050405020304"/>
                <a:cs typeface="Times New Roman" panose="02020603050405020304"/>
                <a:sym typeface="Times New Roman" panose="02020603050405020304"/>
              </a:rPr>
              <a:t>The literature where time series of air pollutants are involved in the estimation for future </a:t>
            </a:r>
            <a:r>
              <a:rPr lang="en-US" sz="2000" dirty="0">
                <a:latin typeface="Times New Roman" panose="02020603050405020304"/>
                <a:ea typeface="Times New Roman" panose="02020603050405020304"/>
                <a:cs typeface="Times New Roman" panose="02020603050405020304"/>
                <a:sym typeface="Times New Roman" panose="02020603050405020304"/>
              </a:rPr>
              <a:t>forecasts</a:t>
            </a:r>
            <a:r>
              <a:rPr lang="en-US" sz="2000" b="0" i="0" u="none" strike="noStrike" dirty="0">
                <a:latin typeface="Times New Roman" panose="02020603050405020304"/>
                <a:ea typeface="Times New Roman" panose="02020603050405020304"/>
                <a:cs typeface="Times New Roman" panose="02020603050405020304"/>
                <a:sym typeface="Times New Roman" panose="02020603050405020304"/>
              </a:rPr>
              <a:t>, our approach provides results that are most on par with other works.</a:t>
            </a:r>
            <a:r>
              <a:rPr lang="en-US" sz="2000" dirty="0"/>
              <a:t> </a:t>
            </a:r>
            <a:endParaRPr sz="2000"/>
          </a:p>
          <a:p>
            <a:pPr marL="0" lvl="0" indent="0" algn="just" rtl="0">
              <a:lnSpc>
                <a:spcPct val="100000"/>
              </a:lnSpc>
              <a:spcBef>
                <a:spcPts val="1000"/>
              </a:spcBef>
              <a:spcAft>
                <a:spcPts val="0"/>
              </a:spcAft>
              <a:buClr>
                <a:schemeClr val="dk1"/>
              </a:buClr>
              <a:buSzPts val="2000"/>
              <a:buNone/>
            </a:pPr>
            <a:endParaRPr sz="2000"/>
          </a:p>
          <a:p>
            <a:pPr marL="0" lvl="0" indent="0" algn="just" rtl="0">
              <a:lnSpc>
                <a:spcPct val="100000"/>
              </a:lnSpc>
              <a:spcBef>
                <a:spcPts val="1000"/>
              </a:spcBef>
              <a:spcAft>
                <a:spcPts val="0"/>
              </a:spcAft>
              <a:buClr>
                <a:schemeClr val="dk1"/>
              </a:buClr>
              <a:buSzPts val="2000"/>
              <a:buNone/>
            </a:pPr>
            <a:r>
              <a:rPr lang="en-US" sz="2000" i="1" u="sng" dirty="0"/>
              <a:t>Disadvantages</a:t>
            </a:r>
            <a:r>
              <a:rPr lang="en-US" sz="2000" dirty="0"/>
              <a:t>- </a:t>
            </a:r>
            <a:r>
              <a:rPr lang="en-US" sz="2000" b="0" i="0" u="none" strike="noStrike" dirty="0">
                <a:latin typeface="Times New Roman" panose="02020603050405020304"/>
                <a:ea typeface="Times New Roman" panose="02020603050405020304"/>
                <a:cs typeface="Times New Roman" panose="02020603050405020304"/>
                <a:sym typeface="Times New Roman" panose="02020603050405020304"/>
              </a:rPr>
              <a:t>Sensor and Satellite data maintenance.</a:t>
            </a:r>
            <a:r>
              <a:rPr lang="en-US" sz="2000" dirty="0"/>
              <a:t> </a:t>
            </a:r>
            <a:endParaRPr sz="2000"/>
          </a:p>
          <a:p>
            <a:pPr marL="0" lvl="0" indent="0" algn="just" rtl="0">
              <a:lnSpc>
                <a:spcPct val="100000"/>
              </a:lnSpc>
              <a:spcBef>
                <a:spcPts val="1000"/>
              </a:spcBef>
              <a:spcAft>
                <a:spcPts val="0"/>
              </a:spcAft>
              <a:buClr>
                <a:schemeClr val="dk1"/>
              </a:buClr>
              <a:buSzPts val="2000"/>
              <a:buNone/>
            </a:pPr>
            <a:endParaRPr sz="2000"/>
          </a:p>
          <a:p>
            <a:pPr marL="0" lvl="0" indent="0" algn="just" rtl="0">
              <a:lnSpc>
                <a:spcPct val="100000"/>
              </a:lnSpc>
              <a:spcBef>
                <a:spcPts val="1000"/>
              </a:spcBef>
              <a:spcAft>
                <a:spcPts val="0"/>
              </a:spcAft>
              <a:buClr>
                <a:schemeClr val="dk1"/>
              </a:buClr>
              <a:buSzPts val="2000"/>
              <a:buNone/>
            </a:pPr>
            <a:r>
              <a:rPr lang="en-US" sz="2000" i="1" u="sng" dirty="0"/>
              <a:t>Summary</a:t>
            </a:r>
            <a:r>
              <a:rPr lang="en-US" sz="2000" dirty="0"/>
              <a:t>-</a:t>
            </a:r>
            <a:r>
              <a:rPr lang="en-US" sz="2000" b="0" i="0" u="none" strike="noStrike" dirty="0">
                <a:latin typeface="Times New Roman" panose="02020603050405020304"/>
                <a:ea typeface="Times New Roman" panose="02020603050405020304"/>
                <a:cs typeface="Times New Roman" panose="02020603050405020304"/>
                <a:sym typeface="Times New Roman" panose="02020603050405020304"/>
              </a:rPr>
              <a:t>The latter could allow a more fine-grained estimation on larger areas, without the need for detailed on-ground measurements.</a:t>
            </a:r>
            <a:r>
              <a:rPr lang="en-US" sz="2000" dirty="0"/>
              <a:t>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b4dcb691a7_0_0"/>
          <p:cNvSpPr txBox="1">
            <a:spLocks noGrp="1"/>
          </p:cNvSpPr>
          <p:nvPr>
            <p:ph type="title"/>
          </p:nvPr>
        </p:nvSpPr>
        <p:spPr>
          <a:xfrm>
            <a:off x="838200" y="228600"/>
            <a:ext cx="1676400" cy="838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500"/>
              <a:buFont typeface="Calibri" panose="020F0502020204030204"/>
              <a:buNone/>
            </a:pPr>
            <a:r>
              <a:rPr lang="en-US" sz="3500" dirty="0"/>
              <a:t> </a:t>
            </a:r>
            <a:br>
              <a:rPr lang="en-US" sz="3500" dirty="0" smtClean="0"/>
            </a:br>
            <a:r>
              <a:rPr lang="en-US" sz="3500" dirty="0" smtClean="0"/>
              <a:t>Paper 5</a:t>
            </a:r>
            <a:endParaRPr sz="3500"/>
          </a:p>
          <a:p>
            <a:pPr marL="0" lvl="0" indent="0" algn="l" rtl="0">
              <a:spcBef>
                <a:spcPts val="0"/>
              </a:spcBef>
              <a:spcAft>
                <a:spcPts val="0"/>
              </a:spcAft>
              <a:buNone/>
            </a:pPr>
          </a:p>
        </p:txBody>
      </p:sp>
      <p:sp>
        <p:nvSpPr>
          <p:cNvPr id="115" name="Google Shape;115;gb4dcb691a7_0_0"/>
          <p:cNvSpPr txBox="1">
            <a:spLocks noGrp="1"/>
          </p:cNvSpPr>
          <p:nvPr>
            <p:ph type="body" idx="1"/>
          </p:nvPr>
        </p:nvSpPr>
        <p:spPr>
          <a:xfrm>
            <a:off x="838200" y="1156550"/>
            <a:ext cx="10515600" cy="4351200"/>
          </a:xfrm>
          <a:prstGeom prst="rect">
            <a:avLst/>
          </a:prstGeom>
        </p:spPr>
        <p:txBody>
          <a:bodyPr spcFirstLastPara="1" wrap="square" lIns="91425" tIns="45700" rIns="91425" bIns="45700" anchor="t" anchorCtr="0">
            <a:noAutofit/>
          </a:bodyPr>
          <a:lstStyle/>
          <a:p>
            <a:pPr marL="228600" lvl="0" indent="-241300" algn="just" rtl="0">
              <a:lnSpc>
                <a:spcPct val="100000"/>
              </a:lnSpc>
              <a:spcBef>
                <a:spcPts val="0"/>
              </a:spcBef>
              <a:spcAft>
                <a:spcPts val="0"/>
              </a:spcAft>
              <a:buSzPts val="2200"/>
              <a:buChar char="•"/>
            </a:pPr>
            <a:r>
              <a:rPr lang="en-US" sz="2000" b="1" dirty="0">
                <a:latin typeface="Times New Roman" panose="02020603050405020304" pitchFamily="18" charset="0"/>
                <a:ea typeface="Arial" panose="020B0604020202020204"/>
                <a:cs typeface="Times New Roman" panose="02020603050405020304" pitchFamily="18" charset="0"/>
                <a:sym typeface="Arial" panose="020B0604020202020204"/>
              </a:rPr>
              <a:t>Time series air quality data based on exploratory data analysis and representation</a:t>
            </a:r>
            <a:endParaRPr sz="2000" b="1" u="sng">
              <a:latin typeface="Times New Roman" panose="02020603050405020304" pitchFamily="18" charset="0"/>
              <a:cs typeface="Times New Roman" panose="02020603050405020304" pitchFamily="18" charset="0"/>
            </a:endParaRPr>
          </a:p>
          <a:p>
            <a:pPr marL="228600" lvl="0" indent="-228600" algn="just" rtl="0">
              <a:lnSpc>
                <a:spcPct val="100000"/>
              </a:lnSpc>
              <a:spcBef>
                <a:spcPts val="1000"/>
              </a:spcBef>
              <a:spcAft>
                <a:spcPts val="0"/>
              </a:spcAft>
              <a:buSzPts val="2000"/>
              <a:buChar char="•"/>
            </a:pPr>
            <a:r>
              <a:rPr lang="en-US" sz="2000" u="sng" dirty="0"/>
              <a:t>Methodology-</a:t>
            </a:r>
            <a:endParaRPr sz="2000"/>
          </a:p>
          <a:p>
            <a:pPr marL="228600" lvl="0" indent="-228600" algn="just" rtl="0">
              <a:lnSpc>
                <a:spcPct val="100000"/>
              </a:lnSpc>
              <a:spcBef>
                <a:spcPts val="1000"/>
              </a:spcBef>
              <a:spcAft>
                <a:spcPts val="0"/>
              </a:spcAft>
              <a:buSzPts val="2000"/>
              <a:buChar char="•"/>
            </a:pPr>
            <a:r>
              <a:rPr lang="en-US" sz="2000" dirty="0"/>
              <a:t> Three aspects of environment air quality are analyzed,</a:t>
            </a:r>
            <a:endParaRPr sz="2000"/>
          </a:p>
          <a:p>
            <a:pPr marL="685800" lvl="1" indent="-241300" algn="just" rtl="0">
              <a:lnSpc>
                <a:spcPct val="100000"/>
              </a:lnSpc>
              <a:spcBef>
                <a:spcPts val="500"/>
              </a:spcBef>
              <a:spcAft>
                <a:spcPts val="0"/>
              </a:spcAft>
              <a:buSzPts val="2000"/>
              <a:buChar char="•"/>
            </a:pPr>
            <a:r>
              <a:rPr lang="en-US" sz="2000" dirty="0"/>
              <a:t>detect the trends in data. The change tendency of environment air quality is analyzed based on some visual methods. </a:t>
            </a:r>
            <a:endParaRPr sz="2000"/>
          </a:p>
          <a:p>
            <a:pPr marL="685800" lvl="1" indent="-241300" algn="just" rtl="0">
              <a:lnSpc>
                <a:spcPct val="100000"/>
              </a:lnSpc>
              <a:spcBef>
                <a:spcPts val="500"/>
              </a:spcBef>
              <a:spcAft>
                <a:spcPts val="0"/>
              </a:spcAft>
              <a:buSzPts val="2000"/>
              <a:buChar char="•"/>
            </a:pPr>
            <a:r>
              <a:rPr lang="en-US" sz="2000" dirty="0"/>
              <a:t>discover the potential time changes and changing patterns existed in the time series data. Through temporal analysis we try to further exploring the data distribution in different time periods.</a:t>
            </a:r>
            <a:endParaRPr sz="2000"/>
          </a:p>
          <a:p>
            <a:pPr marL="685800" lvl="1" indent="-241300" algn="just" rtl="0">
              <a:lnSpc>
                <a:spcPct val="100000"/>
              </a:lnSpc>
              <a:spcBef>
                <a:spcPts val="500"/>
              </a:spcBef>
              <a:spcAft>
                <a:spcPts val="0"/>
              </a:spcAft>
              <a:buSzPts val="2000"/>
              <a:buChar char="•"/>
            </a:pPr>
            <a:r>
              <a:rPr lang="en-US" sz="2000" dirty="0"/>
              <a:t>related analysis. Combining the correspondence weather data the related factors which should affect the environment air quality are analyzed.</a:t>
            </a:r>
            <a:endParaRPr lang="en-US" sz="2000" dirty="0"/>
          </a:p>
          <a:p>
            <a:pPr marL="0" lvl="0" indent="0" algn="just" rtl="0">
              <a:lnSpc>
                <a:spcPct val="100000"/>
              </a:lnSpc>
              <a:spcBef>
                <a:spcPts val="1000"/>
              </a:spcBef>
              <a:spcAft>
                <a:spcPts val="0"/>
              </a:spcAft>
              <a:buClr>
                <a:schemeClr val="dk1"/>
              </a:buClr>
              <a:buSzPts val="2000"/>
              <a:buFont typeface="Arial" panose="020B0604020202020204"/>
              <a:buNone/>
            </a:pPr>
            <a:r>
              <a:rPr lang="en-US" sz="2000" i="1" u="sng" dirty="0"/>
              <a:t>Advantages</a:t>
            </a:r>
            <a:r>
              <a:rPr lang="en-US" sz="2000" dirty="0"/>
              <a:t> -</a:t>
            </a:r>
            <a:r>
              <a:rPr lang="en-US" sz="1600" dirty="0">
                <a:latin typeface="Arial" panose="020B0604020202020204"/>
                <a:ea typeface="Arial" panose="020B0604020202020204"/>
                <a:cs typeface="Arial" panose="020B0604020202020204"/>
                <a:sym typeface="Arial" panose="020B0604020202020204"/>
              </a:rPr>
              <a:t>The history data has undergone complete descriptive analysis for knowing the previous status.</a:t>
            </a:r>
            <a:r>
              <a:rPr lang="en-US" sz="2000" dirty="0"/>
              <a:t> </a:t>
            </a:r>
            <a:endParaRPr lang="en-US" sz="2000" dirty="0"/>
          </a:p>
          <a:p>
            <a:pPr marL="0" lvl="0" indent="0" algn="just" rtl="0">
              <a:lnSpc>
                <a:spcPct val="100000"/>
              </a:lnSpc>
              <a:spcBef>
                <a:spcPts val="1000"/>
              </a:spcBef>
              <a:spcAft>
                <a:spcPts val="0"/>
              </a:spcAft>
              <a:buClr>
                <a:schemeClr val="dk1"/>
              </a:buClr>
              <a:buSzPts val="2000"/>
              <a:buFont typeface="Arial" panose="020B0604020202020204"/>
              <a:buNone/>
            </a:pPr>
            <a:r>
              <a:rPr lang="en-US" sz="2000" i="1" u="sng" dirty="0"/>
              <a:t>Disadvantages</a:t>
            </a:r>
            <a:r>
              <a:rPr lang="en-US" sz="2000" dirty="0"/>
              <a:t>- </a:t>
            </a:r>
            <a:r>
              <a:rPr lang="en-US" sz="1600" dirty="0">
                <a:latin typeface="Arial" panose="020B0604020202020204"/>
                <a:ea typeface="Arial" panose="020B0604020202020204"/>
                <a:cs typeface="Arial" panose="020B0604020202020204"/>
                <a:sym typeface="Arial" panose="020B0604020202020204"/>
              </a:rPr>
              <a:t>Only the tendency and hidden patterns in the data.</a:t>
            </a:r>
            <a:endParaRPr sz="2000"/>
          </a:p>
          <a:p>
            <a:pPr marL="0" lvl="0" indent="0" algn="just" rtl="0">
              <a:lnSpc>
                <a:spcPct val="100000"/>
              </a:lnSpc>
              <a:spcBef>
                <a:spcPts val="1000"/>
              </a:spcBef>
              <a:spcAft>
                <a:spcPts val="0"/>
              </a:spcAft>
              <a:buClr>
                <a:schemeClr val="dk1"/>
              </a:buClr>
              <a:buSzPts val="2000"/>
              <a:buFont typeface="Arial" panose="020B0604020202020204"/>
              <a:buNone/>
            </a:pPr>
            <a:r>
              <a:rPr lang="en-US" sz="2000" i="1" u="sng" dirty="0"/>
              <a:t>Summary</a:t>
            </a:r>
            <a:r>
              <a:rPr lang="en-US" sz="2000" dirty="0"/>
              <a:t>-</a:t>
            </a:r>
            <a:r>
              <a:rPr lang="en-US" sz="1600" dirty="0">
                <a:latin typeface="Arial" panose="020B0604020202020204"/>
                <a:ea typeface="Arial" panose="020B0604020202020204"/>
                <a:cs typeface="Arial" panose="020B0604020202020204"/>
                <a:sym typeface="Arial" panose="020B0604020202020204"/>
              </a:rPr>
              <a:t>The air quality analysis has run through the data to know the complete status of air pollutants in each place that was captured and stored in the data.</a:t>
            </a:r>
            <a:endParaRPr sz="2000"/>
          </a:p>
          <a:p>
            <a:pPr marL="0" lvl="0" indent="0" algn="just" rtl="0">
              <a:spcBef>
                <a:spcPts val="1000"/>
              </a:spcBef>
              <a:spcAft>
                <a:spcPts val="0"/>
              </a:spcAft>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b4dcb691a7_0_1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Problem statement</a:t>
            </a:r>
            <a:endParaRPr lang="en-US"/>
          </a:p>
        </p:txBody>
      </p:sp>
      <p:sp>
        <p:nvSpPr>
          <p:cNvPr id="121" name="Google Shape;121;gb4dcb691a7_0_1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just" rtl="0">
              <a:spcBef>
                <a:spcPts val="0"/>
              </a:spcBef>
              <a:spcAft>
                <a:spcPts val="0"/>
              </a:spcAft>
              <a:buNone/>
            </a:pPr>
            <a:r>
              <a:rPr lang="en-US" sz="2400" dirty="0">
                <a:latin typeface="Times New Roman" panose="02020603050405020304" pitchFamily="18" charset="0"/>
                <a:cs typeface="Times New Roman" panose="02020603050405020304" pitchFamily="18" charset="0"/>
              </a:rPr>
              <a:t>Air pollution in cities has become a cause for fear and has been a major topic of concern. All forms of life including plants and animals depend on air for their basic survival.</a:t>
            </a:r>
            <a:endParaRPr sz="240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endParaRPr sz="240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US" sz="2400" dirty="0">
                <a:latin typeface="Times New Roman" panose="02020603050405020304" pitchFamily="18" charset="0"/>
                <a:cs typeface="Times New Roman" panose="02020603050405020304" pitchFamily="18" charset="0"/>
              </a:rPr>
              <a:t>Currently, air quality monitoring methods are mainly based on monitoring stations, which are not available to the majority of regions because of the high setup cost and expensive sophisticated sensors.</a:t>
            </a:r>
            <a:endParaRPr sz="240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endParaRPr sz="240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dk1"/>
              </a:buClr>
              <a:buSzPts val="2800"/>
              <a:buFont typeface="Arial" panose="020B0604020202020204"/>
              <a:buNone/>
            </a:pPr>
            <a:r>
              <a:rPr lang="en-US" sz="2400" dirty="0">
                <a:latin typeface="Times New Roman" panose="02020603050405020304" pitchFamily="18" charset="0"/>
                <a:cs typeface="Times New Roman" panose="02020603050405020304" pitchFamily="18" charset="0"/>
              </a:rPr>
              <a:t>Even after setting up the station, the data that gets collected be </a:t>
            </a:r>
            <a:r>
              <a:rPr lang="en-US" sz="2400" dirty="0" smtClean="0">
                <a:latin typeface="Times New Roman" panose="02020603050405020304" pitchFamily="18" charset="0"/>
                <a:cs typeface="Times New Roman" panose="02020603050405020304" pitchFamily="18" charset="0"/>
              </a:rPr>
              <a:t>enamors </a:t>
            </a:r>
            <a:r>
              <a:rPr lang="en-US" sz="2400" dirty="0">
                <a:latin typeface="Times New Roman" panose="02020603050405020304" pitchFamily="18" charset="0"/>
                <a:cs typeface="Times New Roman" panose="02020603050405020304" pitchFamily="18" charset="0"/>
              </a:rPr>
              <a:t>and is very difficult to  maintain, </a:t>
            </a:r>
            <a:r>
              <a:rPr lang="en-US" sz="2400" dirty="0" smtClean="0">
                <a:latin typeface="Times New Roman" panose="02020603050405020304" pitchFamily="18" charset="0"/>
                <a:cs typeface="Times New Roman" panose="02020603050405020304" pitchFamily="18" charset="0"/>
              </a:rPr>
              <a:t>analyze </a:t>
            </a:r>
            <a:r>
              <a:rPr lang="en-US" sz="2400" dirty="0">
                <a:latin typeface="Times New Roman" panose="02020603050405020304" pitchFamily="18" charset="0"/>
                <a:cs typeface="Times New Roman" panose="02020603050405020304" pitchFamily="18" charset="0"/>
              </a:rPr>
              <a:t>and act upon it. </a:t>
            </a:r>
            <a:endParaRPr sz="2400">
              <a:latin typeface="Times New Roman" panose="02020603050405020304" pitchFamily="18" charset="0"/>
              <a:cs typeface="Times New Roman" panose="02020603050405020304" pitchFamily="18" charset="0"/>
            </a:endParaRPr>
          </a:p>
          <a:p>
            <a:pPr marL="0" lvl="0" indent="0" algn="just" rtl="0">
              <a:spcBef>
                <a:spcPts val="1000"/>
              </a:spcBef>
              <a:spcAft>
                <a:spcPts val="0"/>
              </a:spcAft>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b4dcb691a7_0_16"/>
          <p:cNvSpPr txBox="1">
            <a:spLocks noGrp="1"/>
          </p:cNvSpPr>
          <p:nvPr>
            <p:ph type="title"/>
          </p:nvPr>
        </p:nvSpPr>
        <p:spPr>
          <a:xfrm>
            <a:off x="838200" y="-230000"/>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Literature Survey</a:t>
            </a:r>
            <a:endParaRPr lang="en-US"/>
          </a:p>
        </p:txBody>
      </p:sp>
      <p:sp>
        <p:nvSpPr>
          <p:cNvPr id="127" name="Google Shape;127;gb4dcb691a7_0_16"/>
          <p:cNvSpPr txBox="1">
            <a:spLocks noGrp="1"/>
          </p:cNvSpPr>
          <p:nvPr>
            <p:ph type="body" idx="1"/>
          </p:nvPr>
        </p:nvSpPr>
        <p:spPr>
          <a:xfrm>
            <a:off x="838200" y="1095700"/>
            <a:ext cx="10515600" cy="5228900"/>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US" b="1" dirty="0"/>
              <a:t>Air Quality Prediction using Machine Learning</a:t>
            </a:r>
            <a:endParaRPr b="1"/>
          </a:p>
          <a:p>
            <a:pPr marL="0" lvl="0" indent="0" algn="just" rtl="0">
              <a:spcBef>
                <a:spcPts val="1000"/>
              </a:spcBef>
              <a:spcAft>
                <a:spcPts val="0"/>
              </a:spcAft>
              <a:buNone/>
            </a:pPr>
            <a:endParaRPr b="1"/>
          </a:p>
          <a:p>
            <a:pPr marL="457200" lvl="0" indent="-342900" algn="just" rtl="0">
              <a:spcBef>
                <a:spcPts val="1000"/>
              </a:spcBef>
              <a:spcAft>
                <a:spcPts val="0"/>
              </a:spcAft>
              <a:buSzPts val="1800"/>
              <a:buChar char="•"/>
            </a:pPr>
            <a:r>
              <a:rPr lang="en-US" sz="2400" dirty="0">
                <a:latin typeface="Times New Roman" panose="02020603050405020304" pitchFamily="18" charset="0"/>
                <a:cs typeface="Times New Roman" panose="02020603050405020304" pitchFamily="18" charset="0"/>
              </a:rPr>
              <a:t>This paper is aimed to predict the Air Quality Index (AQI) by the use of advanced Machine learning algorithms. </a:t>
            </a:r>
            <a:endParaRPr sz="2400">
              <a:latin typeface="Times New Roman" panose="02020603050405020304" pitchFamily="18" charset="0"/>
              <a:cs typeface="Times New Roman" panose="02020603050405020304" pitchFamily="18" charset="0"/>
            </a:endParaRPr>
          </a:p>
          <a:p>
            <a:pPr marL="457200" lvl="0" indent="0" algn="just" rtl="0">
              <a:spcBef>
                <a:spcPts val="1000"/>
              </a:spcBef>
              <a:spcAft>
                <a:spcPts val="0"/>
              </a:spcAft>
              <a:buNone/>
            </a:pPr>
            <a:endParaRPr sz="2400">
              <a:latin typeface="Times New Roman" panose="02020603050405020304" pitchFamily="18" charset="0"/>
              <a:cs typeface="Times New Roman" panose="02020603050405020304" pitchFamily="18" charset="0"/>
            </a:endParaRPr>
          </a:p>
          <a:p>
            <a:pPr marL="457200" lvl="0" indent="-342900" algn="just" rtl="0">
              <a:spcBef>
                <a:spcPts val="1000"/>
              </a:spcBef>
              <a:spcAft>
                <a:spcPts val="0"/>
              </a:spcAft>
              <a:buSzPts val="1800"/>
              <a:buChar char="•"/>
            </a:pPr>
            <a:r>
              <a:rPr lang="en-US" sz="2400" dirty="0">
                <a:latin typeface="Times New Roman" panose="02020603050405020304" pitchFamily="18" charset="0"/>
                <a:cs typeface="Times New Roman" panose="02020603050405020304" pitchFamily="18" charset="0"/>
              </a:rPr>
              <a:t>This paper addresses the challenge of predicting the Air Quality Index (AQI), with the goal to reduce the pollution before it gets </a:t>
            </a:r>
            <a:r>
              <a:rPr lang="en-US" sz="2400" dirty="0" smtClean="0">
                <a:latin typeface="Times New Roman" panose="02020603050405020304" pitchFamily="18" charset="0"/>
                <a:cs typeface="Times New Roman" panose="02020603050405020304" pitchFamily="18" charset="0"/>
              </a:rPr>
              <a:t>unfavorable.</a:t>
            </a:r>
            <a:endParaRPr sz="2400">
              <a:latin typeface="Times New Roman" panose="02020603050405020304" pitchFamily="18" charset="0"/>
              <a:cs typeface="Times New Roman" panose="02020603050405020304" pitchFamily="18" charset="0"/>
            </a:endParaRPr>
          </a:p>
          <a:p>
            <a:pPr marL="457200" lvl="0" indent="0" algn="just" rtl="0">
              <a:spcBef>
                <a:spcPts val="1000"/>
              </a:spcBef>
              <a:spcAft>
                <a:spcPts val="0"/>
              </a:spcAft>
              <a:buNone/>
            </a:pPr>
            <a:endParaRPr sz="2400">
              <a:latin typeface="Times New Roman" panose="02020603050405020304" pitchFamily="18" charset="0"/>
              <a:cs typeface="Times New Roman" panose="02020603050405020304" pitchFamily="18" charset="0"/>
            </a:endParaRPr>
          </a:p>
          <a:p>
            <a:pPr marL="457200" lvl="0" indent="-342900" algn="just" rtl="0">
              <a:spcBef>
                <a:spcPts val="1000"/>
              </a:spcBef>
              <a:spcAft>
                <a:spcPts val="0"/>
              </a:spcAft>
              <a:buSzPts val="1800"/>
              <a:buChar char="•"/>
            </a:pPr>
            <a:r>
              <a:rPr lang="en-US" sz="2400" dirty="0">
                <a:latin typeface="Times New Roman" panose="02020603050405020304" pitchFamily="18" charset="0"/>
                <a:cs typeface="Times New Roman" panose="02020603050405020304" pitchFamily="18" charset="0"/>
              </a:rPr>
              <a:t>Regression analysis on the dataset, and prediction results shows which meteorological factors impact the AQI values most.</a:t>
            </a:r>
            <a:endParaRPr sz="2400">
              <a:latin typeface="Times New Roman" panose="02020603050405020304" pitchFamily="18" charset="0"/>
              <a:cs typeface="Times New Roman" panose="02020603050405020304" pitchFamily="18" charset="0"/>
            </a:endParaRPr>
          </a:p>
          <a:p>
            <a:pPr marL="0" lvl="0" indent="0" algn="just" rtl="0">
              <a:spcBef>
                <a:spcPts val="1000"/>
              </a:spcBef>
              <a:spcAft>
                <a:spcPts val="0"/>
              </a:spcAft>
              <a:buNone/>
            </a:pPr>
            <a:endParaRPr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b4dcb691a7_0_2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panose="020B0604020202020204"/>
              <a:buNone/>
            </a:pPr>
            <a:r>
              <a:rPr lang="en-US"/>
              <a:t>Literature Survey</a:t>
            </a:r>
            <a:endParaRPr lang="en-US"/>
          </a:p>
          <a:p>
            <a:pPr marL="0" lvl="0" indent="0" algn="l" rtl="0">
              <a:spcBef>
                <a:spcPts val="0"/>
              </a:spcBef>
              <a:spcAft>
                <a:spcPts val="0"/>
              </a:spcAft>
              <a:buNone/>
            </a:pPr>
          </a:p>
          <a:p>
            <a:pPr marL="0" lvl="0" indent="0" algn="l" rtl="0">
              <a:spcBef>
                <a:spcPts val="0"/>
              </a:spcBef>
              <a:spcAft>
                <a:spcPts val="0"/>
              </a:spcAft>
              <a:buNone/>
            </a:pPr>
          </a:p>
        </p:txBody>
      </p:sp>
      <p:sp>
        <p:nvSpPr>
          <p:cNvPr id="133" name="Google Shape;133;gb4dcb691a7_0_25"/>
          <p:cNvSpPr txBox="1">
            <a:spLocks noGrp="1"/>
          </p:cNvSpPr>
          <p:nvPr>
            <p:ph type="body" idx="1"/>
          </p:nvPr>
        </p:nvSpPr>
        <p:spPr>
          <a:xfrm>
            <a:off x="838200" y="806975"/>
            <a:ext cx="10515600" cy="5746226"/>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US" sz="2400" b="1" dirty="0">
                <a:latin typeface="Times New Roman" panose="02020603050405020304" pitchFamily="18" charset="0"/>
                <a:cs typeface="Times New Roman" panose="02020603050405020304" pitchFamily="18" charset="0"/>
              </a:rPr>
              <a:t>Study of air quality index:</a:t>
            </a:r>
            <a:endParaRPr sz="2400" b="1">
              <a:latin typeface="Times New Roman" panose="02020603050405020304" pitchFamily="18" charset="0"/>
              <a:cs typeface="Times New Roman" panose="02020603050405020304" pitchFamily="18" charset="0"/>
            </a:endParaRPr>
          </a:p>
          <a:p>
            <a:pPr marL="0" lvl="0" indent="0" algn="just" rtl="0">
              <a:spcBef>
                <a:spcPts val="1000"/>
              </a:spcBef>
              <a:spcAft>
                <a:spcPts val="0"/>
              </a:spcAft>
              <a:buNone/>
            </a:pPr>
            <a:r>
              <a:rPr lang="en-US" sz="2400" dirty="0">
                <a:latin typeface="Times New Roman" panose="02020603050405020304" pitchFamily="18" charset="0"/>
                <a:cs typeface="Times New Roman" panose="02020603050405020304" pitchFamily="18" charset="0"/>
              </a:rPr>
              <a:t>The key parameters have been selected which can affect the Air quality index are temperature, humidity, pressure, wind speed, PM10 and SO2 respectively.</a:t>
            </a:r>
            <a:endParaRPr sz="2400">
              <a:latin typeface="Times New Roman" panose="02020603050405020304" pitchFamily="18" charset="0"/>
              <a:cs typeface="Times New Roman" panose="02020603050405020304" pitchFamily="18" charset="0"/>
            </a:endParaRPr>
          </a:p>
          <a:p>
            <a:pPr marL="0" lvl="0" indent="0" algn="just" rtl="0">
              <a:spcBef>
                <a:spcPts val="1000"/>
              </a:spcBef>
              <a:spcAft>
                <a:spcPts val="0"/>
              </a:spcAft>
              <a:buNone/>
            </a:pPr>
            <a:r>
              <a:rPr lang="en-US" sz="2400" dirty="0">
                <a:latin typeface="Times New Roman" panose="02020603050405020304" pitchFamily="18" charset="0"/>
                <a:cs typeface="Times New Roman" panose="02020603050405020304" pitchFamily="18" charset="0"/>
              </a:rPr>
              <a:t>The resultant of air quality of a particular city is grouped into different categories like good, satisfactory, moderate, poor, very poor, severe based on AQI (Air Quality Index)set by international </a:t>
            </a:r>
            <a:r>
              <a:rPr lang="en-US" sz="2400" dirty="0" smtClean="0">
                <a:latin typeface="Times New Roman" panose="02020603050405020304" pitchFamily="18" charset="0"/>
                <a:cs typeface="Times New Roman" panose="02020603050405020304" pitchFamily="18" charset="0"/>
              </a:rPr>
              <a:t>standards </a:t>
            </a:r>
            <a:r>
              <a:rPr lang="en-US" sz="2400" dirty="0">
                <a:latin typeface="Times New Roman" panose="02020603050405020304" pitchFamily="18" charset="0"/>
                <a:cs typeface="Times New Roman" panose="02020603050405020304" pitchFamily="18" charset="0"/>
              </a:rPr>
              <a:t>. </a:t>
            </a:r>
            <a:endParaRPr sz="2400">
              <a:latin typeface="Times New Roman" panose="02020603050405020304" pitchFamily="18" charset="0"/>
              <a:cs typeface="Times New Roman" panose="02020603050405020304" pitchFamily="18" charset="0"/>
            </a:endParaRPr>
          </a:p>
        </p:txBody>
      </p:sp>
      <p:pic>
        <p:nvPicPr>
          <p:cNvPr id="134" name="Google Shape;134;gb4dcb691a7_0_25"/>
          <p:cNvPicPr preferRelativeResize="0"/>
          <p:nvPr/>
        </p:nvPicPr>
        <p:blipFill rotWithShape="1">
          <a:blip r:embed="rId1"/>
          <a:srcRect l="14155" t="56024" r="64608" b="16098"/>
          <a:stretch>
            <a:fillRect/>
          </a:stretch>
        </p:blipFill>
        <p:spPr>
          <a:xfrm>
            <a:off x="2819400" y="3657600"/>
            <a:ext cx="5554924" cy="252497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8098</Words>
  <Application>WPS Presentation</Application>
  <PresentationFormat>Custom</PresentationFormat>
  <Paragraphs>147</Paragraphs>
  <Slides>15</Slides>
  <Notes>15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SimSun</vt:lpstr>
      <vt:lpstr>Wingdings</vt:lpstr>
      <vt:lpstr>Arial</vt:lpstr>
      <vt:lpstr>Calibri</vt:lpstr>
      <vt:lpstr>Times New Roman</vt:lpstr>
      <vt:lpstr>Times New Roman</vt:lpstr>
      <vt:lpstr>Microsoft YaHei</vt:lpstr>
      <vt:lpstr>Arial Unicode MS</vt:lpstr>
      <vt:lpstr>Office Theme</vt:lpstr>
      <vt:lpstr>Department of Computer Science and Engineering Project Review 2 </vt:lpstr>
      <vt:lpstr> Paper 1</vt:lpstr>
      <vt:lpstr>Paper 2</vt:lpstr>
      <vt:lpstr> Paper 3</vt:lpstr>
      <vt:lpstr> Paper 4</vt:lpstr>
      <vt:lpstr>  Paper 5</vt:lpstr>
      <vt:lpstr>Problem statement</vt:lpstr>
      <vt:lpstr>Literature Survey</vt:lpstr>
      <vt:lpstr>Literature Survey</vt:lpstr>
      <vt:lpstr>Existing and Proposed System</vt:lpstr>
      <vt:lpstr>Methodology</vt:lpstr>
      <vt:lpstr>Machine learning algorithms for air quality index prediction</vt:lpstr>
      <vt:lpstr>Machine learning algorithms for air quality index prediction</vt:lpstr>
      <vt:lpstr>Machine learning algorithms for air quality index prediction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Review 2</dc:title>
  <dc:creator>Pallavi Singh</dc:creator>
  <cp:lastModifiedBy>Yashashwini R</cp:lastModifiedBy>
  <cp:revision>8</cp:revision>
  <dcterms:created xsi:type="dcterms:W3CDTF">2021-01-10T19:37:00Z</dcterms:created>
  <dcterms:modified xsi:type="dcterms:W3CDTF">2021-07-15T16:21:16Z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1033-11.2.0.10200</vt:lpwstr>
  </property>
</Properties>
</file>