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3" r:id="rId9"/>
    <p:sldId id="274" r:id="rId10"/>
    <p:sldId id="272" r:id="rId11"/>
    <p:sldId id="271" r:id="rId12"/>
    <p:sldId id="275" r:id="rId13"/>
    <p:sldId id="288" r:id="rId14"/>
    <p:sldId id="278" r:id="rId15"/>
    <p:sldId id="280" r:id="rId16"/>
    <p:sldId id="284" r:id="rId17"/>
    <p:sldId id="262" r:id="rId18"/>
    <p:sldId id="285" r:id="rId19"/>
    <p:sldId id="264" r:id="rId20"/>
    <p:sldId id="286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A56FD-43CE-405D-BBBD-3A0FE4F1A1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7C4A2A-C711-4D66-8563-AC48EBF301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With companies having a global footprint, knowing the demand forecast for the products in advance leads to decreased lead time and increased efficiency.</a:t>
          </a:r>
        </a:p>
      </dgm:t>
    </dgm:pt>
    <dgm:pt modelId="{AECB0202-906B-45BA-87D0-E28EA0A1B21F}" type="parTrans" cxnId="{DC49645E-3674-4443-A9C2-3DF80AAFD091}">
      <dgm:prSet/>
      <dgm:spPr/>
      <dgm:t>
        <a:bodyPr/>
        <a:lstStyle/>
        <a:p>
          <a:endParaRPr lang="en-US"/>
        </a:p>
      </dgm:t>
    </dgm:pt>
    <dgm:pt modelId="{F09D1CC8-74FE-4465-B87D-6E64E5C3A7AF}" type="sibTrans" cxnId="{DC49645E-3674-4443-A9C2-3DF80AAFD0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4FC204-BCD6-4251-A986-7258F9806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previously present demand data helps us forecast the demand of the following months. </a:t>
          </a:r>
        </a:p>
      </dgm:t>
    </dgm:pt>
    <dgm:pt modelId="{72E8B9A0-D1C3-49D1-912F-84CC799AAFEA}" type="parTrans" cxnId="{99E6516C-2501-404C-B786-A0E07661B6EA}">
      <dgm:prSet/>
      <dgm:spPr/>
      <dgm:t>
        <a:bodyPr/>
        <a:lstStyle/>
        <a:p>
          <a:endParaRPr lang="en-US"/>
        </a:p>
      </dgm:t>
    </dgm:pt>
    <dgm:pt modelId="{12F88100-AA46-45D6-97D0-E71E883A2DBC}" type="sibTrans" cxnId="{99E6516C-2501-404C-B786-A0E07661B6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0A59C3-9709-4F5F-A896-0F8F1A8177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Thus, studying the seasonality and trends of the demand data present, forecasting model can be developed and trained to forecast the future demand.</a:t>
          </a:r>
        </a:p>
      </dgm:t>
    </dgm:pt>
    <dgm:pt modelId="{55CF28DB-DF42-4727-9A6D-871C3239F765}" type="parTrans" cxnId="{D5E2CD13-2CE6-4290-9474-98CABDB5549E}">
      <dgm:prSet/>
      <dgm:spPr/>
      <dgm:t>
        <a:bodyPr/>
        <a:lstStyle/>
        <a:p>
          <a:endParaRPr lang="en-US"/>
        </a:p>
      </dgm:t>
    </dgm:pt>
    <dgm:pt modelId="{107BEBC9-06F9-4A45-9634-CA895D45EAC8}" type="sibTrans" cxnId="{D5E2CD13-2CE6-4290-9474-98CABDB5549E}">
      <dgm:prSet/>
      <dgm:spPr/>
      <dgm:t>
        <a:bodyPr/>
        <a:lstStyle/>
        <a:p>
          <a:endParaRPr lang="en-US"/>
        </a:p>
      </dgm:t>
    </dgm:pt>
    <dgm:pt modelId="{5257A623-39F0-49C8-93D0-5DF6CA14CD75}" type="pres">
      <dgm:prSet presAssocID="{D78A56FD-43CE-405D-BBBD-3A0FE4F1A1F1}" presName="root" presStyleCnt="0">
        <dgm:presLayoutVars>
          <dgm:dir/>
          <dgm:resizeHandles val="exact"/>
        </dgm:presLayoutVars>
      </dgm:prSet>
      <dgm:spPr/>
    </dgm:pt>
    <dgm:pt modelId="{C0463890-AF1F-4BD6-B9B9-62BBAE6AB5AA}" type="pres">
      <dgm:prSet presAssocID="{377C4A2A-C711-4D66-8563-AC48EBF3015C}" presName="compNode" presStyleCnt="0"/>
      <dgm:spPr/>
    </dgm:pt>
    <dgm:pt modelId="{DC04A7BC-78BB-4419-937B-AC55FC86B5B8}" type="pres">
      <dgm:prSet presAssocID="{377C4A2A-C711-4D66-8563-AC48EBF3015C}" presName="bgRect" presStyleLbl="bgShp" presStyleIdx="0" presStyleCnt="3"/>
      <dgm:spPr/>
    </dgm:pt>
    <dgm:pt modelId="{D22B4DF8-7390-45BF-922F-10975FE8399B}" type="pres">
      <dgm:prSet presAssocID="{377C4A2A-C711-4D66-8563-AC48EBF301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6B1A34B-3AEB-4C96-B820-E27469B4E309}" type="pres">
      <dgm:prSet presAssocID="{377C4A2A-C711-4D66-8563-AC48EBF3015C}" presName="spaceRect" presStyleCnt="0"/>
      <dgm:spPr/>
    </dgm:pt>
    <dgm:pt modelId="{97500650-9C26-4B6B-ABE7-2D94B0C81CF6}" type="pres">
      <dgm:prSet presAssocID="{377C4A2A-C711-4D66-8563-AC48EBF3015C}" presName="parTx" presStyleLbl="revTx" presStyleIdx="0" presStyleCnt="3">
        <dgm:presLayoutVars>
          <dgm:chMax val="0"/>
          <dgm:chPref val="0"/>
        </dgm:presLayoutVars>
      </dgm:prSet>
      <dgm:spPr/>
    </dgm:pt>
    <dgm:pt modelId="{3231D0B1-0521-4F91-97EE-3744F16CAB1E}" type="pres">
      <dgm:prSet presAssocID="{F09D1CC8-74FE-4465-B87D-6E64E5C3A7AF}" presName="sibTrans" presStyleCnt="0"/>
      <dgm:spPr/>
    </dgm:pt>
    <dgm:pt modelId="{BDD05489-D37E-4B88-B246-9611AF1CDCBC}" type="pres">
      <dgm:prSet presAssocID="{DB4FC204-BCD6-4251-A986-7258F9806CF6}" presName="compNode" presStyleCnt="0"/>
      <dgm:spPr/>
    </dgm:pt>
    <dgm:pt modelId="{650D06BC-C19E-491B-843F-25BF34A77147}" type="pres">
      <dgm:prSet presAssocID="{DB4FC204-BCD6-4251-A986-7258F9806CF6}" presName="bgRect" presStyleLbl="bgShp" presStyleIdx="1" presStyleCnt="3"/>
      <dgm:spPr/>
    </dgm:pt>
    <dgm:pt modelId="{85F74372-9B1D-4866-9AEE-F949A8093B84}" type="pres">
      <dgm:prSet presAssocID="{DB4FC204-BCD6-4251-A986-7258F9806C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7135577-8CDA-4CA9-B4AF-6B676EB3C62A}" type="pres">
      <dgm:prSet presAssocID="{DB4FC204-BCD6-4251-A986-7258F9806CF6}" presName="spaceRect" presStyleCnt="0"/>
      <dgm:spPr/>
    </dgm:pt>
    <dgm:pt modelId="{B7A673CF-A8A5-4137-8002-613F922791FB}" type="pres">
      <dgm:prSet presAssocID="{DB4FC204-BCD6-4251-A986-7258F9806CF6}" presName="parTx" presStyleLbl="revTx" presStyleIdx="1" presStyleCnt="3">
        <dgm:presLayoutVars>
          <dgm:chMax val="0"/>
          <dgm:chPref val="0"/>
        </dgm:presLayoutVars>
      </dgm:prSet>
      <dgm:spPr/>
    </dgm:pt>
    <dgm:pt modelId="{BDAECD3C-1546-4986-8689-6A580B2E0638}" type="pres">
      <dgm:prSet presAssocID="{12F88100-AA46-45D6-97D0-E71E883A2DBC}" presName="sibTrans" presStyleCnt="0"/>
      <dgm:spPr/>
    </dgm:pt>
    <dgm:pt modelId="{59C777C1-3B13-4B29-8663-5F21A91A83BA}" type="pres">
      <dgm:prSet presAssocID="{010A59C3-9709-4F5F-A896-0F8F1A8177E2}" presName="compNode" presStyleCnt="0"/>
      <dgm:spPr/>
    </dgm:pt>
    <dgm:pt modelId="{A580AF0A-8676-443E-A4BC-4CD3B2E08322}" type="pres">
      <dgm:prSet presAssocID="{010A59C3-9709-4F5F-A896-0F8F1A8177E2}" presName="bgRect" presStyleLbl="bgShp" presStyleIdx="2" presStyleCnt="3"/>
      <dgm:spPr/>
    </dgm:pt>
    <dgm:pt modelId="{7D9902F2-E4E1-4758-AEE6-194C5C2DA0BC}" type="pres">
      <dgm:prSet presAssocID="{010A59C3-9709-4F5F-A896-0F8F1A8177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D6601CD-18E7-4465-A27B-D6DDF51A90FA}" type="pres">
      <dgm:prSet presAssocID="{010A59C3-9709-4F5F-A896-0F8F1A8177E2}" presName="spaceRect" presStyleCnt="0"/>
      <dgm:spPr/>
    </dgm:pt>
    <dgm:pt modelId="{18F73BC5-1828-4465-B0BF-06C5BA0C0D4B}" type="pres">
      <dgm:prSet presAssocID="{010A59C3-9709-4F5F-A896-0F8F1A8177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E2CD13-2CE6-4290-9474-98CABDB5549E}" srcId="{D78A56FD-43CE-405D-BBBD-3A0FE4F1A1F1}" destId="{010A59C3-9709-4F5F-A896-0F8F1A8177E2}" srcOrd="2" destOrd="0" parTransId="{55CF28DB-DF42-4727-9A6D-871C3239F765}" sibTransId="{107BEBC9-06F9-4A45-9634-CA895D45EAC8}"/>
    <dgm:cxn modelId="{A231621A-FD49-45CB-98CD-4DC6B6273FCA}" type="presOf" srcId="{010A59C3-9709-4F5F-A896-0F8F1A8177E2}" destId="{18F73BC5-1828-4465-B0BF-06C5BA0C0D4B}" srcOrd="0" destOrd="0" presId="urn:microsoft.com/office/officeart/2018/2/layout/IconVerticalSolidList"/>
    <dgm:cxn modelId="{DC49645E-3674-4443-A9C2-3DF80AAFD091}" srcId="{D78A56FD-43CE-405D-BBBD-3A0FE4F1A1F1}" destId="{377C4A2A-C711-4D66-8563-AC48EBF3015C}" srcOrd="0" destOrd="0" parTransId="{AECB0202-906B-45BA-87D0-E28EA0A1B21F}" sibTransId="{F09D1CC8-74FE-4465-B87D-6E64E5C3A7AF}"/>
    <dgm:cxn modelId="{09464369-9ADF-4608-853C-823D29E8A5BF}" type="presOf" srcId="{D78A56FD-43CE-405D-BBBD-3A0FE4F1A1F1}" destId="{5257A623-39F0-49C8-93D0-5DF6CA14CD75}" srcOrd="0" destOrd="0" presId="urn:microsoft.com/office/officeart/2018/2/layout/IconVerticalSolidList"/>
    <dgm:cxn modelId="{99E6516C-2501-404C-B786-A0E07661B6EA}" srcId="{D78A56FD-43CE-405D-BBBD-3A0FE4F1A1F1}" destId="{DB4FC204-BCD6-4251-A986-7258F9806CF6}" srcOrd="1" destOrd="0" parTransId="{72E8B9A0-D1C3-49D1-912F-84CC799AAFEA}" sibTransId="{12F88100-AA46-45D6-97D0-E71E883A2DBC}"/>
    <dgm:cxn modelId="{74EF094D-339F-4562-8985-59B2CCD7D063}" type="presOf" srcId="{DB4FC204-BCD6-4251-A986-7258F9806CF6}" destId="{B7A673CF-A8A5-4137-8002-613F922791FB}" srcOrd="0" destOrd="0" presId="urn:microsoft.com/office/officeart/2018/2/layout/IconVerticalSolidList"/>
    <dgm:cxn modelId="{49FE8451-48E3-4C57-B3F3-2578F5D0B157}" type="presOf" srcId="{377C4A2A-C711-4D66-8563-AC48EBF3015C}" destId="{97500650-9C26-4B6B-ABE7-2D94B0C81CF6}" srcOrd="0" destOrd="0" presId="urn:microsoft.com/office/officeart/2018/2/layout/IconVerticalSolidList"/>
    <dgm:cxn modelId="{3BDFC882-7AA3-4D5C-80B1-5BEAB7DB32C3}" type="presParOf" srcId="{5257A623-39F0-49C8-93D0-5DF6CA14CD75}" destId="{C0463890-AF1F-4BD6-B9B9-62BBAE6AB5AA}" srcOrd="0" destOrd="0" presId="urn:microsoft.com/office/officeart/2018/2/layout/IconVerticalSolidList"/>
    <dgm:cxn modelId="{426A9EAF-0848-490B-806D-1EB8AC3E341E}" type="presParOf" srcId="{C0463890-AF1F-4BD6-B9B9-62BBAE6AB5AA}" destId="{DC04A7BC-78BB-4419-937B-AC55FC86B5B8}" srcOrd="0" destOrd="0" presId="urn:microsoft.com/office/officeart/2018/2/layout/IconVerticalSolidList"/>
    <dgm:cxn modelId="{90C0FE6A-1E89-41FC-90A3-92CA46D4C885}" type="presParOf" srcId="{C0463890-AF1F-4BD6-B9B9-62BBAE6AB5AA}" destId="{D22B4DF8-7390-45BF-922F-10975FE8399B}" srcOrd="1" destOrd="0" presId="urn:microsoft.com/office/officeart/2018/2/layout/IconVerticalSolidList"/>
    <dgm:cxn modelId="{AE019FD6-D953-43A9-BB2C-C510E8B34DC8}" type="presParOf" srcId="{C0463890-AF1F-4BD6-B9B9-62BBAE6AB5AA}" destId="{56B1A34B-3AEB-4C96-B820-E27469B4E309}" srcOrd="2" destOrd="0" presId="urn:microsoft.com/office/officeart/2018/2/layout/IconVerticalSolidList"/>
    <dgm:cxn modelId="{612F070D-E533-432F-84AF-FED8491B0CB1}" type="presParOf" srcId="{C0463890-AF1F-4BD6-B9B9-62BBAE6AB5AA}" destId="{97500650-9C26-4B6B-ABE7-2D94B0C81CF6}" srcOrd="3" destOrd="0" presId="urn:microsoft.com/office/officeart/2018/2/layout/IconVerticalSolidList"/>
    <dgm:cxn modelId="{1B44C7D1-F7A3-481E-A487-57829CC526BA}" type="presParOf" srcId="{5257A623-39F0-49C8-93D0-5DF6CA14CD75}" destId="{3231D0B1-0521-4F91-97EE-3744F16CAB1E}" srcOrd="1" destOrd="0" presId="urn:microsoft.com/office/officeart/2018/2/layout/IconVerticalSolidList"/>
    <dgm:cxn modelId="{AD7A6BB3-4568-4C53-9AE7-32D633FDD624}" type="presParOf" srcId="{5257A623-39F0-49C8-93D0-5DF6CA14CD75}" destId="{BDD05489-D37E-4B88-B246-9611AF1CDCBC}" srcOrd="2" destOrd="0" presId="urn:microsoft.com/office/officeart/2018/2/layout/IconVerticalSolidList"/>
    <dgm:cxn modelId="{5E935109-7752-4A8E-89B3-9FDEF62BA4BC}" type="presParOf" srcId="{BDD05489-D37E-4B88-B246-9611AF1CDCBC}" destId="{650D06BC-C19E-491B-843F-25BF34A77147}" srcOrd="0" destOrd="0" presId="urn:microsoft.com/office/officeart/2018/2/layout/IconVerticalSolidList"/>
    <dgm:cxn modelId="{AA610C6C-682D-45B5-8CDC-E3608EABB1EC}" type="presParOf" srcId="{BDD05489-D37E-4B88-B246-9611AF1CDCBC}" destId="{85F74372-9B1D-4866-9AEE-F949A8093B84}" srcOrd="1" destOrd="0" presId="urn:microsoft.com/office/officeart/2018/2/layout/IconVerticalSolidList"/>
    <dgm:cxn modelId="{5F38FE7B-DA63-45DF-9B1E-34E375950C04}" type="presParOf" srcId="{BDD05489-D37E-4B88-B246-9611AF1CDCBC}" destId="{57135577-8CDA-4CA9-B4AF-6B676EB3C62A}" srcOrd="2" destOrd="0" presId="urn:microsoft.com/office/officeart/2018/2/layout/IconVerticalSolidList"/>
    <dgm:cxn modelId="{43B0FA9B-8C1A-4685-86B9-E942B8D5DE16}" type="presParOf" srcId="{BDD05489-D37E-4B88-B246-9611AF1CDCBC}" destId="{B7A673CF-A8A5-4137-8002-613F922791FB}" srcOrd="3" destOrd="0" presId="urn:microsoft.com/office/officeart/2018/2/layout/IconVerticalSolidList"/>
    <dgm:cxn modelId="{D34B643E-EE79-4DCB-A1BE-A1E875224B59}" type="presParOf" srcId="{5257A623-39F0-49C8-93D0-5DF6CA14CD75}" destId="{BDAECD3C-1546-4986-8689-6A580B2E0638}" srcOrd="3" destOrd="0" presId="urn:microsoft.com/office/officeart/2018/2/layout/IconVerticalSolidList"/>
    <dgm:cxn modelId="{0EE78189-3921-4F3A-B66F-99F25699806F}" type="presParOf" srcId="{5257A623-39F0-49C8-93D0-5DF6CA14CD75}" destId="{59C777C1-3B13-4B29-8663-5F21A91A83BA}" srcOrd="4" destOrd="0" presId="urn:microsoft.com/office/officeart/2018/2/layout/IconVerticalSolidList"/>
    <dgm:cxn modelId="{14B3A624-DA67-40C0-9E6C-B87DA789E1B8}" type="presParOf" srcId="{59C777C1-3B13-4B29-8663-5F21A91A83BA}" destId="{A580AF0A-8676-443E-A4BC-4CD3B2E08322}" srcOrd="0" destOrd="0" presId="urn:microsoft.com/office/officeart/2018/2/layout/IconVerticalSolidList"/>
    <dgm:cxn modelId="{7A95C9A8-6458-4C37-9472-333BAB8E0674}" type="presParOf" srcId="{59C777C1-3B13-4B29-8663-5F21A91A83BA}" destId="{7D9902F2-E4E1-4758-AEE6-194C5C2DA0BC}" srcOrd="1" destOrd="0" presId="urn:microsoft.com/office/officeart/2018/2/layout/IconVerticalSolidList"/>
    <dgm:cxn modelId="{98A23168-5662-4C73-A366-3BEEB8E28B02}" type="presParOf" srcId="{59C777C1-3B13-4B29-8663-5F21A91A83BA}" destId="{CD6601CD-18E7-4465-A27B-D6DDF51A90FA}" srcOrd="2" destOrd="0" presId="urn:microsoft.com/office/officeart/2018/2/layout/IconVerticalSolidList"/>
    <dgm:cxn modelId="{7A95E6D3-6B8E-4237-9470-5BC338350390}" type="presParOf" srcId="{59C777C1-3B13-4B29-8663-5F21A91A83BA}" destId="{18F73BC5-1828-4465-B0BF-06C5BA0C0D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4A7BC-78BB-4419-937B-AC55FC86B5B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B4DF8-7390-45BF-922F-10975FE8399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00650-9C26-4B6B-ABE7-2D94B0C81CF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With companies having a global footprint, knowing the demand forecast for the products in advance leads to decreased lead time and increased efficiency.</a:t>
          </a:r>
        </a:p>
      </dsp:txBody>
      <dsp:txXfrm>
        <a:off x="1941716" y="718"/>
        <a:ext cx="4571887" cy="1681139"/>
      </dsp:txXfrm>
    </dsp:sp>
    <dsp:sp modelId="{650D06BC-C19E-491B-843F-25BF34A7714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74372-9B1D-4866-9AEE-F949A8093B8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673CF-A8A5-4137-8002-613F922791F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The previously present demand data helps us forecast the demand of the following months. </a:t>
          </a:r>
        </a:p>
      </dsp:txBody>
      <dsp:txXfrm>
        <a:off x="1941716" y="2102143"/>
        <a:ext cx="4571887" cy="1681139"/>
      </dsp:txXfrm>
    </dsp:sp>
    <dsp:sp modelId="{A580AF0A-8676-443E-A4BC-4CD3B2E0832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902F2-E4E1-4758-AEE6-194C5C2DA0B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3BC5-1828-4465-B0BF-06C5BA0C0D4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Thus, studying the seasonality and trends of the demand data present, forecasting model can be developed and trained to forecast the future demand.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F834-F370-4E3A-B043-8B2A477D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49AE7-C8C6-4AA8-830C-376055F12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03A5-FADA-4D24-9C52-A70F4542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3795-6C59-4C00-B79C-D1E0D79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BCAB-F379-45F3-845D-113B410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45D6-6868-4CD5-9007-EF077EAE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3D470-9E96-47B9-B42F-FA4E7217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F1D7-30CF-4B8F-9994-5DD779C4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F3A3-B2E2-4BDC-B52D-EE2F3ED2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2588-BBE2-4318-8EC1-B2E0C75F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7FB64-F1ED-42C7-BFDA-B24C562B5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4A50A-3AA3-4FEA-8203-F58A24F9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F60B-CB2D-4518-8C7B-8EF422AD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BA50-03D0-45D5-B60A-6F661A95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FFD7-3A3E-4C63-AE1A-65E6E6A3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F03-6877-455B-834A-944872A0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7230-9525-4946-8CBE-65F1DCB8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E957-481D-498D-ACE4-9DB903E6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D972-D419-4366-B725-468BE817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EA9D-D5B8-4DFC-BD9B-13FA5F23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0281-4000-4E52-B997-08B0CEA9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A37-4F8C-4BE9-837C-13A5BB04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87DC-7366-4228-9333-B1271341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B6E8-A544-4AF4-B7B0-C01DD5CD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2BA7-B9D0-458D-AA70-8CA72407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7285-0D50-4494-A8E7-BD1D8C0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6C80-439B-469B-8693-6CFDCCA7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E4EAF-D543-499C-AF07-6100BAE5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BAAB-2331-4C86-81AB-14C59F3E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BE38B-051A-4E94-8DAD-A1B162A1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1241F-1530-4BEB-BED5-FAC55CDC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8B5A-53EB-4E48-BE9E-D0DB0194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2459-846D-4E39-8764-894F2734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6FDF9-A17D-4BB2-8E55-FDB780738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970F7-A1E3-404A-8FEC-333630127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2682E-0F1A-4CCC-9EA9-61B481A92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0C618-9E20-46C5-86AB-20211BC4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9F902-F044-443D-8151-7E6D585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3F3D7-5EAF-4EBF-AFE8-C1BFD905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3FA4-85EC-469E-8330-00409D3D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DE6EA-80AF-43C6-A9A5-20CE6B2C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63C64-8ACD-4E08-8A7F-4FAE2005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06F2D-2989-4555-B8DF-B77564C5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32F34-E6E5-4FFF-9B41-5E36A44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83F41-ADB1-49E1-8A4C-12CC2A8C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BCB82-0F65-44C8-A67C-E5AD6603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5BF7-EC4C-4964-BAED-5C69D1BE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1A73-AF54-4A98-B85A-064E5C77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B38BC-D858-4CBF-A618-1679CFF0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F6AA3-AC12-49E6-B993-5F3BCFCE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05EFF-6DCC-4084-A5DE-E81CFA30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A8F6C-44A2-4FB3-A04E-0AE221E6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E18A-E845-4D64-99A5-10122E70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42744-89D2-406F-BF22-DE12A6964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93154-C2DD-49B3-A165-E0F765AA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4E90-674C-4578-8482-5871D6F6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73F0-9231-4480-9E24-813BD52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5E106-0DB0-4F99-A78F-2EE21F36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CAB62-659F-47B9-8BC8-B20CCA13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D046A-40C1-46E2-B93A-55C591EB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D30E-11D8-4581-9110-C54C6F96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B962-53D2-40A3-8682-5171DE2ED21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D173-9666-4A21-AF10-605B563A2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5F53-06B1-4714-A375-63B4798D6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9763-A06D-49B5-9FF8-F7EBD236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6450-0526-4668-86D6-A67BA390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843"/>
            <a:ext cx="9144000" cy="332629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Forecasting models for predicting Product Demand of a Manufacturing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9162-590A-4693-93D1-408F3C1EB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Pallavi Sharma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Gibran Haque</a:t>
            </a:r>
          </a:p>
        </p:txBody>
      </p:sp>
    </p:spTree>
    <p:extLst>
      <p:ext uri="{BB962C8B-B14F-4D97-AF65-F5344CB8AC3E}">
        <p14:creationId xmlns:p14="http://schemas.microsoft.com/office/powerpoint/2010/main" val="39550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5136-5B8D-4A96-A888-59FD0231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54" y="316263"/>
            <a:ext cx="10290776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Holt’s Method using Static Seasonality Indices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BD452-6192-42FF-8DE5-74D3E2E4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53" y="1380263"/>
            <a:ext cx="10290777" cy="516147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Holt’s model computes forecast by estimating both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factor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It adjusts both the factors by using exponential smoothing.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+ 1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given demand 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estimates of level and trend factors is given by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 for level for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is given by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(1-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smoothing parameter for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 for trend is given by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(1-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smoothing agent for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lie between 0 and 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1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9D115-CF66-4C79-9DF5-1492863F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 Holt’s Method Forecasted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9869C7-5D89-40D1-A269-EF49475C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Square Error 2126606.64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is 1458.29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Absolute Percentage error is 8.03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2B4F50-4BF0-43DB-A912-2A125490E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6" y="407963"/>
            <a:ext cx="10917644" cy="41112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7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8834-AD0C-4566-AAEB-3A0C72B0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Future Forecasts using Holt’s Method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26A8364-A58F-42E7-8D0A-16D21B40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" y="2310834"/>
            <a:ext cx="10122195" cy="4351338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3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5136-5B8D-4A96-A888-59FD0231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54" y="316263"/>
            <a:ext cx="10290776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Holt-Winters Seasonal Method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BD452-6192-42FF-8DE5-74D3E2E4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53" y="1380263"/>
            <a:ext cx="10290777" cy="5161473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Holt-Winter’s method is an extension of the Holt’s method by updating seasonality indices also using exponential smoothing.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actual demand 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estimates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indices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SI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t+p−1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forecast for the perio (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is given by</a:t>
            </a:r>
          </a:p>
          <a:p>
            <a:pPr marL="0" indent="0" algn="ctr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t+k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(L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+kT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t-m+k</a:t>
            </a:r>
          </a:p>
          <a:p>
            <a:pPr marL="0" indent="0" algn="ctr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L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smoothing agents for Level, Trend and Seasonality resp. and they lie between 0 and 1</a:t>
            </a:r>
          </a:p>
          <a:p>
            <a:pPr marL="342900" indent="-342900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EA6D3-21F9-4E5B-AD8C-1D3B791A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94" y="3139950"/>
            <a:ext cx="5514535" cy="28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1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4808A-2084-4FF8-8CAB-C86F5D13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08" y="4858074"/>
            <a:ext cx="3766272" cy="1394130"/>
          </a:xfrm>
          <a:prstGeom prst="ellipse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 Holt Winter’s Forecasted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6DBAD558-A428-42D8-8BE9-E9C22D65F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6426" y="5038120"/>
            <a:ext cx="637576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Squared Error is 2059888.06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Root Mean Squared Error is 1435.23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Absolute Percentage Error is 7.11%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40637-6A04-4E69-93BA-0204E145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9" y="323557"/>
            <a:ext cx="10856604" cy="42093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14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8834-AD0C-4566-AAEB-3A0C72B0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678613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Visualizing Forecasts using Winter Holt’s Method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10FC02-7700-4268-AD7A-D4EAD86AD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2522869"/>
            <a:ext cx="11438792" cy="4103014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20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5136-5B8D-4A96-A888-59FD0231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6" y="428805"/>
            <a:ext cx="10691446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 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BD452-6192-42FF-8DE5-74D3E2E4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5" y="1631851"/>
            <a:ext cx="10691445" cy="4797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Autoregressive Integrated Moving Average or Seasonal ARIMA is a forecasting method for univariate(single changing variable)time series data.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Elements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Trend autoregression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Trend difference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Trend moving average order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Elements                                                                               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Seasonal autoregressive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Seasonal difference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Seasonal moving average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time steps for a single seasonal period.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79740FC-2FDA-49FD-95EF-EE39B433BA7F}"/>
              </a:ext>
            </a:extLst>
          </p:cNvPr>
          <p:cNvSpPr/>
          <p:nvPr/>
        </p:nvSpPr>
        <p:spPr>
          <a:xfrm>
            <a:off x="7990449" y="2672861"/>
            <a:ext cx="928468" cy="282760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85E5F-84AE-40BD-AB54-E754EDA3672A}"/>
              </a:ext>
            </a:extLst>
          </p:cNvPr>
          <p:cNvSpPr txBox="1"/>
          <p:nvPr/>
        </p:nvSpPr>
        <p:spPr>
          <a:xfrm>
            <a:off x="9101797" y="3896751"/>
            <a:ext cx="250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SARIMA(p,d,q)(P,D,Q)m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673FD-AB13-42D2-8560-8AF5DDF0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65583"/>
            <a:ext cx="3983399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selection for the ARIMA Time series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9F49-4653-4634-B008-007612CE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2040835"/>
            <a:ext cx="3983399" cy="4012832"/>
          </a:xfrm>
        </p:spPr>
        <p:txBody>
          <a:bodyPr>
            <a:normAutofit/>
          </a:bodyPr>
          <a:lstStyle/>
          <a:p>
            <a:pPr algn="just"/>
            <a:r>
              <a:rPr lang="en-US" sz="1900" dirty="0"/>
              <a:t>The </a:t>
            </a:r>
            <a:r>
              <a:rPr lang="en-US" sz="1900" b="1" dirty="0"/>
              <a:t>Augmented Dickey Fuller </a:t>
            </a:r>
            <a:r>
              <a:rPr lang="en-US" sz="1900" dirty="0"/>
              <a:t>(AFD)</a:t>
            </a:r>
            <a:r>
              <a:rPr lang="en-US" sz="1900" b="1" dirty="0"/>
              <a:t> Test</a:t>
            </a:r>
            <a:r>
              <a:rPr lang="en-US" sz="1900" dirty="0"/>
              <a:t> helps us determine the stationarity of the series. </a:t>
            </a:r>
          </a:p>
          <a:p>
            <a:pPr algn="just"/>
            <a:r>
              <a:rPr lang="en-US" sz="1900" dirty="0"/>
              <a:t>The Akaike Information Criterion (AIC) values are computed in Python using “</a:t>
            </a:r>
            <a:r>
              <a:rPr lang="en-US" sz="1900" dirty="0" err="1"/>
              <a:t>statsmodels</a:t>
            </a:r>
            <a:r>
              <a:rPr lang="en-US" sz="1900" dirty="0"/>
              <a:t>”. The AIC determines the extent to which features were used to fit the model to the data. Thus, a lower AIC is preferred to train the SARIMA model. </a:t>
            </a:r>
          </a:p>
          <a:p>
            <a:pPr algn="just"/>
            <a:r>
              <a:rPr lang="en-US" sz="1900" dirty="0"/>
              <a:t>Thus, lowest AIC= 604.70009, giving us the SARIMAX(1,1,1)x(1,1,0,12) as the optimal option.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5DAB0-87EA-448A-B987-F7ED651FC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1" y="423826"/>
            <a:ext cx="5071231" cy="60103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EC119D-53EB-4897-989F-330971311752}"/>
              </a:ext>
            </a:extLst>
          </p:cNvPr>
          <p:cNvSpPr/>
          <p:nvPr/>
        </p:nvSpPr>
        <p:spPr>
          <a:xfrm>
            <a:off x="6268278" y="6016487"/>
            <a:ext cx="4654296" cy="21203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0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AB21-CC49-421A-AC2E-7238AF94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63" y="2067338"/>
            <a:ext cx="2252869" cy="21336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 Model Diagnostics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88BD8-EEDC-4C4F-B1CA-5F8C779D1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21" y="371059"/>
            <a:ext cx="9259346" cy="60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1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4808A-2084-4FF8-8CAB-C86F5D13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08" y="4853609"/>
            <a:ext cx="3766272" cy="1394130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 SARIMA Model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83E7C-5DA0-425D-9143-C5F9E22F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78767"/>
            <a:ext cx="11489635" cy="41872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6DBAD558-A428-42D8-8BE9-E9C22D65F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4633" y="5089009"/>
            <a:ext cx="63757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Squared Error is 3277197.12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Root Mean Squared Error is 1810.3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Absolute Percentage Error is 8.67%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8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03A55-464D-4EA2-8DD1-100FDAF5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Problem Description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1506FC9-6B23-44C1-8942-56218617B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0449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55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8834-AD0C-4566-AAEB-3A0C72B0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678613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Visualizing Forecasts using SARIMA Model</a:t>
            </a:r>
            <a:endParaRPr lang="en-US" sz="5000" kern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089AFF-B016-4193-B218-AB28B765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6" y="2379077"/>
            <a:ext cx="10550768" cy="41354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615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321F56-4D14-4930-A00F-75E64A8E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Measure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CCC39-2CEE-41A4-AB1B-EE76480E8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529497"/>
              </p:ext>
            </p:extLst>
          </p:nvPr>
        </p:nvGraphicFramePr>
        <p:xfrm>
          <a:off x="5050431" y="675814"/>
          <a:ext cx="6441617" cy="5471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9202">
                  <a:extLst>
                    <a:ext uri="{9D8B030D-6E8A-4147-A177-3AD203B41FA5}">
                      <a16:colId xmlns:a16="http://schemas.microsoft.com/office/drawing/2014/main" val="690902083"/>
                    </a:ext>
                  </a:extLst>
                </a:gridCol>
                <a:gridCol w="2210655">
                  <a:extLst>
                    <a:ext uri="{9D8B030D-6E8A-4147-A177-3AD203B41FA5}">
                      <a16:colId xmlns:a16="http://schemas.microsoft.com/office/drawing/2014/main" val="1903268114"/>
                    </a:ext>
                  </a:extLst>
                </a:gridCol>
                <a:gridCol w="2021760">
                  <a:extLst>
                    <a:ext uri="{9D8B030D-6E8A-4147-A177-3AD203B41FA5}">
                      <a16:colId xmlns:a16="http://schemas.microsoft.com/office/drawing/2014/main" val="2211940193"/>
                    </a:ext>
                  </a:extLst>
                </a:gridCol>
              </a:tblGrid>
              <a:tr h="730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Forecasting  Models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Mean Square Error (Count)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Percentage Error (%)</a:t>
                      </a:r>
                    </a:p>
                  </a:txBody>
                  <a:tcPr marL="83695" marR="83695" marT="41848" marB="41848" anchor="ctr"/>
                </a:tc>
                <a:extLst>
                  <a:ext uri="{0D108BD9-81ED-4DB2-BD59-A6C34878D82A}">
                    <a16:rowId xmlns:a16="http://schemas.microsoft.com/office/drawing/2014/main" val="1932265414"/>
                  </a:ext>
                </a:extLst>
              </a:tr>
              <a:tr h="98977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Smoothing Model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1894.09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10.09</a:t>
                      </a:r>
                    </a:p>
                  </a:txBody>
                  <a:tcPr marL="83695" marR="83695" marT="41848" marB="41848" anchor="ctr"/>
                </a:tc>
                <a:extLst>
                  <a:ext uri="{0D108BD9-81ED-4DB2-BD59-A6C34878D82A}">
                    <a16:rowId xmlns:a16="http://schemas.microsoft.com/office/drawing/2014/main" val="3401776536"/>
                  </a:ext>
                </a:extLst>
              </a:tr>
              <a:tr h="1017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Holt’s Method using Static Seasonality Indices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1458.29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8.03</a:t>
                      </a:r>
                    </a:p>
                  </a:txBody>
                  <a:tcPr marL="83695" marR="83695" marT="41848" marB="41848" anchor="ctr"/>
                </a:tc>
                <a:extLst>
                  <a:ext uri="{0D108BD9-81ED-4DB2-BD59-A6C34878D82A}">
                    <a16:rowId xmlns:a16="http://schemas.microsoft.com/office/drawing/2014/main" val="2808311960"/>
                  </a:ext>
                </a:extLst>
              </a:tr>
              <a:tr h="954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Holt-Winter’s Seasonal Method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1435.23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7.11</a:t>
                      </a:r>
                    </a:p>
                  </a:txBody>
                  <a:tcPr marL="83695" marR="83695" marT="41848" marB="41848" anchor="ctr"/>
                </a:tc>
                <a:extLst>
                  <a:ext uri="{0D108BD9-81ED-4DB2-BD59-A6C34878D82A}">
                    <a16:rowId xmlns:a16="http://schemas.microsoft.com/office/drawing/2014/main" val="3955836594"/>
                  </a:ext>
                </a:extLst>
              </a:tr>
              <a:tr h="1512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Seasonal Autoregressive Integrated Moving Average (SARIMA)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1810.3</a:t>
                      </a:r>
                    </a:p>
                  </a:txBody>
                  <a:tcPr marL="83695" marR="83695" marT="41848" marB="41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8.67</a:t>
                      </a:r>
                    </a:p>
                  </a:txBody>
                  <a:tcPr marL="83695" marR="83695" marT="41848" marB="41848" anchor="ctr"/>
                </a:tc>
                <a:extLst>
                  <a:ext uri="{0D108BD9-81ED-4DB2-BD59-A6C34878D82A}">
                    <a16:rowId xmlns:a16="http://schemas.microsoft.com/office/drawing/2014/main" val="2073501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9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44B35-9A40-4710-BD55-63F92FA8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8" y="784394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A23A53-9AB3-4CDB-9C15-55FCA5D7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57" y="604910"/>
            <a:ext cx="6377769" cy="550046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we have compared the forecasting ability of Holt-Winters and SARIMA models by comparing the MRSE and MAPE values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value of errors for both the models are pretty close, we can conclude that Holt-Winters forecasting model is the best fit for our data due to its relative ease of use and lower error values.</a:t>
            </a:r>
          </a:p>
        </p:txBody>
      </p:sp>
    </p:spTree>
    <p:extLst>
      <p:ext uri="{BB962C8B-B14F-4D97-AF65-F5344CB8AC3E}">
        <p14:creationId xmlns:p14="http://schemas.microsoft.com/office/powerpoint/2010/main" val="28344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7DF8DE56-6AA6-427E-9F53-A0D26B73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412" y="681037"/>
            <a:ext cx="5316415" cy="40105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B2E5-A959-4759-9478-8F293085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519" y="4884873"/>
            <a:ext cx="7188199" cy="1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1235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33A-FCE3-45F0-A6CA-D99917B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Data for a Manufacturing Company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E7840-2168-433B-BDE4-5C2D3278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9" y="1789043"/>
            <a:ext cx="10452296" cy="4426227"/>
          </a:xfrm>
        </p:spPr>
      </p:pic>
    </p:spTree>
    <p:extLst>
      <p:ext uri="{BB962C8B-B14F-4D97-AF65-F5344CB8AC3E}">
        <p14:creationId xmlns:p14="http://schemas.microsoft.com/office/powerpoint/2010/main" val="206518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6F45-40A4-4ED2-BC1E-CA9099D0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5" y="148727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demand in each month of the four years for a particular product</a:t>
            </a:r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A507-6C39-437E-854B-F84EAB43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16" y="4459458"/>
            <a:ext cx="11524336" cy="177253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average demand data for four years- 2012 to 2016 has been plotted, showing a trend as well as seasonality pattern in the demand.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a growth in demand over the years, with a generally low demand in the initial months of the year and higher demand towards the end of year.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deconstruct the time-series into its systematic and non-systematic components, the time-series decomposition is done.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7026F-9C1A-45B3-B2D1-5C1D7989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86" y="626012"/>
            <a:ext cx="8878539" cy="3604459"/>
          </a:xfrm>
          <a:prstGeom prst="rect">
            <a:avLst/>
          </a:prstGeom>
          <a:ln w="25400">
            <a:solidFill>
              <a:schemeClr val="bg1">
                <a:alpha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01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8B66-1CB1-49BF-8D86-52F075D8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968420"/>
            <a:ext cx="2981739" cy="3008244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5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Time-series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39E4-6DF7-4FAD-A5DD-64463787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33" y="5223386"/>
            <a:ext cx="11400887" cy="1444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components—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Level:- average values in the series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Trend:- increasing or decreasing value in the series                   Systematic Components</a:t>
            </a:r>
          </a:p>
          <a:p>
            <a:pPr lvl="1"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Sesonality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repeating short term cycle in the series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Noise:- random variation in series                                               Non-Systematic Component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B85CDE6-BBCE-4788-8307-4EA02F7E698D}"/>
              </a:ext>
            </a:extLst>
          </p:cNvPr>
          <p:cNvSpPr/>
          <p:nvPr/>
        </p:nvSpPr>
        <p:spPr>
          <a:xfrm>
            <a:off x="5420781" y="5564736"/>
            <a:ext cx="583095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05C2E0-1974-499B-B357-4D3A0A68F4C1}"/>
              </a:ext>
            </a:extLst>
          </p:cNvPr>
          <p:cNvCxnSpPr/>
          <p:nvPr/>
        </p:nvCxnSpPr>
        <p:spPr>
          <a:xfrm>
            <a:off x="5420781" y="6506817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09A7A57-3BBB-498A-9B26-FFCD697E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60" y="351181"/>
            <a:ext cx="8796166" cy="46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07157-EA89-4F21-B72B-FB1B089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used for Time-Series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2E46-50C5-4CC5-9C1C-0740994A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Exponential Smoothing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Holt’s Method using Static Seasonality Indices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Holt-Winter’s Seasonal Method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Autoregressive Integrated Moving Average (SARIMA)</a:t>
            </a:r>
          </a:p>
        </p:txBody>
      </p:sp>
    </p:spTree>
    <p:extLst>
      <p:ext uri="{BB962C8B-B14F-4D97-AF65-F5344CB8AC3E}">
        <p14:creationId xmlns:p14="http://schemas.microsoft.com/office/powerpoint/2010/main" val="411090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5136-5B8D-4A96-A888-59FD0231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Simple Exponential Smoothing Method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BD452-6192-42FF-8DE5-74D3E2E4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given Demands D1, D2, …,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Forecast for period (n+1) is given by :-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between 0 and 1, known as the Smoothing Constant.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demand is given the highest weight α and the weights are decreased by a factor (1 -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the data gets older.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9DFDB-153F-4363-9709-2E2B973F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74" y="3064773"/>
            <a:ext cx="6096002" cy="7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14661-9AFD-41B9-83F3-DD1AA663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ellipse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 Exponential Smoothing  Forecasted Data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F48024-8BE1-44C0-9995-CC60C38A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square error is 3587569.64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is 1894.09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Absolute Percentage error is 10.09%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CAB1D5-58A1-45DD-8D90-2CD90A25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9" y="324130"/>
            <a:ext cx="10735993" cy="41579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09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D90AA-49BE-456E-9BDE-26B576E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Visualizing Future Forecasts using Simple Exponential Smoothing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2E0666-2C23-4AEC-8BAA-475C7D560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8" y="2310834"/>
            <a:ext cx="10621108" cy="4343184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344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897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Tw Cen MT</vt:lpstr>
      <vt:lpstr>Wingdings</vt:lpstr>
      <vt:lpstr>Office Theme</vt:lpstr>
      <vt:lpstr>Developing Forecasting models for predicting Product Demand of a Manufacturing Company</vt:lpstr>
      <vt:lpstr>Problem Description</vt:lpstr>
      <vt:lpstr>Demand Data for a Manufacturing Company</vt:lpstr>
      <vt:lpstr>Average demand in each month of the four years for a particular product</vt:lpstr>
      <vt:lpstr>Data Analysis using Time-series decomposition</vt:lpstr>
      <vt:lpstr>Models used for Time-Series Analysis</vt:lpstr>
      <vt:lpstr>Simple Exponential Smoothing Method</vt:lpstr>
      <vt:lpstr>Validating Exponential Smoothing  Forecasted Data</vt:lpstr>
      <vt:lpstr>Visualizing Future Forecasts using Simple Exponential Smoothing Model</vt:lpstr>
      <vt:lpstr>Holt’s Method using Static Seasonality Indices</vt:lpstr>
      <vt:lpstr>Validating Holt’s Method Forecasted Data</vt:lpstr>
      <vt:lpstr>Visualizing Future Forecasts using Holt’s Method</vt:lpstr>
      <vt:lpstr>Holt-Winters Seasonal Method</vt:lpstr>
      <vt:lpstr>Validating Holt Winter’s Forecasted Data</vt:lpstr>
      <vt:lpstr>Visualizing Forecasts using Winter Holt’s Method</vt:lpstr>
      <vt:lpstr>SARIMA Model</vt:lpstr>
      <vt:lpstr>Parameter selection for the ARIMA Time series model</vt:lpstr>
      <vt:lpstr>SARIMA Model Diagnostics</vt:lpstr>
      <vt:lpstr>Validating SARIMA Model Forecast</vt:lpstr>
      <vt:lpstr>Visualizing Forecasts using SARIMA Model</vt:lpstr>
      <vt:lpstr>Forecast Accuracy Measure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Forecasting models for predicting Product Demand of a Manufacturing Company</dc:title>
  <dc:creator>Sharma, Pallavi</dc:creator>
  <cp:lastModifiedBy>Sharma, Pallavi</cp:lastModifiedBy>
  <cp:revision>5</cp:revision>
  <dcterms:created xsi:type="dcterms:W3CDTF">2019-12-09T03:09:14Z</dcterms:created>
  <dcterms:modified xsi:type="dcterms:W3CDTF">2019-12-09T03:43:46Z</dcterms:modified>
</cp:coreProperties>
</file>