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9" r:id="rId3"/>
    <p:sldId id="257" r:id="rId4"/>
    <p:sldId id="263"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p:scale>
          <a:sx n="67" d="100"/>
          <a:sy n="67" d="100"/>
        </p:scale>
        <p:origin x="6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5145914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8/8/2019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05111398"/>
      </p:ext>
    </p:extLst>
  </p:cSld>
  <p:clrMap bg1="lt1" tx1="dk1" bg2="lt2" tx2="dk2" accent1="accent1" accent2="accent2" accent3="accent3" accent4="accent4" accent5="accent5" accent6="accent6" hlink="hlink" folHlink="folHlink"/>
  <p:sldLayoutIdLst>
    <p:sldLayoutId id="2147483747" r:id="rId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48870E-2C5C-4723-96E3-7AB139796A22}"/>
              </a:ext>
            </a:extLst>
          </p:cNvPr>
          <p:cNvPicPr>
            <a:picLocks noChangeAspect="1"/>
          </p:cNvPicPr>
          <p:nvPr/>
        </p:nvPicPr>
        <p:blipFill rotWithShape="1">
          <a:blip r:embed="rId2">
            <a:alphaModFix amt="90000"/>
          </a:blip>
          <a:srcRect t="15730"/>
          <a:stretch/>
        </p:blipFill>
        <p:spPr>
          <a:xfrm>
            <a:off x="1" y="10"/>
            <a:ext cx="12191999" cy="6857989"/>
          </a:xfrm>
          <a:prstGeom prst="rect">
            <a:avLst/>
          </a:prstGeom>
        </p:spPr>
      </p:pic>
      <p:sp>
        <p:nvSpPr>
          <p:cNvPr id="21" name="Rectangle 15">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23" name="Rectangle 17">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A7876A1-E44F-49CF-B667-3738017C966B}"/>
              </a:ext>
            </a:extLst>
          </p:cNvPr>
          <p:cNvSpPr>
            <a:spLocks noGrp="1"/>
          </p:cNvSpPr>
          <p:nvPr>
            <p:ph type="ctrTitle"/>
          </p:nvPr>
        </p:nvSpPr>
        <p:spPr>
          <a:xfrm>
            <a:off x="1629103" y="2244830"/>
            <a:ext cx="8933796" cy="2437232"/>
          </a:xfrm>
        </p:spPr>
        <p:txBody>
          <a:bodyPr>
            <a:normAutofit/>
          </a:bodyPr>
          <a:lstStyle/>
          <a:p>
            <a:r>
              <a:rPr lang="en-IN"/>
              <a:t>Summarization of Ted Talks</a:t>
            </a:r>
          </a:p>
        </p:txBody>
      </p:sp>
      <p:sp>
        <p:nvSpPr>
          <p:cNvPr id="3" name="Subtitle 2">
            <a:extLst>
              <a:ext uri="{FF2B5EF4-FFF2-40B4-BE49-F238E27FC236}">
                <a16:creationId xmlns:a16="http://schemas.microsoft.com/office/drawing/2014/main" id="{BF39192D-3823-4C12-AE38-62365B16F758}"/>
              </a:ext>
            </a:extLst>
          </p:cNvPr>
          <p:cNvSpPr>
            <a:spLocks noGrp="1"/>
          </p:cNvSpPr>
          <p:nvPr>
            <p:ph type="subTitle" idx="1"/>
          </p:nvPr>
        </p:nvSpPr>
        <p:spPr>
          <a:xfrm>
            <a:off x="1629101" y="4682062"/>
            <a:ext cx="8936846" cy="457201"/>
          </a:xfrm>
        </p:spPr>
        <p:txBody>
          <a:bodyPr>
            <a:normAutofit/>
          </a:bodyPr>
          <a:lstStyle/>
          <a:p>
            <a:pPr>
              <a:spcAft>
                <a:spcPts val="600"/>
              </a:spcAft>
            </a:pPr>
            <a:r>
              <a:rPr lang="en-IN"/>
              <a:t>By Pallavi Aggarwal</a:t>
            </a:r>
          </a:p>
        </p:txBody>
      </p:sp>
      <p:sp>
        <p:nvSpPr>
          <p:cNvPr id="20" name="Rectangle 19">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3259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3" name="Rectangle 22">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5" name="Rectangle 24">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29" name="Rectangle 28">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91A50784-8837-4817-89CD-62F481678C2E}"/>
              </a:ext>
            </a:extLst>
          </p:cNvPr>
          <p:cNvSpPr>
            <a:spLocks noGrp="1"/>
          </p:cNvSpPr>
          <p:nvPr>
            <p:ph type="ctrTitle"/>
          </p:nvPr>
        </p:nvSpPr>
        <p:spPr>
          <a:xfrm>
            <a:off x="1192625" y="1420706"/>
            <a:ext cx="3466540" cy="4016587"/>
          </a:xfrm>
        </p:spPr>
        <p:txBody>
          <a:bodyPr vert="horz" lIns="91440" tIns="45720" rIns="91440" bIns="45720" rtlCol="0" anchor="ctr">
            <a:normAutofit/>
          </a:bodyPr>
          <a:lstStyle/>
          <a:p>
            <a:pPr algn="l">
              <a:lnSpc>
                <a:spcPct val="90000"/>
              </a:lnSpc>
            </a:pPr>
            <a:r>
              <a:rPr lang="en-US" sz="3600" cap="none" spc="0" dirty="0"/>
              <a:t>Topic: Movie</a:t>
            </a:r>
          </a:p>
        </p:txBody>
      </p:sp>
      <p:cxnSp>
        <p:nvCxnSpPr>
          <p:cNvPr id="31" name="Straight Connector 30">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A9128BF-282A-445F-A975-A68D6A535765}"/>
              </a:ext>
            </a:extLst>
          </p:cNvPr>
          <p:cNvSpPr>
            <a:spLocks noGrp="1"/>
          </p:cNvSpPr>
          <p:nvPr>
            <p:ph type="subTitle" idx="1"/>
          </p:nvPr>
        </p:nvSpPr>
        <p:spPr>
          <a:xfrm>
            <a:off x="5236723" y="1420706"/>
            <a:ext cx="5514758" cy="4016587"/>
          </a:xfrm>
        </p:spPr>
        <p:txBody>
          <a:bodyPr vert="horz" lIns="91440" tIns="45720" rIns="91440" bIns="45720" rtlCol="0" anchor="ctr">
            <a:normAutofit/>
          </a:bodyPr>
          <a:lstStyle/>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How I accidentally changed the way movies get made</a:t>
            </a:r>
          </a:p>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How I made an impossible film</a:t>
            </a:r>
          </a:p>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How movies teach manhood</a:t>
            </a:r>
          </a:p>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My journey into movies that matter</a:t>
            </a:r>
          </a:p>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Spider-Man, The Lion King and life on the creative edge</a:t>
            </a:r>
          </a:p>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The art of creating awe</a:t>
            </a:r>
          </a:p>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The benefits of a bilingual brain</a:t>
            </a:r>
          </a:p>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The magic ingredient that brings Pixar movies to life</a:t>
            </a:r>
          </a:p>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The shared wonder of film</a:t>
            </a:r>
          </a:p>
          <a:p>
            <a:pPr marL="617220" indent="-342900" algn="l">
              <a:lnSpc>
                <a:spcPct val="90000"/>
              </a:lnSpc>
              <a:spcAft>
                <a:spcPts val="600"/>
              </a:spcAft>
              <a:buFont typeface="Arial" panose="020B0604020202020204" pitchFamily="34" charset="0"/>
              <a:buChar char="•"/>
            </a:pPr>
            <a:r>
              <a:rPr lang="en-US" sz="1500" dirty="0">
                <a:solidFill>
                  <a:schemeClr val="tx1">
                    <a:lumMod val="75000"/>
                    <a:lumOff val="25000"/>
                  </a:schemeClr>
                </a:solidFill>
              </a:rPr>
              <a:t>What it's like to be a woman in Hollywood</a:t>
            </a:r>
          </a:p>
        </p:txBody>
      </p:sp>
    </p:spTree>
    <p:extLst>
      <p:ext uri="{BB962C8B-B14F-4D97-AF65-F5344CB8AC3E}">
        <p14:creationId xmlns:p14="http://schemas.microsoft.com/office/powerpoint/2010/main" val="8179387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3D9760E-DC00-4503-980F-3D464C4EF283}"/>
              </a:ext>
            </a:extLst>
          </p:cNvPr>
          <p:cNvSpPr>
            <a:spLocks noGrp="1"/>
          </p:cNvSpPr>
          <p:nvPr>
            <p:ph type="subTitle" idx="1"/>
          </p:nvPr>
        </p:nvSpPr>
        <p:spPr>
          <a:xfrm>
            <a:off x="8495479" y="2128716"/>
            <a:ext cx="3238829" cy="1701604"/>
          </a:xfrm>
        </p:spPr>
        <p:txBody>
          <a:bodyPr>
            <a:normAutofit fontScale="62500" lnSpcReduction="20000"/>
          </a:bodyPr>
          <a:lstStyle/>
          <a:p>
            <a:pPr>
              <a:lnSpc>
                <a:spcPct val="103000"/>
              </a:lnSpc>
              <a:spcBef>
                <a:spcPct val="0"/>
              </a:spcBef>
            </a:pPr>
            <a:r>
              <a:rPr lang="en-IN" sz="4800" cap="all" spc="-100" dirty="0">
                <a:solidFill>
                  <a:schemeClr val="tx1"/>
                </a:solidFill>
                <a:latin typeface="+mj-lt"/>
              </a:rPr>
              <a:t>High Frequency Terms</a:t>
            </a:r>
          </a:p>
          <a:p>
            <a:pPr>
              <a:lnSpc>
                <a:spcPct val="103000"/>
              </a:lnSpc>
              <a:spcBef>
                <a:spcPct val="0"/>
              </a:spcBef>
            </a:pPr>
            <a:r>
              <a:rPr lang="en-IN" sz="4800" cap="all" spc="-100" dirty="0">
                <a:solidFill>
                  <a:schemeClr val="tx1"/>
                </a:solidFill>
                <a:latin typeface="+mj-lt"/>
              </a:rPr>
              <a:t>(&gt;20)</a:t>
            </a:r>
          </a:p>
        </p:txBody>
      </p:sp>
      <p:sp>
        <p:nvSpPr>
          <p:cNvPr id="18" name="Rectangle 17">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4C3608B-BECB-45C0-8402-73386FE0DED7}"/>
              </a:ext>
            </a:extLst>
          </p:cNvPr>
          <p:cNvPicPr>
            <a:picLocks noChangeAspect="1"/>
          </p:cNvPicPr>
          <p:nvPr/>
        </p:nvPicPr>
        <p:blipFill>
          <a:blip r:embed="rId2"/>
          <a:stretch>
            <a:fillRect/>
          </a:stretch>
        </p:blipFill>
        <p:spPr>
          <a:xfrm>
            <a:off x="151638" y="1085948"/>
            <a:ext cx="7667888" cy="4420772"/>
          </a:xfrm>
          <a:prstGeom prst="rect">
            <a:avLst/>
          </a:prstGeom>
        </p:spPr>
      </p:pic>
    </p:spTree>
    <p:extLst>
      <p:ext uri="{BB962C8B-B14F-4D97-AF65-F5344CB8AC3E}">
        <p14:creationId xmlns:p14="http://schemas.microsoft.com/office/powerpoint/2010/main" val="203393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28">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0">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9" name="Rectangle 32">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5A463EB-1640-467F-823C-46C10631E6FE}"/>
              </a:ext>
            </a:extLst>
          </p:cNvPr>
          <p:cNvPicPr>
            <a:picLocks noChangeAspect="1"/>
          </p:cNvPicPr>
          <p:nvPr/>
        </p:nvPicPr>
        <p:blipFill>
          <a:blip r:embed="rId2"/>
          <a:stretch>
            <a:fillRect/>
          </a:stretch>
        </p:blipFill>
        <p:spPr>
          <a:xfrm>
            <a:off x="643192" y="1429969"/>
            <a:ext cx="6909386" cy="3990170"/>
          </a:xfrm>
          <a:prstGeom prst="rect">
            <a:avLst/>
          </a:prstGeom>
        </p:spPr>
      </p:pic>
      <p:sp>
        <p:nvSpPr>
          <p:cNvPr id="50" name="Rectangle 34">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3D9760E-DC00-4503-980F-3D464C4EF283}"/>
              </a:ext>
            </a:extLst>
          </p:cNvPr>
          <p:cNvSpPr>
            <a:spLocks noGrp="1"/>
          </p:cNvSpPr>
          <p:nvPr>
            <p:ph type="subTitle" idx="1"/>
          </p:nvPr>
        </p:nvSpPr>
        <p:spPr>
          <a:xfrm>
            <a:off x="8566500" y="1937864"/>
            <a:ext cx="3238829" cy="1496816"/>
          </a:xfrm>
        </p:spPr>
        <p:txBody>
          <a:bodyPr>
            <a:normAutofit lnSpcReduction="10000"/>
          </a:bodyPr>
          <a:lstStyle/>
          <a:p>
            <a:pPr>
              <a:lnSpc>
                <a:spcPct val="83000"/>
              </a:lnSpc>
              <a:spcBef>
                <a:spcPct val="0"/>
              </a:spcBef>
            </a:pPr>
            <a:r>
              <a:rPr lang="en-IN" sz="3000" cap="all" spc="-100" dirty="0">
                <a:solidFill>
                  <a:schemeClr val="tx1"/>
                </a:solidFill>
                <a:latin typeface="+mj-lt"/>
              </a:rPr>
              <a:t>High Frequency Terms</a:t>
            </a:r>
          </a:p>
          <a:p>
            <a:pPr>
              <a:lnSpc>
                <a:spcPct val="83000"/>
              </a:lnSpc>
              <a:spcBef>
                <a:spcPct val="0"/>
              </a:spcBef>
            </a:pPr>
            <a:r>
              <a:rPr lang="en-IN" sz="3000" cap="all" spc="-100" dirty="0">
                <a:solidFill>
                  <a:schemeClr val="tx1"/>
                </a:solidFill>
                <a:latin typeface="+mj-lt"/>
              </a:rPr>
              <a:t>(&gt;30)</a:t>
            </a:r>
          </a:p>
          <a:p>
            <a:pPr>
              <a:spcBef>
                <a:spcPct val="0"/>
              </a:spcBef>
              <a:spcAft>
                <a:spcPts val="600"/>
              </a:spcAft>
            </a:pPr>
            <a:endParaRPr lang="en-IN" cap="all" spc="-100" dirty="0">
              <a:solidFill>
                <a:schemeClr val="tx1">
                  <a:lumMod val="85000"/>
                  <a:lumOff val="15000"/>
                </a:schemeClr>
              </a:solidFill>
              <a:latin typeface="+mj-lt"/>
            </a:endParaRPr>
          </a:p>
        </p:txBody>
      </p:sp>
      <p:sp>
        <p:nvSpPr>
          <p:cNvPr id="51" name="Rectangle 36">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2" name="Straight Connector 38">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40">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42">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32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BCB22AB5-5FB0-468D-9D4A-7DA011D2B5DC}"/>
              </a:ext>
            </a:extLst>
          </p:cNvPr>
          <p:cNvSpPr>
            <a:spLocks noGrp="1"/>
          </p:cNvSpPr>
          <p:nvPr>
            <p:ph type="ctrTitle"/>
          </p:nvPr>
        </p:nvSpPr>
        <p:spPr>
          <a:xfrm>
            <a:off x="1256493" y="1559768"/>
            <a:ext cx="2978281" cy="3135379"/>
          </a:xfrm>
        </p:spPr>
        <p:txBody>
          <a:bodyPr>
            <a:normAutofit/>
          </a:bodyPr>
          <a:lstStyle/>
          <a:p>
            <a:r>
              <a:rPr lang="en-IN" sz="4800" dirty="0">
                <a:solidFill>
                  <a:schemeClr val="bg1"/>
                </a:solidFill>
              </a:rPr>
              <a:t>Word Cluster</a:t>
            </a:r>
          </a:p>
        </p:txBody>
      </p:sp>
      <p:sp>
        <p:nvSpPr>
          <p:cNvPr id="21" name="Rectangle 20">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B4BB42F-711B-409F-B7A0-A2672ACAB45B}"/>
              </a:ext>
            </a:extLst>
          </p:cNvPr>
          <p:cNvPicPr>
            <a:picLocks noChangeAspect="1"/>
          </p:cNvPicPr>
          <p:nvPr/>
        </p:nvPicPr>
        <p:blipFill>
          <a:blip r:embed="rId3"/>
          <a:stretch>
            <a:fillRect/>
          </a:stretch>
        </p:blipFill>
        <p:spPr>
          <a:xfrm>
            <a:off x="5346570" y="1636541"/>
            <a:ext cx="6202238" cy="3581792"/>
          </a:xfrm>
          <a:prstGeom prst="rect">
            <a:avLst/>
          </a:prstGeom>
        </p:spPr>
      </p:pic>
    </p:spTree>
    <p:extLst>
      <p:ext uri="{BB962C8B-B14F-4D97-AF65-F5344CB8AC3E}">
        <p14:creationId xmlns:p14="http://schemas.microsoft.com/office/powerpoint/2010/main" val="39829107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0" name="Rectangle 4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7E5889D2-B711-4E18-9F50-5BFC5CBE7DCC}"/>
              </a:ext>
            </a:extLst>
          </p:cNvPr>
          <p:cNvSpPr>
            <a:spLocks noGrp="1"/>
          </p:cNvSpPr>
          <p:nvPr>
            <p:ph type="ctrTitle"/>
          </p:nvPr>
        </p:nvSpPr>
        <p:spPr>
          <a:xfrm>
            <a:off x="7772401" y="1559768"/>
            <a:ext cx="3163106" cy="3135379"/>
          </a:xfrm>
        </p:spPr>
        <p:txBody>
          <a:bodyPr>
            <a:normAutofit/>
          </a:bodyPr>
          <a:lstStyle/>
          <a:p>
            <a:r>
              <a:rPr lang="en-IN" sz="4800" dirty="0">
                <a:solidFill>
                  <a:schemeClr val="bg1"/>
                </a:solidFill>
              </a:rPr>
              <a:t>Summary Example</a:t>
            </a:r>
          </a:p>
        </p:txBody>
      </p:sp>
      <p:sp>
        <p:nvSpPr>
          <p:cNvPr id="52" name="Rectangle 51">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53">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6EA6668D-1572-40F7-8894-043DD6780E7F}"/>
              </a:ext>
            </a:extLst>
          </p:cNvPr>
          <p:cNvGraphicFramePr>
            <a:graphicFrameLocks noGrp="1"/>
          </p:cNvGraphicFramePr>
          <p:nvPr>
            <p:extLst>
              <p:ext uri="{D42A27DB-BD31-4B8C-83A1-F6EECF244321}">
                <p14:modId xmlns:p14="http://schemas.microsoft.com/office/powerpoint/2010/main" val="3365449303"/>
              </p:ext>
            </p:extLst>
          </p:nvPr>
        </p:nvGraphicFramePr>
        <p:xfrm>
          <a:off x="775197" y="645106"/>
          <a:ext cx="5938228" cy="5564666"/>
        </p:xfrm>
        <a:graphic>
          <a:graphicData uri="http://schemas.openxmlformats.org/drawingml/2006/table">
            <a:tbl>
              <a:tblPr>
                <a:tableStyleId>{3B4B98B0-60AC-42C2-AFA5-B58CD77FA1E5}</a:tableStyleId>
              </a:tblPr>
              <a:tblGrid>
                <a:gridCol w="5938228">
                  <a:extLst>
                    <a:ext uri="{9D8B030D-6E8A-4147-A177-3AD203B41FA5}">
                      <a16:colId xmlns:a16="http://schemas.microsoft.com/office/drawing/2014/main" val="69339158"/>
                    </a:ext>
                  </a:extLst>
                </a:gridCol>
              </a:tblGrid>
              <a:tr h="4597624">
                <a:tc>
                  <a:txBody>
                    <a:bodyPr/>
                    <a:lstStyle/>
                    <a:p>
                      <a:pPr algn="l" fontAlgn="t"/>
                      <a:r>
                        <a:rPr lang="en-US" sz="1500" dirty="0">
                          <a:effectLst/>
                        </a:rPr>
                        <a:t>"Forty years later was when the trend really caught on, with, interestingly, another movie that featured a metal guy and a furry guy rescuing a girl by dressing up as the enemy's guards. The monkeys are rather aggressive, as are the apple trees. I know from my own experience that Princess Leia did not provide the adequate context that I could have used in navigating the adult world that is co-ed. And we also have some terrific women who are writing new stories for our kids, and as three-dimensional and delightful as Hermione and Katniss are, these are still war movies. Alison Bechdel is a comic book artist, and back in the mid-'80s, she recorded this conversation she'd had with a friend about assessing the movies that they saw. So try to meet that bar.06:31 And do these women talk to each other at any point in the movie? (Applause) Thank you very much.06:50 Two women who exist and talk to each other about stuff. 07:07 In fact, this week I went to see a very high-quality movie, \"Argo.\" You've read about how the new economy is changing the roles of caregiver and wage earner. So our sons are going to have to find some way of adapting to this, some new relationship with each other, and I think we really have to show them, and model for them, how a real man is someone who trusts his sisters and respects them, and wants to be on their team, and stands up against the real bad guys, who are the men who want to abuse the women. " </a:t>
                      </a:r>
                      <a:endParaRPr lang="en-US" sz="1500" dirty="0">
                        <a:solidFill>
                          <a:srgbClr val="000000"/>
                        </a:solidFill>
                        <a:effectLst/>
                        <a:latin typeface="Calibri" panose="020F0502020204030204" pitchFamily="34" charset="0"/>
                        <a:cs typeface="Calibri" panose="020F0502020204030204" pitchFamily="34" charset="0"/>
                      </a:endParaRPr>
                    </a:p>
                  </a:txBody>
                  <a:tcPr marL="38224" marR="0" marT="0" marB="50965"/>
                </a:tc>
                <a:extLst>
                  <a:ext uri="{0D108BD9-81ED-4DB2-BD59-A6C34878D82A}">
                    <a16:rowId xmlns:a16="http://schemas.microsoft.com/office/drawing/2014/main" val="2246871018"/>
                  </a:ext>
                </a:extLst>
              </a:tr>
              <a:tr h="351500">
                <a:tc>
                  <a:txBody>
                    <a:bodyPr/>
                    <a:lstStyle/>
                    <a:p>
                      <a:pPr algn="l" fontAlgn="t"/>
                      <a:endParaRPr lang="en-IN" sz="1500">
                        <a:effectLst/>
                        <a:latin typeface="Calibri" panose="020F0502020204030204" pitchFamily="34" charset="0"/>
                        <a:cs typeface="Calibri" panose="020F0502020204030204" pitchFamily="34" charset="0"/>
                      </a:endParaRPr>
                    </a:p>
                  </a:txBody>
                  <a:tcPr marL="38224" marR="0" marT="0" marB="50965"/>
                </a:tc>
                <a:extLst>
                  <a:ext uri="{0D108BD9-81ED-4DB2-BD59-A6C34878D82A}">
                    <a16:rowId xmlns:a16="http://schemas.microsoft.com/office/drawing/2014/main" val="2458283273"/>
                  </a:ext>
                </a:extLst>
              </a:tr>
              <a:tr h="351500">
                <a:tc>
                  <a:txBody>
                    <a:bodyPr/>
                    <a:lstStyle/>
                    <a:p>
                      <a:endParaRPr lang="en-IN" sz="1500">
                        <a:latin typeface="Calibri" panose="020F0502020204030204" pitchFamily="34" charset="0"/>
                        <a:cs typeface="Calibri" panose="020F0502020204030204" pitchFamily="34" charset="0"/>
                      </a:endParaRPr>
                    </a:p>
                  </a:txBody>
                  <a:tcPr marL="38224" marR="0" marT="0" marB="50965"/>
                </a:tc>
                <a:extLst>
                  <a:ext uri="{0D108BD9-81ED-4DB2-BD59-A6C34878D82A}">
                    <a16:rowId xmlns:a16="http://schemas.microsoft.com/office/drawing/2014/main" val="2900728746"/>
                  </a:ext>
                </a:extLst>
              </a:tr>
              <a:tr h="264042">
                <a:tc>
                  <a:txBody>
                    <a:bodyPr/>
                    <a:lstStyle/>
                    <a:p>
                      <a:pPr algn="l" fontAlgn="t"/>
                      <a:r>
                        <a:rPr lang="en-IN" sz="1500" dirty="0">
                          <a:effectLst/>
                        </a:rPr>
                        <a:t>&gt; </a:t>
                      </a:r>
                      <a:endParaRPr lang="en-IN" sz="1500" dirty="0">
                        <a:solidFill>
                          <a:srgbClr val="0000FF"/>
                        </a:solidFill>
                        <a:effectLst/>
                        <a:latin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87100230"/>
                  </a:ext>
                </a:extLst>
              </a:tr>
            </a:tbl>
          </a:graphicData>
        </a:graphic>
      </p:graphicFrame>
    </p:spTree>
    <p:extLst>
      <p:ext uri="{BB962C8B-B14F-4D97-AF65-F5344CB8AC3E}">
        <p14:creationId xmlns:p14="http://schemas.microsoft.com/office/powerpoint/2010/main" val="16039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6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6C9A7-8B2D-4975-85E1-B993924F15A0}"/>
              </a:ext>
            </a:extLst>
          </p:cNvPr>
          <p:cNvSpPr>
            <a:spLocks noGrp="1"/>
          </p:cNvSpPr>
          <p:nvPr>
            <p:ph type="ctrTitle"/>
          </p:nvPr>
        </p:nvSpPr>
        <p:spPr>
          <a:xfrm>
            <a:off x="8560024" y="1559768"/>
            <a:ext cx="3238829" cy="3135379"/>
          </a:xfrm>
        </p:spPr>
        <p:txBody>
          <a:bodyPr>
            <a:normAutofit/>
          </a:bodyPr>
          <a:lstStyle/>
          <a:p>
            <a:r>
              <a:rPr lang="en-IN" sz="3400"/>
              <a:t>Hierarchical Clustering</a:t>
            </a:r>
          </a:p>
        </p:txBody>
      </p:sp>
      <p:sp>
        <p:nvSpPr>
          <p:cNvPr id="85" name="Rectangle 7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6" name="Straight Connector 7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7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7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BB3DA13-8E3D-457E-9A64-46EEEF691032}"/>
              </a:ext>
            </a:extLst>
          </p:cNvPr>
          <p:cNvPicPr>
            <a:picLocks noChangeAspect="1"/>
          </p:cNvPicPr>
          <p:nvPr/>
        </p:nvPicPr>
        <p:blipFill>
          <a:blip r:embed="rId2"/>
          <a:stretch>
            <a:fillRect/>
          </a:stretch>
        </p:blipFill>
        <p:spPr>
          <a:xfrm>
            <a:off x="393146" y="1736904"/>
            <a:ext cx="7303053" cy="4210434"/>
          </a:xfrm>
          <a:prstGeom prst="rect">
            <a:avLst/>
          </a:prstGeom>
        </p:spPr>
      </p:pic>
    </p:spTree>
    <p:extLst>
      <p:ext uri="{BB962C8B-B14F-4D97-AF65-F5344CB8AC3E}">
        <p14:creationId xmlns:p14="http://schemas.microsoft.com/office/powerpoint/2010/main" val="1553527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F41"/>
      </a:dk2>
      <a:lt2>
        <a:srgbClr val="E2E8E8"/>
      </a:lt2>
      <a:accent1>
        <a:srgbClr val="E7296F"/>
      </a:accent1>
      <a:accent2>
        <a:srgbClr val="D52017"/>
      </a:accent2>
      <a:accent3>
        <a:srgbClr val="E78129"/>
      </a:accent3>
      <a:accent4>
        <a:srgbClr val="14B87F"/>
      </a:accent4>
      <a:accent5>
        <a:srgbClr val="22B4BF"/>
      </a:accent5>
      <a:accent6>
        <a:srgbClr val="1778D5"/>
      </a:accent6>
      <a:hlink>
        <a:srgbClr val="319095"/>
      </a:hlink>
      <a:folHlink>
        <a:srgbClr val="848484"/>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SavonVTI</vt:lpstr>
      <vt:lpstr>Summarization of Ted Talks</vt:lpstr>
      <vt:lpstr>Topic: Movie</vt:lpstr>
      <vt:lpstr>PowerPoint Presentation</vt:lpstr>
      <vt:lpstr>PowerPoint Presentation</vt:lpstr>
      <vt:lpstr>Word Cluster</vt:lpstr>
      <vt:lpstr>Summary Example</vt:lpstr>
      <vt:lpstr>Hierarchical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Summarization of Ted Talks</dc:title>
  <dc:creator>Aggarwal, Pallavi</dc:creator>
  <cp:lastModifiedBy>Aggarwal, Pallavi</cp:lastModifiedBy>
  <cp:revision>2</cp:revision>
  <dcterms:created xsi:type="dcterms:W3CDTF">2019-08-09T00:21:58Z</dcterms:created>
  <dcterms:modified xsi:type="dcterms:W3CDTF">2019-08-09T00:39:28Z</dcterms:modified>
</cp:coreProperties>
</file>