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n.wikipedia.org/wiki/Canny_edge_detector#Process_of_Canny_edge_detection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0" y="72325"/>
            <a:ext cx="8832300" cy="1126200"/>
          </a:xfrm>
          <a:prstGeom prst="rect">
            <a:avLst/>
          </a:prstGeom>
        </p:spPr>
        <p:txBody>
          <a:bodyPr anchorCtr="0" anchor="b" bIns="91425" lIns="91425" rIns="91425" wrap="square" tIns="91425">
            <a:noAutofit/>
          </a:bodyPr>
          <a:lstStyle/>
          <a:p>
            <a:pPr indent="0" lvl="0" marL="0" rtl="0" algn="l">
              <a:spcBef>
                <a:spcPts val="0"/>
              </a:spcBef>
              <a:buNone/>
            </a:pPr>
            <a:r>
              <a:t/>
            </a:r>
            <a:endParaRPr sz="2400"/>
          </a:p>
          <a:p>
            <a:pPr indent="0" lvl="0" marL="0" algn="l">
              <a:spcBef>
                <a:spcPts val="0"/>
              </a:spcBef>
              <a:buNone/>
            </a:pPr>
            <a:r>
              <a:rPr b="1" lang="en" sz="2400"/>
              <a:t>DIGITAL IMAGE PROCESSING FOR COUNTERFEIT NOTE DETECTION</a:t>
            </a:r>
          </a:p>
        </p:txBody>
      </p:sp>
      <p:sp>
        <p:nvSpPr>
          <p:cNvPr id="55" name="Shape 55"/>
          <p:cNvSpPr txBox="1"/>
          <p:nvPr>
            <p:ph idx="1" type="subTitle"/>
          </p:nvPr>
        </p:nvSpPr>
        <p:spPr>
          <a:xfrm>
            <a:off x="4918125" y="4122550"/>
            <a:ext cx="4182600" cy="919500"/>
          </a:xfrm>
          <a:prstGeom prst="rect">
            <a:avLst/>
          </a:prstGeom>
        </p:spPr>
        <p:txBody>
          <a:bodyPr anchorCtr="0" anchor="t" bIns="91425" lIns="91425" rIns="91425" wrap="square" tIns="91425">
            <a:noAutofit/>
          </a:bodyPr>
          <a:lstStyle/>
          <a:p>
            <a:pPr indent="0" lvl="0" marL="0" rtl="0" algn="l">
              <a:spcBef>
                <a:spcPts val="0"/>
              </a:spcBef>
              <a:buNone/>
            </a:pPr>
            <a:r>
              <a:rPr b="1" lang="en" sz="1800">
                <a:solidFill>
                  <a:srgbClr val="000000"/>
                </a:solidFill>
              </a:rPr>
              <a:t>Guidance by: Prof. John Kim</a:t>
            </a:r>
          </a:p>
          <a:p>
            <a:pPr indent="0" lvl="0" marL="0" algn="l">
              <a:spcBef>
                <a:spcPts val="0"/>
              </a:spcBef>
              <a:buNone/>
            </a:pPr>
            <a:r>
              <a:rPr b="1" lang="en" sz="1800">
                <a:solidFill>
                  <a:srgbClr val="000000"/>
                </a:solidFill>
              </a:rPr>
              <a:t>  By:</a:t>
            </a:r>
            <a:r>
              <a:rPr b="1" lang="en" sz="1800">
                <a:solidFill>
                  <a:srgbClr val="000000"/>
                </a:solidFill>
              </a:rPr>
              <a:t>Pallavi Dixit , Id: 92844</a:t>
            </a:r>
          </a:p>
        </p:txBody>
      </p:sp>
      <p:pic>
        <p:nvPicPr>
          <p:cNvPr id="56" name="Shape 56"/>
          <p:cNvPicPr preferRelativeResize="0"/>
          <p:nvPr/>
        </p:nvPicPr>
        <p:blipFill>
          <a:blip r:embed="rId3">
            <a:alphaModFix/>
          </a:blip>
          <a:stretch>
            <a:fillRect/>
          </a:stretch>
        </p:blipFill>
        <p:spPr>
          <a:xfrm>
            <a:off x="255725" y="1126200"/>
            <a:ext cx="4416486" cy="3640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0" lvl="0" marL="0">
              <a:spcBef>
                <a:spcPts val="0"/>
              </a:spcBef>
              <a:buNone/>
            </a:pPr>
            <a:r>
              <a:rPr lang="en"/>
              <a:t>                                          </a:t>
            </a:r>
            <a:r>
              <a:rPr lang="en"/>
              <a:t>Conversion rgb2gray scale</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14" name="Shape 114"/>
          <p:cNvPicPr preferRelativeResize="0"/>
          <p:nvPr/>
        </p:nvPicPr>
        <p:blipFill>
          <a:blip r:embed="rId3">
            <a:alphaModFix/>
          </a:blip>
          <a:stretch>
            <a:fillRect/>
          </a:stretch>
        </p:blipFill>
        <p:spPr>
          <a:xfrm>
            <a:off x="2595563" y="828675"/>
            <a:ext cx="3952875" cy="348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0" lvl="0" marL="0">
              <a:spcBef>
                <a:spcPts val="0"/>
              </a:spcBef>
              <a:buNone/>
            </a:pPr>
            <a:r>
              <a:rPr lang="en"/>
              <a:t>%Performing threshold operation intensity 30</a:t>
            </a:r>
          </a:p>
          <a:p>
            <a:pPr indent="0" lvl="0" marL="0">
              <a:spcBef>
                <a:spcPts val="0"/>
              </a:spcBef>
              <a:buNone/>
            </a:pPr>
            <a:r>
              <a:rPr lang="en"/>
              <a:t>blackStripRealBW, blackStripFakeBW,blackStripFake2BW] = imagesWithIntensity(blackStripReal, blackStripFake,blackStripFake2);</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Applying threshold value</a:t>
            </a:r>
          </a:p>
          <a:p>
            <a:pPr indent="-69850" lvl="0" marL="0">
              <a:spcBef>
                <a:spcPts val="0"/>
              </a:spcBef>
              <a:buClr>
                <a:schemeClr val="dk1"/>
              </a:buClr>
              <a:buSzPts val="1100"/>
              <a:buFont typeface="Arial"/>
              <a:buNone/>
            </a:pPr>
            <a:r>
              <a:t/>
            </a:r>
            <a:endParaRPr/>
          </a:p>
          <a:p>
            <a:pPr indent="0" lvl="0" marL="0">
              <a:spcBef>
                <a:spcPts val="0"/>
              </a:spcBef>
              <a:buNone/>
            </a:pPr>
            <a:r>
              <a:t/>
            </a:r>
            <a:endParaRPr/>
          </a:p>
        </p:txBody>
      </p:sp>
      <p:pic>
        <p:nvPicPr>
          <p:cNvPr id="120" name="Shape 120"/>
          <p:cNvPicPr preferRelativeResize="0"/>
          <p:nvPr/>
        </p:nvPicPr>
        <p:blipFill>
          <a:blip r:embed="rId3">
            <a:alphaModFix/>
          </a:blip>
          <a:stretch>
            <a:fillRect/>
          </a:stretch>
        </p:blipFill>
        <p:spPr>
          <a:xfrm>
            <a:off x="2191250" y="1306275"/>
            <a:ext cx="3952875" cy="270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body"/>
          </p:nvPr>
        </p:nvSpPr>
        <p:spPr>
          <a:xfrm>
            <a:off x="0" y="0"/>
            <a:ext cx="8832300" cy="5007300"/>
          </a:xfrm>
          <a:prstGeom prst="rect">
            <a:avLst/>
          </a:prstGeom>
        </p:spPr>
        <p:txBody>
          <a:bodyPr anchorCtr="0" anchor="t" bIns="91425" lIns="91425" rIns="91425" wrap="square" tIns="91425">
            <a:noAutofit/>
          </a:bodyPr>
          <a:lstStyle/>
          <a:p>
            <a:pPr indent="0" lvl="0" marL="0" rtl="0">
              <a:spcBef>
                <a:spcPts val="0"/>
              </a:spcBef>
              <a:buNone/>
            </a:pPr>
            <a:r>
              <a:rPr lang="en"/>
              <a:t>%Remove connected components from images</a:t>
            </a:r>
          </a:p>
          <a:p>
            <a:pPr indent="0" lvl="0" marL="0">
              <a:spcBef>
                <a:spcPts val="0"/>
              </a:spcBef>
              <a:buNone/>
            </a:pPr>
            <a:r>
              <a:rPr lang="en"/>
              <a:t>[areaopenReal, areaopenFake, areaopenFake2] = removeConnectedComponents(blackStripRealBW, blackStripFakeBW, blackStripFake2BW);</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Clarifying Image</a:t>
            </a:r>
          </a:p>
          <a:p>
            <a:pPr indent="0" lvl="0" marL="0">
              <a:spcBef>
                <a:spcPts val="0"/>
              </a:spcBef>
              <a:buNone/>
            </a:pPr>
            <a:r>
              <a:t/>
            </a:r>
            <a:endParaRPr/>
          </a:p>
          <a:p>
            <a:pPr indent="0" lvl="0" marL="0" rtl="0">
              <a:spcBef>
                <a:spcPts val="0"/>
              </a:spcBef>
              <a:buNone/>
            </a:pPr>
            <a:r>
              <a:t/>
            </a:r>
            <a:endParaRPr/>
          </a:p>
          <a:p>
            <a:pPr indent="0" lvl="0" marL="0" rtl="0">
              <a:spcBef>
                <a:spcPts val="0"/>
              </a:spcBef>
              <a:buNone/>
            </a:pPr>
            <a:r>
              <a:t/>
            </a:r>
            <a:endParaRPr/>
          </a:p>
        </p:txBody>
      </p:sp>
      <p:pic>
        <p:nvPicPr>
          <p:cNvPr id="126" name="Shape 126"/>
          <p:cNvPicPr preferRelativeResize="0"/>
          <p:nvPr/>
        </p:nvPicPr>
        <p:blipFill>
          <a:blip r:embed="rId3">
            <a:alphaModFix/>
          </a:blip>
          <a:stretch>
            <a:fillRect/>
          </a:stretch>
        </p:blipFill>
        <p:spPr>
          <a:xfrm>
            <a:off x="2595575" y="1560175"/>
            <a:ext cx="3952875" cy="276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%Post processing on images using morphological closing operation using %'square' strel.</a:t>
            </a:r>
          </a:p>
          <a:p>
            <a:pPr indent="0" lvl="0" marL="0">
              <a:spcBef>
                <a:spcPts val="0"/>
              </a:spcBef>
              <a:buNone/>
            </a:pPr>
            <a:r>
              <a:rPr lang="en">
                <a:solidFill>
                  <a:srgbClr val="000000"/>
                </a:solidFill>
              </a:rPr>
              <a:t>[BWImageCloseReal,BWImageCloseFake,BWImageCloseFake2] = postProcessOnImages(areaopenReal, areaopenFake, areaopenFake2);</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Performing Morphological Operations</a:t>
            </a:r>
          </a:p>
          <a:p>
            <a:pPr indent="-69850" lvl="0" marL="0">
              <a:spcBef>
                <a:spcPts val="0"/>
              </a:spcBef>
              <a:buClr>
                <a:schemeClr val="dk1"/>
              </a:buClr>
              <a:buSzPts val="1100"/>
              <a:buFont typeface="Arial"/>
              <a:buNone/>
            </a:pPr>
            <a:r>
              <a:t/>
            </a:r>
            <a:endParaRPr/>
          </a:p>
          <a:p>
            <a:pPr indent="0" lvl="0" marL="0">
              <a:spcBef>
                <a:spcPts val="0"/>
              </a:spcBef>
              <a:buNone/>
            </a:pPr>
            <a:r>
              <a:t/>
            </a:r>
            <a:endParaRPr/>
          </a:p>
        </p:txBody>
      </p:sp>
      <p:pic>
        <p:nvPicPr>
          <p:cNvPr id="132" name="Shape 132"/>
          <p:cNvPicPr preferRelativeResize="0"/>
          <p:nvPr/>
        </p:nvPicPr>
        <p:blipFill>
          <a:blip r:embed="rId3">
            <a:alphaModFix/>
          </a:blip>
          <a:stretch>
            <a:fillRect/>
          </a:stretch>
        </p:blipFill>
        <p:spPr>
          <a:xfrm>
            <a:off x="2595563" y="1841446"/>
            <a:ext cx="3952875" cy="241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//Count the total number of objects in this strip</a:t>
            </a:r>
          </a:p>
          <a:p>
            <a:pPr indent="-69850" lvl="0" marL="0">
              <a:spcBef>
                <a:spcPts val="0"/>
              </a:spcBef>
              <a:buClr>
                <a:schemeClr val="dk1"/>
              </a:buClr>
              <a:buSzPts val="1100"/>
              <a:buFont typeface="Arial"/>
              <a:buNone/>
            </a:pPr>
            <a:r>
              <a:rPr lang="en">
                <a:solidFill>
                  <a:srgbClr val="000000"/>
                </a:solidFill>
              </a:rPr>
              <a:t>[~,countReal] = bwlabel(BWImageCloseReal);</a:t>
            </a:r>
          </a:p>
          <a:p>
            <a:pPr indent="-69850" lvl="0" marL="0">
              <a:spcBef>
                <a:spcPts val="0"/>
              </a:spcBef>
              <a:buClr>
                <a:schemeClr val="dk1"/>
              </a:buClr>
              <a:buSzPts val="1100"/>
              <a:buFont typeface="Arial"/>
              <a:buNone/>
            </a:pPr>
            <a:r>
              <a:rPr lang="en">
                <a:solidFill>
                  <a:srgbClr val="000000"/>
                </a:solidFill>
              </a:rPr>
              <a:t>[~,countFake] = bwlabel(BWImageCloseFake);</a:t>
            </a:r>
          </a:p>
          <a:p>
            <a:pPr indent="-69850" lvl="0" marL="0">
              <a:spcBef>
                <a:spcPts val="0"/>
              </a:spcBef>
              <a:buClr>
                <a:schemeClr val="dk1"/>
              </a:buClr>
              <a:buSzPts val="1100"/>
              <a:buFont typeface="Arial"/>
              <a:buNone/>
            </a:pPr>
            <a:r>
              <a:rPr lang="en">
                <a:solidFill>
                  <a:srgbClr val="000000"/>
                </a:solidFill>
              </a:rPr>
              <a:t>[~,countFake2] = bwlabel(BWImageCloseFake2);</a:t>
            </a:r>
          </a:p>
          <a:p>
            <a:pPr indent="-69850" lvl="0" marL="0">
              <a:spcBef>
                <a:spcPts val="0"/>
              </a:spcBef>
              <a:buClr>
                <a:schemeClr val="dk1"/>
              </a:buClr>
              <a:buSzPts val="1100"/>
              <a:buFont typeface="Arial"/>
              <a:buNone/>
            </a:pPr>
            <a:r>
              <a:rPr lang="en">
                <a:solidFill>
                  <a:srgbClr val="000000"/>
                </a:solidFill>
              </a:rPr>
              <a:t>%Display Number of objects for real and fake notes</a:t>
            </a:r>
          </a:p>
          <a:p>
            <a:pPr indent="-69850" lvl="0" marL="0">
              <a:spcBef>
                <a:spcPts val="0"/>
              </a:spcBef>
              <a:buClr>
                <a:schemeClr val="dk1"/>
              </a:buClr>
              <a:buSzPts val="1100"/>
              <a:buFont typeface="Arial"/>
              <a:buNone/>
            </a:pPr>
            <a:r>
              <a:rPr lang="en">
                <a:solidFill>
                  <a:srgbClr val="000000"/>
                </a:solidFill>
              </a:rPr>
              <a:t>disp(['The total number of black lines for the real note is: ' num2str(countReal)]);</a:t>
            </a:r>
          </a:p>
          <a:p>
            <a:pPr indent="-69850" lvl="0" marL="0">
              <a:spcBef>
                <a:spcPts val="0"/>
              </a:spcBef>
              <a:buClr>
                <a:schemeClr val="dk1"/>
              </a:buClr>
              <a:buSzPts val="1100"/>
              <a:buFont typeface="Arial"/>
              <a:buNone/>
            </a:pPr>
            <a:r>
              <a:rPr lang="en">
                <a:solidFill>
                  <a:srgbClr val="000000"/>
                </a:solidFill>
              </a:rPr>
              <a:t>disp(['The total number of black lines for the fake note is: ' num2str(countFake)]);</a:t>
            </a:r>
          </a:p>
          <a:p>
            <a:pPr indent="-69850" lvl="0" marL="0">
              <a:spcBef>
                <a:spcPts val="0"/>
              </a:spcBef>
              <a:buClr>
                <a:schemeClr val="dk1"/>
              </a:buClr>
              <a:buSzPts val="1100"/>
              <a:buFont typeface="Arial"/>
              <a:buNone/>
            </a:pPr>
            <a:r>
              <a:rPr lang="en">
                <a:solidFill>
                  <a:srgbClr val="000000"/>
                </a:solidFill>
              </a:rPr>
              <a:t>disp(['The total number of black lines for the second fake note is: ' num2str(countFake2)]);</a:t>
            </a:r>
          </a:p>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0" lvl="0" marL="0">
              <a:spcBef>
                <a:spcPts val="0"/>
              </a:spcBef>
              <a:buNone/>
            </a:pPr>
            <a:r>
              <a:rPr b="1" lang="en" sz="2400">
                <a:latin typeface="Georgia"/>
                <a:ea typeface="Georgia"/>
                <a:cs typeface="Georgia"/>
                <a:sym typeface="Georgia"/>
              </a:rPr>
              <a:t>OUTPUT:</a:t>
            </a:r>
          </a:p>
          <a:p>
            <a:pPr indent="0" lvl="0" marL="0">
              <a:spcBef>
                <a:spcPts val="0"/>
              </a:spcBef>
              <a:buNone/>
            </a:pPr>
            <a:r>
              <a:t/>
            </a:r>
            <a:endParaRPr b="1" sz="2400">
              <a:latin typeface="Georgia"/>
              <a:ea typeface="Georgia"/>
              <a:cs typeface="Georgia"/>
              <a:sym typeface="Georgia"/>
            </a:endParaRPr>
          </a:p>
          <a:p>
            <a:pPr indent="0" lvl="0" marL="0">
              <a:spcBef>
                <a:spcPts val="0"/>
              </a:spcBef>
              <a:buNone/>
            </a:pPr>
            <a:r>
              <a:t/>
            </a:r>
            <a:endParaRPr b="1" sz="2400">
              <a:latin typeface="Georgia"/>
              <a:ea typeface="Georgia"/>
              <a:cs typeface="Georgia"/>
              <a:sym typeface="Georgia"/>
            </a:endParaRPr>
          </a:p>
          <a:p>
            <a:pPr indent="-69850" lvl="0" marL="0">
              <a:spcBef>
                <a:spcPts val="0"/>
              </a:spcBef>
              <a:buClr>
                <a:schemeClr val="dk1"/>
              </a:buClr>
              <a:buSzPts val="1100"/>
              <a:buFont typeface="Arial"/>
              <a:buNone/>
            </a:pPr>
            <a:r>
              <a:rPr b="1" lang="en" sz="1100">
                <a:solidFill>
                  <a:schemeClr val="dk1"/>
                </a:solidFill>
              </a:rPr>
              <a:t>Explanation:</a:t>
            </a:r>
          </a:p>
          <a:p>
            <a:pPr indent="-69850" lvl="0" marL="0">
              <a:spcBef>
                <a:spcPts val="0"/>
              </a:spcBef>
              <a:buClr>
                <a:schemeClr val="dk1"/>
              </a:buClr>
              <a:buSzPts val="1100"/>
              <a:buFont typeface="Arial"/>
              <a:buNone/>
            </a:pPr>
            <a:r>
              <a:rPr lang="en" sz="1100">
                <a:solidFill>
                  <a:schemeClr val="dk1"/>
                </a:solidFill>
              </a:rPr>
              <a:t>*As we can observe there are three currency notes in which there is a real note and two of them are fake.</a:t>
            </a:r>
          </a:p>
          <a:p>
            <a:pPr indent="-69850" lvl="0" marL="0">
              <a:spcBef>
                <a:spcPts val="0"/>
              </a:spcBef>
              <a:buClr>
                <a:schemeClr val="dk1"/>
              </a:buClr>
              <a:buSzPts val="1100"/>
              <a:buFont typeface="Arial"/>
              <a:buNone/>
            </a:pPr>
            <a:r>
              <a:rPr lang="en" sz="1100">
                <a:solidFill>
                  <a:schemeClr val="dk1"/>
                </a:solidFill>
              </a:rPr>
              <a:t>*As we move further we come to know the note real has a strip, note fake too has a strip but with a discontinuity it and note fake#2 has no strip.</a:t>
            </a:r>
          </a:p>
          <a:p>
            <a:pPr indent="-69850" lvl="0" marL="0">
              <a:spcBef>
                <a:spcPts val="0"/>
              </a:spcBef>
              <a:buClr>
                <a:schemeClr val="dk1"/>
              </a:buClr>
              <a:buSzPts val="1100"/>
              <a:buFont typeface="Arial"/>
              <a:buNone/>
            </a:pPr>
            <a:r>
              <a:rPr lang="en" sz="1100">
                <a:solidFill>
                  <a:schemeClr val="dk1"/>
                </a:solidFill>
              </a:rPr>
              <a:t>*The first operation that we perform is covering rgb2grayscale.</a:t>
            </a:r>
          </a:p>
          <a:p>
            <a:pPr indent="-69850" lvl="0" marL="0">
              <a:spcBef>
                <a:spcPts val="0"/>
              </a:spcBef>
              <a:buClr>
                <a:schemeClr val="dk1"/>
              </a:buClr>
              <a:buSzPts val="1100"/>
              <a:buFont typeface="Arial"/>
              <a:buNone/>
            </a:pPr>
            <a:r>
              <a:rPr lang="en" sz="1100">
                <a:solidFill>
                  <a:schemeClr val="dk1"/>
                </a:solidFill>
              </a:rPr>
              <a:t>*Then for each image we are applying threshold intensity unto 30.</a:t>
            </a:r>
          </a:p>
          <a:p>
            <a:pPr indent="-69850" lvl="0" marL="0">
              <a:spcBef>
                <a:spcPts val="0"/>
              </a:spcBef>
              <a:buClr>
                <a:schemeClr val="dk1"/>
              </a:buClr>
              <a:buSzPts val="1100"/>
              <a:buFont typeface="Arial"/>
              <a:buNone/>
            </a:pPr>
            <a:r>
              <a:rPr lang="en" sz="1100">
                <a:solidFill>
                  <a:schemeClr val="dk1"/>
                </a:solidFill>
              </a:rPr>
              <a:t>*The next step is to clarify the images by using open and reopen operations thus by removing the connected components.</a:t>
            </a:r>
          </a:p>
          <a:p>
            <a:pPr indent="-69850" lvl="0" marL="0">
              <a:spcBef>
                <a:spcPts val="0"/>
              </a:spcBef>
              <a:buClr>
                <a:schemeClr val="dk1"/>
              </a:buClr>
              <a:buSzPts val="1100"/>
              <a:buFont typeface="Arial"/>
              <a:buNone/>
            </a:pPr>
            <a:r>
              <a:rPr lang="en" sz="1100">
                <a:solidFill>
                  <a:schemeClr val="dk1"/>
                </a:solidFill>
              </a:rPr>
              <a:t>*In this step we apply morphological operation :</a:t>
            </a:r>
          </a:p>
          <a:p>
            <a:pPr indent="-69850" lvl="0" marL="0">
              <a:spcBef>
                <a:spcPts val="0"/>
              </a:spcBef>
              <a:buClr>
                <a:schemeClr val="dk1"/>
              </a:buClr>
              <a:buSzPts val="1100"/>
              <a:buFont typeface="Arial"/>
              <a:buNone/>
            </a:pPr>
            <a:r>
              <a:rPr lang="en" sz="1100">
                <a:solidFill>
                  <a:schemeClr val="dk1"/>
                </a:solidFill>
              </a:rPr>
              <a:t> SE = strel(‘square’,5): creates a square structuring element whose width is 5 pixels.</a:t>
            </a:r>
          </a:p>
          <a:p>
            <a:pPr indent="-69850" lvl="0" marL="0">
              <a:spcBef>
                <a:spcPts val="0"/>
              </a:spcBef>
              <a:buClr>
                <a:schemeClr val="dk1"/>
              </a:buClr>
              <a:buSzPts val="1100"/>
              <a:buFont typeface="Arial"/>
              <a:buNone/>
            </a:pPr>
            <a:r>
              <a:t/>
            </a:r>
            <a:endParaRPr sz="1100">
              <a:solidFill>
                <a:schemeClr val="dk1"/>
              </a:solidFill>
            </a:endParaRPr>
          </a:p>
          <a:p>
            <a:pPr indent="0" lvl="0" marL="0">
              <a:spcBef>
                <a:spcPts val="0"/>
              </a:spcBef>
              <a:buNone/>
            </a:pPr>
            <a:r>
              <a:t/>
            </a:r>
            <a:endParaRPr b="1" sz="1400"/>
          </a:p>
        </p:txBody>
      </p:sp>
      <p:pic>
        <p:nvPicPr>
          <p:cNvPr id="143" name="Shape 143"/>
          <p:cNvPicPr preferRelativeResize="0"/>
          <p:nvPr/>
        </p:nvPicPr>
        <p:blipFill>
          <a:blip r:embed="rId3">
            <a:alphaModFix/>
          </a:blip>
          <a:stretch>
            <a:fillRect/>
          </a:stretch>
        </p:blipFill>
        <p:spPr>
          <a:xfrm>
            <a:off x="155500" y="901950"/>
            <a:ext cx="7962124" cy="95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0" y="0"/>
            <a:ext cx="8832300" cy="599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PART-2 (EDGE DETECTION)</a:t>
            </a:r>
          </a:p>
          <a:p>
            <a:pPr indent="0" lvl="0" marL="0" rtl="0">
              <a:spcBef>
                <a:spcPts val="0"/>
              </a:spcBef>
              <a:buNone/>
            </a:pPr>
            <a:r>
              <a:t/>
            </a:r>
            <a:endParaRPr/>
          </a:p>
        </p:txBody>
      </p:sp>
      <p:sp>
        <p:nvSpPr>
          <p:cNvPr id="149" name="Shape 149"/>
          <p:cNvSpPr txBox="1"/>
          <p:nvPr>
            <p:ph idx="1" type="body"/>
          </p:nvPr>
        </p:nvSpPr>
        <p:spPr>
          <a:xfrm>
            <a:off x="50" y="516600"/>
            <a:ext cx="8832300" cy="46269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Edge detection includes a variety of mathematical methods that aim at identifying points in a digital image at which the image brightness changes sharply or, more formally, has discontinuities.  The points at which image brightness changes sharply are typically organized into a set of curved line segments termed edges. The same problem of finding discontinuities in one-dimensional signals is known as step detection and the problem of finding signal discontinuities over time is known as change detection. </a:t>
            </a:r>
          </a:p>
          <a:p>
            <a:pPr indent="-69850" lvl="0" marL="0">
              <a:spcBef>
                <a:spcPts val="0"/>
              </a:spcBef>
              <a:buClr>
                <a:schemeClr val="dk1"/>
              </a:buClr>
              <a:buSzPts val="1100"/>
              <a:buFont typeface="Arial"/>
              <a:buNone/>
            </a:pPr>
            <a:r>
              <a:rPr lang="en">
                <a:solidFill>
                  <a:srgbClr val="000000"/>
                </a:solidFill>
              </a:rPr>
              <a:t>               Edge detection is a fundamental tool in image processing, machine vision and computer vision, particularly in the areas of feature detection and feature extraction.</a:t>
            </a:r>
          </a:p>
          <a:p>
            <a:pPr indent="-69850" lvl="0" marL="0">
              <a:spcBef>
                <a:spcPts val="0"/>
              </a:spcBef>
              <a:buClr>
                <a:schemeClr val="dk1"/>
              </a:buClr>
              <a:buSzPts val="1100"/>
              <a:buFont typeface="Arial"/>
              <a:buNone/>
            </a:pPr>
            <a:r>
              <a:t/>
            </a:r>
            <a:endParaRPr/>
          </a:p>
          <a:p>
            <a:pPr indent="0" lvl="0" marL="0">
              <a:spcBef>
                <a:spcPts val="0"/>
              </a:spcBef>
              <a:buNone/>
            </a:pPr>
            <a:r>
              <a:t/>
            </a:r>
            <a:endParaRPr/>
          </a:p>
        </p:txBody>
      </p:sp>
      <p:pic>
        <p:nvPicPr>
          <p:cNvPr id="150" name="Shape 150"/>
          <p:cNvPicPr preferRelativeResize="0"/>
          <p:nvPr/>
        </p:nvPicPr>
        <p:blipFill>
          <a:blip r:embed="rId3">
            <a:alphaModFix/>
          </a:blip>
          <a:stretch>
            <a:fillRect/>
          </a:stretch>
        </p:blipFill>
        <p:spPr>
          <a:xfrm>
            <a:off x="5765250" y="3707250"/>
            <a:ext cx="3067050" cy="135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0" y="0"/>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CODE FOR EDGE DETECTION</a:t>
            </a:r>
          </a:p>
        </p:txBody>
      </p:sp>
      <p:sp>
        <p:nvSpPr>
          <p:cNvPr id="156" name="Shape 156"/>
          <p:cNvSpPr txBox="1"/>
          <p:nvPr>
            <p:ph idx="1" type="body"/>
          </p:nvPr>
        </p:nvSpPr>
        <p:spPr>
          <a:xfrm>
            <a:off x="0" y="619925"/>
            <a:ext cx="8832300" cy="4432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solidFill>
                  <a:srgbClr val="000000"/>
                </a:solidFill>
              </a:rPr>
              <a:t>clear;clc;</a:t>
            </a:r>
          </a:p>
          <a:p>
            <a:pPr indent="-69850" lvl="0" marL="0">
              <a:spcBef>
                <a:spcPts val="0"/>
              </a:spcBef>
              <a:buClr>
                <a:schemeClr val="dk1"/>
              </a:buClr>
              <a:buSzPts val="1100"/>
              <a:buFont typeface="Arial"/>
              <a:buNone/>
            </a:pPr>
            <a:r>
              <a:rPr lang="en" sz="1400">
                <a:solidFill>
                  <a:srgbClr val="000000"/>
                </a:solidFill>
              </a:rPr>
              <a:t>I = imread('origin3.jpg');</a:t>
            </a:r>
          </a:p>
          <a:p>
            <a:pPr indent="-69850" lvl="0" marL="0">
              <a:spcBef>
                <a:spcPts val="0"/>
              </a:spcBef>
              <a:buClr>
                <a:schemeClr val="dk1"/>
              </a:buClr>
              <a:buSzPts val="1100"/>
              <a:buFont typeface="Arial"/>
              <a:buNone/>
            </a:pPr>
            <a:r>
              <a:rPr lang="en" sz="1400">
                <a:solidFill>
                  <a:srgbClr val="000000"/>
                </a:solidFill>
              </a:rPr>
              <a:t>J = imread('origin4.jpg');</a:t>
            </a:r>
          </a:p>
          <a:p>
            <a:pPr indent="0" lvl="0" marL="0">
              <a:spcBef>
                <a:spcPts val="0"/>
              </a:spcBef>
              <a:buNone/>
            </a:pPr>
            <a:r>
              <a:rPr lang="en" sz="1400">
                <a:solidFill>
                  <a:srgbClr val="000000"/>
                </a:solidFill>
              </a:rPr>
              <a:t>K = imread('fake3.jpg');</a:t>
            </a:r>
          </a:p>
          <a:p>
            <a:pPr indent="-69850" lvl="0" marL="0">
              <a:spcBef>
                <a:spcPts val="0"/>
              </a:spcBef>
              <a:buClr>
                <a:schemeClr val="dk1"/>
              </a:buClr>
              <a:buSzPts val="1100"/>
              <a:buFont typeface="Arial"/>
              <a:buNone/>
            </a:pPr>
            <a:r>
              <a:rPr lang="en" sz="1400">
                <a:solidFill>
                  <a:srgbClr val="000000"/>
                </a:solidFill>
              </a:rPr>
              <a:t>%Resizing the images</a:t>
            </a:r>
          </a:p>
          <a:p>
            <a:pPr indent="-69850" lvl="0" marL="0">
              <a:spcBef>
                <a:spcPts val="0"/>
              </a:spcBef>
              <a:buClr>
                <a:schemeClr val="dk1"/>
              </a:buClr>
              <a:buSzPts val="1100"/>
              <a:buFont typeface="Arial"/>
              <a:buNone/>
            </a:pPr>
            <a:r>
              <a:rPr lang="en" sz="1400">
                <a:solidFill>
                  <a:srgbClr val="000000"/>
                </a:solidFill>
              </a:rPr>
              <a:t>I=imresize(I,[301 720]);</a:t>
            </a:r>
          </a:p>
          <a:p>
            <a:pPr indent="-69850" lvl="0" marL="0">
              <a:spcBef>
                <a:spcPts val="0"/>
              </a:spcBef>
              <a:buClr>
                <a:schemeClr val="dk1"/>
              </a:buClr>
              <a:buSzPts val="1100"/>
              <a:buFont typeface="Arial"/>
              <a:buNone/>
            </a:pPr>
            <a:r>
              <a:rPr lang="en" sz="1400">
                <a:solidFill>
                  <a:srgbClr val="000000"/>
                </a:solidFill>
              </a:rPr>
              <a:t>J=imresize(J,[301 720]);</a:t>
            </a:r>
          </a:p>
          <a:p>
            <a:pPr indent="-69850" lvl="0" marL="0">
              <a:spcBef>
                <a:spcPts val="0"/>
              </a:spcBef>
              <a:buClr>
                <a:schemeClr val="dk1"/>
              </a:buClr>
              <a:buSzPts val="1100"/>
              <a:buFont typeface="Arial"/>
              <a:buNone/>
            </a:pPr>
            <a:r>
              <a:rPr lang="en" sz="1400">
                <a:solidFill>
                  <a:srgbClr val="000000"/>
                </a:solidFill>
              </a:rPr>
              <a:t>K=imresize(K,[301 720]);</a:t>
            </a:r>
          </a:p>
          <a:p>
            <a:pPr indent="-69850" lvl="0" marL="0">
              <a:spcBef>
                <a:spcPts val="0"/>
              </a:spcBef>
              <a:buClr>
                <a:schemeClr val="dk1"/>
              </a:buClr>
              <a:buSzPts val="1100"/>
              <a:buFont typeface="Arial"/>
              <a:buNone/>
            </a:pPr>
            <a:r>
              <a:rPr lang="en" sz="1400">
                <a:solidFill>
                  <a:srgbClr val="000000"/>
                </a:solidFill>
              </a:rPr>
              <a:t>figure(1);</a:t>
            </a:r>
          </a:p>
          <a:p>
            <a:pPr indent="-69850" lvl="0" marL="0">
              <a:spcBef>
                <a:spcPts val="0"/>
              </a:spcBef>
              <a:buClr>
                <a:schemeClr val="dk1"/>
              </a:buClr>
              <a:buSzPts val="1100"/>
              <a:buFont typeface="Arial"/>
              <a:buNone/>
            </a:pPr>
            <a:r>
              <a:rPr lang="en" sz="1400">
                <a:solidFill>
                  <a:srgbClr val="000000"/>
                </a:solidFill>
              </a:rPr>
              <a:t>imshow(I)</a:t>
            </a:r>
          </a:p>
          <a:p>
            <a:pPr indent="0" lvl="0" marL="0">
              <a:spcBef>
                <a:spcPts val="0"/>
              </a:spcBef>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1" type="body"/>
          </p:nvPr>
        </p:nvSpPr>
        <p:spPr>
          <a:xfrm>
            <a:off x="51650" y="0"/>
            <a:ext cx="8900400" cy="50958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t>
            </a:r>
            <a:r>
              <a:rPr lang="en">
                <a:solidFill>
                  <a:srgbClr val="000000"/>
                </a:solidFill>
              </a:rPr>
              <a:t>     Original Image 1</a:t>
            </a:r>
          </a:p>
          <a:p>
            <a:pPr indent="0" lvl="0" marL="0">
              <a:spcBef>
                <a:spcPts val="0"/>
              </a:spcBef>
              <a:buNone/>
            </a:pPr>
            <a:r>
              <a:t/>
            </a:r>
            <a:endParaRPr>
              <a:solidFill>
                <a:srgbClr val="000000"/>
              </a:solidFill>
            </a:endParaRPr>
          </a:p>
          <a:p>
            <a:pPr indent="-69850" lvl="0" marL="0">
              <a:spcBef>
                <a:spcPts val="0"/>
              </a:spcBef>
              <a:buClr>
                <a:schemeClr val="dk1"/>
              </a:buClr>
              <a:buSzPts val="1100"/>
              <a:buFont typeface="Arial"/>
              <a:buNone/>
            </a:pPr>
            <a:r>
              <a:rPr lang="en">
                <a:solidFill>
                  <a:srgbClr val="000000"/>
                </a:solidFill>
              </a:rPr>
              <a:t>figure(2);</a:t>
            </a:r>
          </a:p>
          <a:p>
            <a:pPr indent="-69850" lvl="0" marL="0">
              <a:spcBef>
                <a:spcPts val="0"/>
              </a:spcBef>
              <a:buClr>
                <a:schemeClr val="dk1"/>
              </a:buClr>
              <a:buSzPts val="1100"/>
              <a:buFont typeface="Arial"/>
              <a:buNone/>
            </a:pPr>
            <a:r>
              <a:rPr lang="en">
                <a:solidFill>
                  <a:srgbClr val="000000"/>
                </a:solidFill>
              </a:rPr>
              <a:t>imshow(J);</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t>
            </a:r>
          </a:p>
          <a:p>
            <a:pPr indent="0" lvl="0" marL="0">
              <a:spcBef>
                <a:spcPts val="0"/>
              </a:spcBef>
              <a:buNone/>
            </a:pPr>
            <a:r>
              <a:rPr lang="en"/>
              <a:t>                                 </a:t>
            </a:r>
          </a:p>
        </p:txBody>
      </p:sp>
      <p:pic>
        <p:nvPicPr>
          <p:cNvPr id="162" name="Shape 162"/>
          <p:cNvPicPr preferRelativeResize="0"/>
          <p:nvPr/>
        </p:nvPicPr>
        <p:blipFill>
          <a:blip r:embed="rId3">
            <a:alphaModFix/>
          </a:blip>
          <a:stretch>
            <a:fillRect/>
          </a:stretch>
        </p:blipFill>
        <p:spPr>
          <a:xfrm>
            <a:off x="278975" y="144250"/>
            <a:ext cx="8673075" cy="234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0" y="-1341025"/>
            <a:ext cx="8832300" cy="66090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solidFill>
                <a:srgbClr val="000000"/>
              </a:solidFill>
            </a:endParaRPr>
          </a:p>
          <a:p>
            <a:pPr indent="0" lvl="0" marL="0">
              <a:spcBef>
                <a:spcPts val="0"/>
              </a:spcBef>
              <a:buNone/>
            </a:pPr>
            <a:r>
              <a:rPr lang="en">
                <a:solidFill>
                  <a:srgbClr val="000000"/>
                </a:solidFill>
              </a:rPr>
              <a:t>                                               Real Image 2</a:t>
            </a:r>
          </a:p>
          <a:p>
            <a:pPr indent="-69850" lvl="0" marL="0">
              <a:spcBef>
                <a:spcPts val="0"/>
              </a:spcBef>
              <a:buClr>
                <a:schemeClr val="dk1"/>
              </a:buClr>
              <a:buSzPts val="1100"/>
              <a:buFont typeface="Arial"/>
              <a:buNone/>
            </a:pPr>
            <a:r>
              <a:rPr lang="en">
                <a:solidFill>
                  <a:srgbClr val="000000"/>
                </a:solidFill>
              </a:rPr>
              <a:t>figure(3);</a:t>
            </a:r>
          </a:p>
          <a:p>
            <a:pPr indent="-69850" lvl="0" marL="0">
              <a:spcBef>
                <a:spcPts val="0"/>
              </a:spcBef>
              <a:buClr>
                <a:schemeClr val="dk1"/>
              </a:buClr>
              <a:buSzPts val="1100"/>
              <a:buFont typeface="Arial"/>
              <a:buNone/>
            </a:pPr>
            <a:r>
              <a:rPr lang="en">
                <a:solidFill>
                  <a:srgbClr val="000000"/>
                </a:solidFill>
              </a:rPr>
              <a:t>imshow(K);</a:t>
            </a:r>
          </a:p>
          <a:p>
            <a:pPr indent="0" lvl="0" marL="0">
              <a:spcBef>
                <a:spcPts val="0"/>
              </a:spcBef>
              <a:buNone/>
            </a:pPr>
            <a:r>
              <a:t/>
            </a:r>
            <a:endParaRPr/>
          </a:p>
          <a:p>
            <a:pPr indent="0" lvl="0" marL="0">
              <a:spcBef>
                <a:spcPts val="0"/>
              </a:spcBef>
              <a:buNone/>
            </a:pPr>
            <a:r>
              <a:t/>
            </a:r>
            <a:endParaRPr/>
          </a:p>
        </p:txBody>
      </p:sp>
      <p:pic>
        <p:nvPicPr>
          <p:cNvPr id="168" name="Shape 168"/>
          <p:cNvPicPr preferRelativeResize="0"/>
          <p:nvPr/>
        </p:nvPicPr>
        <p:blipFill>
          <a:blip r:embed="rId3">
            <a:alphaModFix/>
          </a:blip>
          <a:stretch>
            <a:fillRect/>
          </a:stretch>
        </p:blipFill>
        <p:spPr>
          <a:xfrm>
            <a:off x="227822" y="93000"/>
            <a:ext cx="8988500" cy="207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a:spcBef>
                <a:spcPts val="0"/>
              </a:spcBef>
              <a:buNone/>
            </a:pPr>
            <a:r>
              <a:rPr lang="en"/>
              <a:t>Agenda</a:t>
            </a:r>
          </a:p>
        </p:txBody>
      </p:sp>
      <p:sp>
        <p:nvSpPr>
          <p:cNvPr id="62" name="Shape 62"/>
          <p:cNvSpPr txBox="1"/>
          <p:nvPr>
            <p:ph idx="1" type="body"/>
          </p:nvPr>
        </p:nvSpPr>
        <p:spPr>
          <a:xfrm>
            <a:off x="72300" y="521050"/>
            <a:ext cx="8708400" cy="4521000"/>
          </a:xfrm>
          <a:prstGeom prst="rect">
            <a:avLst/>
          </a:prstGeom>
          <a:noFill/>
          <a:ln cap="flat" cmpd="sng" w="9525">
            <a:solidFill>
              <a:srgbClr val="E06666"/>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spcAft>
                <a:spcPts val="0"/>
              </a:spcAft>
              <a:buClr>
                <a:srgbClr val="000000"/>
              </a:buClr>
              <a:buSzPts val="1800"/>
              <a:buFont typeface="Georgia"/>
              <a:buAutoNum type="arabicParenR"/>
            </a:pPr>
            <a:r>
              <a:rPr lang="en">
                <a:solidFill>
                  <a:srgbClr val="000000"/>
                </a:solidFill>
                <a:latin typeface="Georgia"/>
                <a:ea typeface="Georgia"/>
                <a:cs typeface="Georgia"/>
                <a:sym typeface="Georgia"/>
              </a:rPr>
              <a:t>Introduction</a:t>
            </a:r>
          </a:p>
          <a:p>
            <a:pPr indent="-342900" lvl="0" marL="457200" rtl="0">
              <a:spcBef>
                <a:spcPts val="0"/>
              </a:spcBef>
              <a:spcAft>
                <a:spcPts val="0"/>
              </a:spcAft>
              <a:buClr>
                <a:srgbClr val="000000"/>
              </a:buClr>
              <a:buSzPts val="1800"/>
              <a:buFont typeface="Georgia"/>
              <a:buAutoNum type="arabicParenR"/>
            </a:pPr>
            <a:r>
              <a:rPr lang="en">
                <a:solidFill>
                  <a:srgbClr val="000000"/>
                </a:solidFill>
                <a:latin typeface="Georgia"/>
                <a:ea typeface="Georgia"/>
                <a:cs typeface="Georgia"/>
                <a:sym typeface="Georgia"/>
              </a:rPr>
              <a:t>Abstract Of project</a:t>
            </a:r>
          </a:p>
          <a:p>
            <a:pPr indent="-342900" lvl="0" marL="457200" rtl="0">
              <a:spcBef>
                <a:spcPts val="0"/>
              </a:spcBef>
              <a:spcAft>
                <a:spcPts val="0"/>
              </a:spcAft>
              <a:buClr>
                <a:srgbClr val="000000"/>
              </a:buClr>
              <a:buSzPts val="1800"/>
              <a:buFont typeface="Georgia"/>
              <a:buAutoNum type="arabicParenR"/>
            </a:pPr>
            <a:r>
              <a:rPr lang="en">
                <a:solidFill>
                  <a:srgbClr val="000000"/>
                </a:solidFill>
                <a:latin typeface="Georgia"/>
                <a:ea typeface="Georgia"/>
                <a:cs typeface="Georgia"/>
                <a:sym typeface="Georgia"/>
              </a:rPr>
              <a:t>Part 1 ( Strip </a:t>
            </a:r>
            <a:r>
              <a:rPr lang="en">
                <a:solidFill>
                  <a:srgbClr val="000000"/>
                </a:solidFill>
                <a:latin typeface="Georgia"/>
                <a:ea typeface="Georgia"/>
                <a:cs typeface="Georgia"/>
                <a:sym typeface="Georgia"/>
              </a:rPr>
              <a:t>Comparison</a:t>
            </a:r>
            <a:r>
              <a:rPr lang="en">
                <a:solidFill>
                  <a:srgbClr val="000000"/>
                </a:solidFill>
                <a:latin typeface="Georgia"/>
                <a:ea typeface="Georgia"/>
                <a:cs typeface="Georgia"/>
                <a:sym typeface="Georgia"/>
              </a:rPr>
              <a:t>)</a:t>
            </a:r>
          </a:p>
          <a:p>
            <a:pPr indent="-342900" lvl="0" marL="457200" rtl="0">
              <a:spcBef>
                <a:spcPts val="0"/>
              </a:spcBef>
              <a:spcAft>
                <a:spcPts val="0"/>
              </a:spcAft>
              <a:buClr>
                <a:srgbClr val="000000"/>
              </a:buClr>
              <a:buSzPts val="1800"/>
              <a:buFont typeface="Georgia"/>
              <a:buAutoNum type="arabicParenR"/>
            </a:pPr>
            <a:r>
              <a:rPr lang="en">
                <a:solidFill>
                  <a:srgbClr val="000000"/>
                </a:solidFill>
                <a:latin typeface="Georgia"/>
                <a:ea typeface="Georgia"/>
                <a:cs typeface="Georgia"/>
                <a:sym typeface="Georgia"/>
              </a:rPr>
              <a:t>Part 2 ( Edge detection)</a:t>
            </a:r>
          </a:p>
          <a:p>
            <a:pPr indent="-342900" lvl="0" marL="457200" rtl="0">
              <a:spcBef>
                <a:spcPts val="0"/>
              </a:spcBef>
              <a:spcAft>
                <a:spcPts val="0"/>
              </a:spcAft>
              <a:buClr>
                <a:srgbClr val="000000"/>
              </a:buClr>
              <a:buSzPts val="1800"/>
              <a:buFont typeface="Georgia"/>
              <a:buAutoNum type="arabicParenR"/>
            </a:pPr>
            <a:r>
              <a:rPr lang="en">
                <a:solidFill>
                  <a:srgbClr val="000000"/>
                </a:solidFill>
                <a:latin typeface="Georgia"/>
                <a:ea typeface="Georgia"/>
                <a:cs typeface="Georgia"/>
                <a:sym typeface="Georgia"/>
              </a:rPr>
              <a:t>Part 3 (Feature detection)</a:t>
            </a:r>
          </a:p>
          <a:p>
            <a:pPr indent="-342900" lvl="0" marL="457200" rtl="0">
              <a:spcBef>
                <a:spcPts val="0"/>
              </a:spcBef>
              <a:buClr>
                <a:srgbClr val="000000"/>
              </a:buClr>
              <a:buSzPts val="1800"/>
              <a:buFont typeface="Georgia"/>
              <a:buAutoNum type="arabicParenR"/>
            </a:pPr>
            <a:r>
              <a:rPr lang="en">
                <a:solidFill>
                  <a:srgbClr val="000000"/>
                </a:solidFill>
                <a:latin typeface="Georgia"/>
                <a:ea typeface="Georgia"/>
                <a:cs typeface="Georgia"/>
                <a:sym typeface="Georgia"/>
              </a:rPr>
              <a:t>Conclusion</a:t>
            </a:r>
          </a:p>
        </p:txBody>
      </p:sp>
      <p:pic>
        <p:nvPicPr>
          <p:cNvPr id="63" name="Shape 63"/>
          <p:cNvPicPr preferRelativeResize="0"/>
          <p:nvPr/>
        </p:nvPicPr>
        <p:blipFill>
          <a:blip r:embed="rId3">
            <a:alphaModFix/>
          </a:blip>
          <a:stretch>
            <a:fillRect/>
          </a:stretch>
        </p:blipFill>
        <p:spPr>
          <a:xfrm>
            <a:off x="3976125" y="1778900"/>
            <a:ext cx="4600575" cy="2705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0" y="0"/>
            <a:ext cx="8832300" cy="50730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t>
            </a:r>
            <a:r>
              <a:rPr lang="en">
                <a:solidFill>
                  <a:srgbClr val="000000"/>
                </a:solidFill>
              </a:rPr>
              <a:t>   Fake Note Image</a:t>
            </a:r>
          </a:p>
          <a:p>
            <a:pPr indent="-69850" lvl="0" marL="0">
              <a:spcBef>
                <a:spcPts val="0"/>
              </a:spcBef>
              <a:buClr>
                <a:schemeClr val="dk1"/>
              </a:buClr>
              <a:buSzPts val="1100"/>
              <a:buFont typeface="Arial"/>
              <a:buNone/>
            </a:pPr>
            <a:r>
              <a:rPr lang="en">
                <a:solidFill>
                  <a:srgbClr val="000000"/>
                </a:solidFill>
              </a:rPr>
              <a:t>I = rgb2gray(I);</a:t>
            </a:r>
          </a:p>
          <a:p>
            <a:pPr indent="-69850" lvl="0" marL="0">
              <a:spcBef>
                <a:spcPts val="0"/>
              </a:spcBef>
              <a:buClr>
                <a:schemeClr val="dk1"/>
              </a:buClr>
              <a:buSzPts val="1100"/>
              <a:buFont typeface="Arial"/>
              <a:buNone/>
            </a:pPr>
            <a:r>
              <a:rPr lang="en">
                <a:solidFill>
                  <a:srgbClr val="000000"/>
                </a:solidFill>
              </a:rPr>
              <a:t>edge1 = edge(I,'canny');</a:t>
            </a:r>
          </a:p>
          <a:p>
            <a:pPr indent="-69850" lvl="0" marL="0">
              <a:spcBef>
                <a:spcPts val="0"/>
              </a:spcBef>
              <a:buClr>
                <a:schemeClr val="dk1"/>
              </a:buClr>
              <a:buSzPts val="1100"/>
              <a:buFont typeface="Arial"/>
              <a:buNone/>
            </a:pPr>
            <a:r>
              <a:t/>
            </a:r>
            <a:endParaRPr>
              <a:solidFill>
                <a:srgbClr val="000000"/>
              </a:solidFill>
            </a:endParaRPr>
          </a:p>
          <a:p>
            <a:pPr indent="-69850" lvl="0" marL="0">
              <a:spcBef>
                <a:spcPts val="0"/>
              </a:spcBef>
              <a:buClr>
                <a:schemeClr val="dk1"/>
              </a:buClr>
              <a:buSzPts val="1100"/>
              <a:buFont typeface="Arial"/>
              <a:buNone/>
            </a:pPr>
            <a:r>
              <a:t/>
            </a:r>
            <a:endParaRPr>
              <a:solidFill>
                <a:srgbClr val="000000"/>
              </a:solidFill>
            </a:endParaRPr>
          </a:p>
          <a:p>
            <a:pPr indent="-69850" lvl="0" marL="0">
              <a:spcBef>
                <a:spcPts val="0"/>
              </a:spcBef>
              <a:buClr>
                <a:schemeClr val="dk1"/>
              </a:buClr>
              <a:buSzPts val="1100"/>
              <a:buFont typeface="Arial"/>
              <a:buNone/>
            </a:pPr>
            <a:r>
              <a:t/>
            </a:r>
            <a:endParaRPr>
              <a:solidFill>
                <a:srgbClr val="000000"/>
              </a:solidFill>
            </a:endParaRPr>
          </a:p>
          <a:p>
            <a:pPr indent="0" lvl="0" marL="0">
              <a:spcBef>
                <a:spcPts val="0"/>
              </a:spcBef>
              <a:buNone/>
            </a:pPr>
            <a:r>
              <a:t/>
            </a:r>
            <a:endParaRPr>
              <a:solidFill>
                <a:srgbClr val="000000"/>
              </a:solidFill>
            </a:endParaRPr>
          </a:p>
        </p:txBody>
      </p:sp>
      <p:pic>
        <p:nvPicPr>
          <p:cNvPr id="174" name="Shape 174"/>
          <p:cNvPicPr preferRelativeResize="0"/>
          <p:nvPr/>
        </p:nvPicPr>
        <p:blipFill>
          <a:blip r:embed="rId3">
            <a:alphaModFix/>
          </a:blip>
          <a:stretch>
            <a:fillRect/>
          </a:stretch>
        </p:blipFill>
        <p:spPr>
          <a:xfrm>
            <a:off x="1631113" y="-53450"/>
            <a:ext cx="4600575" cy="241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0" y="-47550"/>
            <a:ext cx="89151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J = rgb2gray(J);</a:t>
            </a:r>
          </a:p>
          <a:p>
            <a:pPr indent="-69850" lvl="0" marL="0">
              <a:spcBef>
                <a:spcPts val="0"/>
              </a:spcBef>
              <a:buClr>
                <a:schemeClr val="dk1"/>
              </a:buClr>
              <a:buSzPts val="1100"/>
              <a:buFont typeface="Arial"/>
              <a:buNone/>
            </a:pPr>
            <a:r>
              <a:rPr lang="en">
                <a:solidFill>
                  <a:srgbClr val="000000"/>
                </a:solidFill>
              </a:rPr>
              <a:t>edge2 = edge(J,'canny');</a:t>
            </a:r>
          </a:p>
          <a:p>
            <a:pPr indent="-69850" lvl="0" marL="0">
              <a:spcBef>
                <a:spcPts val="0"/>
              </a:spcBef>
              <a:buClr>
                <a:schemeClr val="dk1"/>
              </a:buClr>
              <a:buSzPts val="1100"/>
              <a:buFont typeface="Arial"/>
              <a:buNone/>
            </a:pPr>
            <a:r>
              <a:rPr lang="en">
                <a:solidFill>
                  <a:srgbClr val="000000"/>
                </a:solidFill>
              </a:rPr>
              <a:t>K = rgb2gray(K);</a:t>
            </a:r>
          </a:p>
          <a:p>
            <a:pPr indent="-69850" lvl="0" marL="0">
              <a:spcBef>
                <a:spcPts val="0"/>
              </a:spcBef>
              <a:buClr>
                <a:schemeClr val="dk1"/>
              </a:buClr>
              <a:buSzPts val="1100"/>
              <a:buFont typeface="Arial"/>
              <a:buNone/>
            </a:pPr>
            <a:r>
              <a:rPr lang="en">
                <a:solidFill>
                  <a:srgbClr val="000000"/>
                </a:solidFill>
              </a:rPr>
              <a:t>edge3 = edge(K,'canny');</a:t>
            </a:r>
          </a:p>
          <a:p>
            <a:pPr indent="-69850" lvl="0" marL="0">
              <a:spcBef>
                <a:spcPts val="0"/>
              </a:spcBef>
              <a:buClr>
                <a:schemeClr val="dk1"/>
              </a:buClr>
              <a:buSzPts val="1100"/>
              <a:buFont typeface="Arial"/>
              <a:buNone/>
            </a:pPr>
            <a:r>
              <a:rPr lang="en">
                <a:solidFill>
                  <a:srgbClr val="000000"/>
                </a:solidFill>
              </a:rPr>
              <a:t>figure(4);</a:t>
            </a:r>
          </a:p>
          <a:p>
            <a:pPr indent="0" lvl="0" marL="0">
              <a:spcBef>
                <a:spcPts val="0"/>
              </a:spcBef>
              <a:buNone/>
            </a:pPr>
            <a:r>
              <a:rPr lang="en">
                <a:solidFill>
                  <a:srgbClr val="000000"/>
                </a:solidFill>
              </a:rPr>
              <a:t>imshow(edge1);</a:t>
            </a:r>
          </a:p>
          <a:p>
            <a:pPr indent="0" lvl="0" marL="0">
              <a:spcBef>
                <a:spcPts val="0"/>
              </a:spcBef>
              <a:buNone/>
            </a:pPr>
            <a:r>
              <a:rPr lang="en">
                <a:solidFill>
                  <a:srgbClr val="000000"/>
                </a:solidFill>
              </a:rPr>
              <a:t>figure(5);</a:t>
            </a:r>
          </a:p>
          <a:p>
            <a:pPr indent="0" lvl="0" marL="0">
              <a:spcBef>
                <a:spcPts val="0"/>
              </a:spcBef>
              <a:buNone/>
            </a:pPr>
            <a:r>
              <a:rPr lang="en">
                <a:solidFill>
                  <a:srgbClr val="000000"/>
                </a:solidFill>
              </a:rPr>
              <a:t>imshow(edge2);</a:t>
            </a:r>
          </a:p>
          <a:p>
            <a:pPr indent="-69850" lvl="0" marL="0">
              <a:spcBef>
                <a:spcPts val="0"/>
              </a:spcBef>
              <a:buClr>
                <a:schemeClr val="dk1"/>
              </a:buClr>
              <a:buSzPts val="1100"/>
              <a:buFont typeface="Arial"/>
              <a:buNone/>
            </a:pPr>
            <a:r>
              <a:rPr lang="en">
                <a:solidFill>
                  <a:srgbClr val="000000"/>
                </a:solidFill>
              </a:rPr>
              <a:t>figure(6);</a:t>
            </a:r>
          </a:p>
          <a:p>
            <a:pPr indent="-69850" lvl="0" marL="0">
              <a:spcBef>
                <a:spcPts val="0"/>
              </a:spcBef>
              <a:buClr>
                <a:schemeClr val="dk1"/>
              </a:buClr>
              <a:buSzPts val="1100"/>
              <a:buFont typeface="Arial"/>
              <a:buNone/>
            </a:pPr>
            <a:r>
              <a:rPr lang="en">
                <a:solidFill>
                  <a:srgbClr val="000000"/>
                </a:solidFill>
              </a:rPr>
              <a:t>imshow(edge3)</a:t>
            </a:r>
            <a:r>
              <a:rPr lang="en">
                <a:solidFill>
                  <a:schemeClr val="dk1"/>
                </a:solidFill>
              </a:rPr>
              <a:t>;</a:t>
            </a:r>
          </a:p>
          <a:p>
            <a:pPr indent="0" lvl="0" marL="0">
              <a:spcBef>
                <a:spcPts val="0"/>
              </a:spcBef>
              <a:buNone/>
            </a:pPr>
            <a:r>
              <a:t/>
            </a:r>
            <a:endParaRPr>
              <a:solidFill>
                <a:schemeClr val="dk1"/>
              </a:solidFill>
            </a:endParaRPr>
          </a:p>
          <a:p>
            <a:pPr indent="-69850" lvl="0" marL="0">
              <a:spcBef>
                <a:spcPts val="0"/>
              </a:spcBef>
              <a:buClr>
                <a:schemeClr val="dk1"/>
              </a:buClr>
              <a:buSzPts val="1100"/>
              <a:buFont typeface="Arial"/>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Comparing two real canny edge images</a:t>
            </a:r>
          </a:p>
          <a:p>
            <a:pPr indent="-69850" lvl="0" marL="0">
              <a:spcBef>
                <a:spcPts val="0"/>
              </a:spcBef>
              <a:buClr>
                <a:schemeClr val="dk1"/>
              </a:buClr>
              <a:buSzPts val="1100"/>
              <a:buFont typeface="Arial"/>
              <a:buNone/>
            </a:pPr>
            <a:r>
              <a:rPr lang="en">
                <a:solidFill>
                  <a:srgbClr val="000000"/>
                </a:solidFill>
              </a:rPr>
              <a:t>figure(7);</a:t>
            </a:r>
          </a:p>
          <a:p>
            <a:pPr indent="0" lvl="0" marL="0">
              <a:spcBef>
                <a:spcPts val="0"/>
              </a:spcBef>
              <a:buNone/>
            </a:pPr>
            <a:r>
              <a:rPr lang="en">
                <a:solidFill>
                  <a:srgbClr val="000000"/>
                </a:solidFill>
              </a:rPr>
              <a:t>imshowpair(edge1,edge2,'diff')</a:t>
            </a:r>
          </a:p>
          <a:p>
            <a:pPr indent="0" lvl="0" marL="0">
              <a:spcBef>
                <a:spcPts val="0"/>
              </a:spcBef>
              <a:buNone/>
            </a:pPr>
            <a:r>
              <a:rPr lang="en">
                <a:solidFill>
                  <a:srgbClr val="000000"/>
                </a:solidFill>
              </a:rPr>
              <a:t>% Comparing real and fake canny edge images</a:t>
            </a:r>
          </a:p>
          <a:p>
            <a:pPr indent="0" lvl="0" marL="0">
              <a:spcBef>
                <a:spcPts val="0"/>
              </a:spcBef>
              <a:buNone/>
            </a:pPr>
            <a:r>
              <a:rPr lang="en">
                <a:solidFill>
                  <a:srgbClr val="000000"/>
                </a:solidFill>
              </a:rPr>
              <a:t>figure(8);</a:t>
            </a:r>
          </a:p>
          <a:p>
            <a:pPr indent="0" lvl="0" marL="0">
              <a:spcBef>
                <a:spcPts val="0"/>
              </a:spcBef>
              <a:buNone/>
            </a:pPr>
            <a:r>
              <a:rPr lang="en">
                <a:solidFill>
                  <a:srgbClr val="000000"/>
                </a:solidFill>
              </a:rPr>
              <a:t>imshowpair(edge1,edge3,'diff')</a:t>
            </a:r>
          </a:p>
          <a:p>
            <a:pPr indent="0" lvl="0" marL="0">
              <a:spcBef>
                <a:spcPts val="0"/>
              </a:spcBef>
              <a:buNone/>
            </a:pPr>
            <a:r>
              <a:t/>
            </a:r>
            <a:endParaRPr/>
          </a:p>
          <a:p>
            <a:pPr indent="-69850" lvl="0" marL="0">
              <a:spcBef>
                <a:spcPts val="0"/>
              </a:spcBef>
              <a:buClr>
                <a:schemeClr val="dk1"/>
              </a:buClr>
              <a:buSzPts val="1100"/>
              <a:buFont typeface="Arial"/>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85" name="Shape 185"/>
          <p:cNvPicPr preferRelativeResize="0"/>
          <p:nvPr/>
        </p:nvPicPr>
        <p:blipFill>
          <a:blip r:embed="rId3">
            <a:alphaModFix/>
          </a:blip>
          <a:stretch>
            <a:fillRect/>
          </a:stretch>
        </p:blipFill>
        <p:spPr>
          <a:xfrm>
            <a:off x="4517463" y="363125"/>
            <a:ext cx="4314825" cy="2247900"/>
          </a:xfrm>
          <a:prstGeom prst="rect">
            <a:avLst/>
          </a:prstGeom>
          <a:noFill/>
          <a:ln>
            <a:noFill/>
          </a:ln>
        </p:spPr>
      </p:pic>
      <p:pic>
        <p:nvPicPr>
          <p:cNvPr id="186" name="Shape 186"/>
          <p:cNvPicPr preferRelativeResize="0"/>
          <p:nvPr/>
        </p:nvPicPr>
        <p:blipFill>
          <a:blip r:embed="rId4">
            <a:alphaModFix/>
          </a:blip>
          <a:stretch>
            <a:fillRect/>
          </a:stretch>
        </p:blipFill>
        <p:spPr>
          <a:xfrm>
            <a:off x="3944188" y="2508813"/>
            <a:ext cx="4791075" cy="250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0" y="0"/>
            <a:ext cx="8832300" cy="4569000"/>
          </a:xfrm>
          <a:prstGeom prst="rect">
            <a:avLst/>
          </a:prstGeom>
        </p:spPr>
        <p:txBody>
          <a:bodyPr anchorCtr="0" anchor="t" bIns="91425" lIns="91425" rIns="91425" wrap="square" tIns="91425">
            <a:noAutofit/>
          </a:bodyPr>
          <a:lstStyle/>
          <a:p>
            <a:pPr indent="0" lvl="0" marL="0">
              <a:spcBef>
                <a:spcPts val="0"/>
              </a:spcBef>
              <a:buNone/>
            </a:pPr>
            <a:r>
              <a:rPr b="1" lang="en" sz="1100">
                <a:solidFill>
                  <a:schemeClr val="dk1"/>
                </a:solidFill>
              </a:rPr>
              <a:t>Explanation:</a:t>
            </a:r>
          </a:p>
          <a:p>
            <a:pPr indent="0" lvl="0" marL="0">
              <a:spcBef>
                <a:spcPts val="0"/>
              </a:spcBef>
              <a:buNone/>
            </a:pPr>
            <a:r>
              <a:rPr b="1" lang="en" sz="1400">
                <a:solidFill>
                  <a:srgbClr val="000000"/>
                </a:solidFill>
              </a:rPr>
              <a:t>*In this program there are two real notes with different serial number and a fake note . Then we rearrange them in same size and perform rgb2gray scale operation.</a:t>
            </a:r>
          </a:p>
          <a:p>
            <a:pPr indent="0" lvl="0" marL="0">
              <a:spcBef>
                <a:spcPts val="0"/>
              </a:spcBef>
              <a:buNone/>
            </a:pPr>
            <a:r>
              <a:rPr b="1" lang="en" sz="1400">
                <a:solidFill>
                  <a:srgbClr val="000000"/>
                </a:solidFill>
              </a:rPr>
              <a:t>*This program we are using edge detection operation by using canny method.</a:t>
            </a:r>
          </a:p>
          <a:p>
            <a:pPr indent="-317500" lvl="0" marL="457200" rtl="0">
              <a:spcBef>
                <a:spcPts val="0"/>
              </a:spcBef>
              <a:spcAft>
                <a:spcPts val="0"/>
              </a:spcAft>
              <a:buClr>
                <a:srgbClr val="000000"/>
              </a:buClr>
              <a:buSzPts val="1400"/>
              <a:buChar char="●"/>
            </a:pPr>
            <a:r>
              <a:rPr b="1" lang="en" sz="1400">
                <a:solidFill>
                  <a:srgbClr val="000000"/>
                </a:solidFill>
              </a:rPr>
              <a:t>BW= edge(I,'Canny') detect edges using the Canny method. The Canny method finds edges by looking for local maxima of the gradient of I. The edge function calculates the gradient using the derivative of a Gaussian filter. This method uses two thresholds to detect strong and weak edges, including weak edges in the output if they are connected to strong edges. By using two thresholds, the Canny method is less likely than the other methods to be fooled by noise, and more likely to detect true weak edges.The Canny method is not supported on a GPU.</a:t>
            </a:r>
          </a:p>
          <a:p>
            <a:pPr indent="-317500" lvl="0" marL="457200" rtl="0">
              <a:spcBef>
                <a:spcPts val="0"/>
              </a:spcBef>
              <a:spcAft>
                <a:spcPts val="0"/>
              </a:spcAft>
              <a:buClr>
                <a:srgbClr val="000000"/>
              </a:buClr>
              <a:buSzPts val="1400"/>
              <a:buChar char="●"/>
            </a:pPr>
            <a:r>
              <a:rPr b="1" lang="en" sz="1400">
                <a:solidFill>
                  <a:srgbClr val="000000"/>
                </a:solidFill>
              </a:rPr>
              <a:t>The second last step we can see that when two real images are compared there are minute differences but in the last step as we compare the real note with fake we can observe many differences.</a:t>
            </a:r>
          </a:p>
          <a:p>
            <a:pPr indent="-317500" lvl="0" marL="457200" rtl="0">
              <a:spcBef>
                <a:spcPts val="0"/>
              </a:spcBef>
              <a:spcAft>
                <a:spcPts val="0"/>
              </a:spcAft>
              <a:buClr>
                <a:srgbClr val="000000"/>
              </a:buClr>
              <a:buSzPts val="1400"/>
              <a:buChar char="●"/>
            </a:pPr>
            <a:r>
              <a:rPr b="1" lang="en" sz="1400">
                <a:solidFill>
                  <a:srgbClr val="000000"/>
                </a:solidFill>
              </a:rPr>
              <a:t>Thus this is one of the best fake currency detection method.</a:t>
            </a:r>
          </a:p>
          <a:p>
            <a:pPr indent="-69850" lvl="0" marL="0">
              <a:spcBef>
                <a:spcPts val="0"/>
              </a:spcBef>
              <a:buClr>
                <a:schemeClr val="dk1"/>
              </a:buClr>
              <a:buSzPts val="1100"/>
              <a:buFont typeface="Arial"/>
              <a:buNone/>
            </a:pPr>
            <a:r>
              <a:t/>
            </a:r>
            <a:endParaRPr b="1" sz="1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0" y="0"/>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PART-3 (FEATURE DETECTION)</a:t>
            </a:r>
          </a:p>
          <a:p>
            <a:pPr indent="0" lvl="0" marL="0">
              <a:spcBef>
                <a:spcPts val="0"/>
              </a:spcBef>
              <a:buNone/>
            </a:pPr>
            <a:r>
              <a:t/>
            </a:r>
            <a:endParaRPr/>
          </a:p>
        </p:txBody>
      </p:sp>
      <p:sp>
        <p:nvSpPr>
          <p:cNvPr id="197" name="Shape 197"/>
          <p:cNvSpPr txBox="1"/>
          <p:nvPr>
            <p:ph idx="1" type="body"/>
          </p:nvPr>
        </p:nvSpPr>
        <p:spPr>
          <a:xfrm>
            <a:off x="0" y="572700"/>
            <a:ext cx="8832300" cy="4570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a:t>
            </a:r>
            <a:r>
              <a:rPr lang="en" sz="1200">
                <a:solidFill>
                  <a:srgbClr val="000000"/>
                </a:solidFill>
              </a:rPr>
              <a:t>  Local features and their descriptors are the building blocks of many computer vision algorithms. Their applications include image registration, object detection and classification, tracking, and motion estimation. These algorithms use local features to better handle scale changes, rotation, and occlusion.</a:t>
            </a:r>
          </a:p>
          <a:p>
            <a:pPr indent="0" lvl="0" marL="0">
              <a:spcBef>
                <a:spcPts val="0"/>
              </a:spcBef>
              <a:buNone/>
            </a:pPr>
            <a:r>
              <a:rPr lang="en" sz="1200">
                <a:solidFill>
                  <a:srgbClr val="000000"/>
                </a:solidFill>
              </a:rPr>
              <a:t>                                      In our programming we are going to use one the tool of feature detection i.e., OCR</a:t>
            </a:r>
          </a:p>
          <a:p>
            <a:pPr indent="0" lvl="0" marL="0">
              <a:spcBef>
                <a:spcPts val="0"/>
              </a:spcBef>
              <a:buNone/>
            </a:pPr>
            <a:r>
              <a:rPr b="1" lang="en" sz="1200">
                <a:solidFill>
                  <a:schemeClr val="dk1"/>
                </a:solidFill>
              </a:rPr>
              <a:t>Optical Character Recognition (OCR)</a:t>
            </a:r>
          </a:p>
          <a:p>
            <a:pPr indent="0" lvl="0" marL="0">
              <a:spcBef>
                <a:spcPts val="0"/>
              </a:spcBef>
              <a:buNone/>
            </a:pPr>
            <a:r>
              <a:rPr lang="en" sz="1200">
                <a:solidFill>
                  <a:schemeClr val="dk1"/>
                </a:solidFill>
              </a:rPr>
              <a:t> * Recognizing text in images is a common task performed in computer vision applications. For example, you can capture video from a moving vehicle to alert a driver about a road sign. Segmenting out the text from a cluttered scene helps with related tasks such as optical character recognition (OCR).</a:t>
            </a:r>
          </a:p>
          <a:p>
            <a:pPr indent="0" lvl="0" marL="0">
              <a:spcBef>
                <a:spcPts val="0"/>
              </a:spcBef>
              <a:buNone/>
            </a:pPr>
            <a:r>
              <a:rPr lang="en" sz="1200">
                <a:solidFill>
                  <a:schemeClr val="dk1"/>
                </a:solidFill>
              </a:rPr>
              <a:t>  *The aim of Optical Character Recognition is to classify optical patterns (often contained in a digital image) corresponding to alphanumeric or other characters. The process of OCR involves several steps including segmentation, feature extraction, and classification.</a:t>
            </a:r>
          </a:p>
          <a:p>
            <a:pPr indent="-69850" lvl="0" marL="0">
              <a:spcBef>
                <a:spcPts val="0"/>
              </a:spcBef>
              <a:buClr>
                <a:schemeClr val="dk1"/>
              </a:buClr>
              <a:buSzPts val="1100"/>
              <a:buFont typeface="Arial"/>
              <a:buNone/>
            </a:pPr>
            <a:r>
              <a:t/>
            </a:r>
            <a:endParaRPr>
              <a:solidFill>
                <a:srgbClr val="000000"/>
              </a:solidFill>
            </a:endParaRPr>
          </a:p>
          <a:p>
            <a:pPr indent="0" lvl="0" marL="0">
              <a:spcBef>
                <a:spcPts val="0"/>
              </a:spcBef>
              <a:buNone/>
            </a:pPr>
            <a:r>
              <a:rPr lang="en">
                <a:solidFill>
                  <a:srgbClr val="000000"/>
                </a:solidFill>
              </a:rPr>
              <a:t>  </a:t>
            </a:r>
          </a:p>
        </p:txBody>
      </p:sp>
      <p:pic>
        <p:nvPicPr>
          <p:cNvPr id="198" name="Shape 198"/>
          <p:cNvPicPr preferRelativeResize="0"/>
          <p:nvPr/>
        </p:nvPicPr>
        <p:blipFill>
          <a:blip r:embed="rId3">
            <a:alphaModFix/>
          </a:blip>
          <a:stretch>
            <a:fillRect/>
          </a:stretch>
        </p:blipFill>
        <p:spPr>
          <a:xfrm>
            <a:off x="4403850" y="3774725"/>
            <a:ext cx="3720850" cy="130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0" y="0"/>
            <a:ext cx="8832300" cy="5016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CODE FOR FEATURE DETECTION</a:t>
            </a:r>
          </a:p>
          <a:p>
            <a:pPr indent="0" lvl="0" marL="0">
              <a:spcBef>
                <a:spcPts val="0"/>
              </a:spcBef>
              <a:buNone/>
            </a:pPr>
            <a:r>
              <a:t/>
            </a:r>
            <a:endParaRPr/>
          </a:p>
        </p:txBody>
      </p:sp>
      <p:sp>
        <p:nvSpPr>
          <p:cNvPr id="204" name="Shape 204"/>
          <p:cNvSpPr txBox="1"/>
          <p:nvPr>
            <p:ph idx="1" type="body"/>
          </p:nvPr>
        </p:nvSpPr>
        <p:spPr>
          <a:xfrm>
            <a:off x="51000" y="544100"/>
            <a:ext cx="8781300" cy="46419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solidFill>
                  <a:srgbClr val="000000"/>
                </a:solidFill>
              </a:rPr>
              <a:t>% Load an image</a:t>
            </a:r>
          </a:p>
          <a:p>
            <a:pPr indent="-69850" lvl="0" marL="0">
              <a:spcBef>
                <a:spcPts val="0"/>
              </a:spcBef>
              <a:buClr>
                <a:schemeClr val="dk1"/>
              </a:buClr>
              <a:buSzPts val="1100"/>
              <a:buFont typeface="Arial"/>
              <a:buNone/>
            </a:pPr>
            <a:r>
              <a:rPr lang="en" sz="1400">
                <a:solidFill>
                  <a:srgbClr val="000000"/>
                </a:solidFill>
              </a:rPr>
              <a:t>origin = imread(‘origin.jpg');</a:t>
            </a:r>
          </a:p>
          <a:p>
            <a:pPr indent="0" lvl="0" marL="0">
              <a:spcBef>
                <a:spcPts val="0"/>
              </a:spcBef>
              <a:buNone/>
            </a:pPr>
            <a:r>
              <a:rPr lang="en" sz="1400">
                <a:solidFill>
                  <a:srgbClr val="000000"/>
                </a:solidFill>
              </a:rPr>
              <a:t>imshow(origin); </a:t>
            </a:r>
          </a:p>
          <a:p>
            <a:pPr indent="0" lvl="0" marL="0">
              <a:spcBef>
                <a:spcPts val="0"/>
              </a:spcBef>
              <a:buNone/>
            </a:pPr>
            <a:r>
              <a:t/>
            </a:r>
            <a:endParaRPr sz="1400">
              <a:solidFill>
                <a:srgbClr val="000000"/>
              </a:solidFill>
            </a:endParaRPr>
          </a:p>
          <a:p>
            <a:pPr indent="0" lvl="0" marL="0">
              <a:spcBef>
                <a:spcPts val="0"/>
              </a:spcBef>
              <a:buNone/>
            </a:pPr>
            <a:r>
              <a:t/>
            </a:r>
            <a:endParaRPr sz="1400">
              <a:solidFill>
                <a:srgbClr val="000000"/>
              </a:solidFill>
            </a:endParaRPr>
          </a:p>
          <a:p>
            <a:pPr indent="0" lvl="0" marL="0">
              <a:spcBef>
                <a:spcPts val="0"/>
              </a:spcBef>
              <a:buNone/>
            </a:pPr>
            <a:r>
              <a:t/>
            </a:r>
            <a:endParaRPr sz="1400">
              <a:solidFill>
                <a:srgbClr val="000000"/>
              </a:solidFill>
            </a:endParaRPr>
          </a:p>
          <a:p>
            <a:pPr indent="0" lvl="0" marL="0">
              <a:spcBef>
                <a:spcPts val="0"/>
              </a:spcBef>
              <a:buNone/>
            </a:pPr>
            <a:r>
              <a:t/>
            </a:r>
            <a:endParaRPr sz="1400">
              <a:solidFill>
                <a:srgbClr val="000000"/>
              </a:solidFill>
            </a:endParaRPr>
          </a:p>
          <a:p>
            <a:pPr indent="0" lvl="0" marL="0">
              <a:spcBef>
                <a:spcPts val="0"/>
              </a:spcBef>
              <a:buNone/>
            </a:pPr>
            <a:r>
              <a:rPr lang="en" sz="1400">
                <a:solidFill>
                  <a:srgbClr val="000000"/>
                </a:solidFill>
              </a:rPr>
              <a:t>fake = imread(‘fake.jpg');</a:t>
            </a:r>
          </a:p>
          <a:p>
            <a:pPr indent="0" lvl="0" marL="0">
              <a:spcBef>
                <a:spcPts val="0"/>
              </a:spcBef>
              <a:buNone/>
            </a:pPr>
            <a:r>
              <a:rPr lang="en" sz="1400">
                <a:solidFill>
                  <a:srgbClr val="000000"/>
                </a:solidFill>
              </a:rPr>
              <a:t>imshow(fake);</a:t>
            </a:r>
          </a:p>
          <a:p>
            <a:pPr indent="0" lvl="0" marL="0">
              <a:spcBef>
                <a:spcPts val="0"/>
              </a:spcBef>
              <a:buNone/>
            </a:pPr>
            <a:r>
              <a:t/>
            </a:r>
            <a:endParaRPr sz="1400">
              <a:solidFill>
                <a:srgbClr val="000000"/>
              </a:solidFill>
            </a:endParaRPr>
          </a:p>
          <a:p>
            <a:pPr indent="0" lvl="0" marL="0">
              <a:spcBef>
                <a:spcPts val="0"/>
              </a:spcBef>
              <a:buNone/>
            </a:pPr>
            <a:r>
              <a:t/>
            </a:r>
            <a:endParaRPr sz="1400">
              <a:solidFill>
                <a:srgbClr val="000000"/>
              </a:solidFill>
            </a:endParaRPr>
          </a:p>
          <a:p>
            <a:pPr indent="0" lvl="0" marL="0">
              <a:spcBef>
                <a:spcPts val="0"/>
              </a:spcBef>
              <a:buNone/>
            </a:pPr>
            <a:r>
              <a:t/>
            </a:r>
            <a:endParaRPr sz="1400">
              <a:solidFill>
                <a:srgbClr val="000000"/>
              </a:solidFill>
            </a:endParaRPr>
          </a:p>
          <a:p>
            <a:pPr indent="-69850" lvl="0" marL="0">
              <a:spcBef>
                <a:spcPts val="0"/>
              </a:spcBef>
              <a:buClr>
                <a:schemeClr val="dk1"/>
              </a:buClr>
              <a:buSzPts val="1100"/>
              <a:buFont typeface="Arial"/>
              <a:buNone/>
            </a:pPr>
            <a:r>
              <a:rPr lang="en" sz="1400">
                <a:solidFill>
                  <a:srgbClr val="000000"/>
                </a:solidFill>
              </a:rPr>
              <a:t>                                                           </a:t>
            </a:r>
          </a:p>
          <a:p>
            <a:pPr indent="-69850" lvl="0" marL="0">
              <a:spcBef>
                <a:spcPts val="0"/>
              </a:spcBef>
              <a:buClr>
                <a:schemeClr val="dk1"/>
              </a:buClr>
              <a:buSzPts val="1100"/>
              <a:buFont typeface="Arial"/>
              <a:buNone/>
            </a:pPr>
            <a:r>
              <a:rPr lang="en"/>
              <a:t>                        </a:t>
            </a:r>
          </a:p>
          <a:p>
            <a:pPr indent="0" lvl="0" marL="0">
              <a:spcBef>
                <a:spcPts val="0"/>
              </a:spcBef>
              <a:buNone/>
            </a:pPr>
            <a:r>
              <a:t/>
            </a:r>
            <a:endParaRPr/>
          </a:p>
        </p:txBody>
      </p:sp>
      <p:pic>
        <p:nvPicPr>
          <p:cNvPr id="205" name="Shape 205"/>
          <p:cNvPicPr preferRelativeResize="0"/>
          <p:nvPr/>
        </p:nvPicPr>
        <p:blipFill>
          <a:blip r:embed="rId3">
            <a:alphaModFix/>
          </a:blip>
          <a:stretch>
            <a:fillRect/>
          </a:stretch>
        </p:blipFill>
        <p:spPr>
          <a:xfrm>
            <a:off x="3750750" y="686063"/>
            <a:ext cx="4210050" cy="2105025"/>
          </a:xfrm>
          <a:prstGeom prst="rect">
            <a:avLst/>
          </a:prstGeom>
          <a:noFill/>
          <a:ln>
            <a:noFill/>
          </a:ln>
        </p:spPr>
      </p:pic>
      <p:pic>
        <p:nvPicPr>
          <p:cNvPr id="206" name="Shape 206"/>
          <p:cNvPicPr preferRelativeResize="0"/>
          <p:nvPr/>
        </p:nvPicPr>
        <p:blipFill>
          <a:blip r:embed="rId4">
            <a:alphaModFix/>
          </a:blip>
          <a:stretch>
            <a:fillRect/>
          </a:stretch>
        </p:blipFill>
        <p:spPr>
          <a:xfrm>
            <a:off x="3919275" y="2975563"/>
            <a:ext cx="4343400"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I</a:t>
            </a:r>
            <a:r>
              <a:rPr lang="en" sz="1400">
                <a:solidFill>
                  <a:srgbClr val="000000"/>
                </a:solidFill>
              </a:rPr>
              <a:t>1 = imcrop(origin,[75 100 340 40]);</a:t>
            </a:r>
          </a:p>
          <a:p>
            <a:pPr indent="-69850" lvl="0" marL="0">
              <a:spcBef>
                <a:spcPts val="0"/>
              </a:spcBef>
              <a:buClr>
                <a:schemeClr val="dk1"/>
              </a:buClr>
              <a:buSzPts val="1100"/>
              <a:buFont typeface="Arial"/>
              <a:buNone/>
            </a:pPr>
            <a:r>
              <a:rPr lang="en" sz="1400">
                <a:solidFill>
                  <a:srgbClr val="000000"/>
                </a:solidFill>
              </a:rPr>
              <a:t>I2 = imcrop(fake,[40 58 250 40]);</a:t>
            </a:r>
          </a:p>
          <a:p>
            <a:pPr indent="-69850" lvl="0" marL="0">
              <a:spcBef>
                <a:spcPts val="0"/>
              </a:spcBef>
              <a:buClr>
                <a:schemeClr val="dk1"/>
              </a:buClr>
              <a:buSzPts val="1100"/>
              <a:buFont typeface="Arial"/>
              <a:buNone/>
            </a:pPr>
            <a:r>
              <a:t/>
            </a:r>
            <a:endParaRPr sz="1400">
              <a:solidFill>
                <a:srgbClr val="000000"/>
              </a:solidFill>
            </a:endParaRPr>
          </a:p>
          <a:p>
            <a:pPr indent="-69850" lvl="0" marL="0">
              <a:spcBef>
                <a:spcPts val="0"/>
              </a:spcBef>
              <a:buClr>
                <a:schemeClr val="dk1"/>
              </a:buClr>
              <a:buSzPts val="1100"/>
              <a:buFont typeface="Arial"/>
              <a:buNone/>
            </a:pPr>
            <a:r>
              <a:rPr lang="en" sz="1400">
                <a:solidFill>
                  <a:srgbClr val="000000"/>
                </a:solidFill>
              </a:rPr>
              <a:t>% Perform OCR</a:t>
            </a:r>
          </a:p>
          <a:p>
            <a:pPr indent="-69850" lvl="0" marL="0">
              <a:spcBef>
                <a:spcPts val="0"/>
              </a:spcBef>
              <a:buClr>
                <a:schemeClr val="dk1"/>
              </a:buClr>
              <a:buSzPts val="1100"/>
              <a:buFont typeface="Arial"/>
              <a:buNone/>
            </a:pPr>
            <a:r>
              <a:rPr lang="en" sz="1400">
                <a:solidFill>
                  <a:srgbClr val="000000"/>
                </a:solidFill>
              </a:rPr>
              <a:t>i1Results = ocr(I1);</a:t>
            </a:r>
          </a:p>
          <a:p>
            <a:pPr indent="-69850" lvl="0" marL="0">
              <a:spcBef>
                <a:spcPts val="0"/>
              </a:spcBef>
              <a:buClr>
                <a:schemeClr val="dk1"/>
              </a:buClr>
              <a:buSzPts val="1100"/>
              <a:buFont typeface="Arial"/>
              <a:buNone/>
            </a:pPr>
            <a:r>
              <a:rPr lang="en" sz="1400">
                <a:solidFill>
                  <a:srgbClr val="000000"/>
                </a:solidFill>
              </a:rPr>
              <a:t>i2Results = ocr(I2);</a:t>
            </a:r>
          </a:p>
          <a:p>
            <a:pPr indent="-69850" lvl="0" marL="0">
              <a:spcBef>
                <a:spcPts val="0"/>
              </a:spcBef>
              <a:buClr>
                <a:schemeClr val="dk1"/>
              </a:buClr>
              <a:buSzPts val="1100"/>
              <a:buFont typeface="Arial"/>
              <a:buNone/>
            </a:pPr>
            <a:r>
              <a:t/>
            </a:r>
            <a:endParaRPr sz="1400">
              <a:solidFill>
                <a:srgbClr val="000000"/>
              </a:solidFill>
            </a:endParaRPr>
          </a:p>
          <a:p>
            <a:pPr indent="-69850" lvl="0" marL="0">
              <a:spcBef>
                <a:spcPts val="0"/>
              </a:spcBef>
              <a:buClr>
                <a:schemeClr val="dk1"/>
              </a:buClr>
              <a:buSzPts val="1100"/>
              <a:buFont typeface="Arial"/>
              <a:buNone/>
            </a:pPr>
            <a:r>
              <a:rPr lang="en" sz="1400">
                <a:solidFill>
                  <a:srgbClr val="000000"/>
                </a:solidFill>
              </a:rPr>
              <a:t>% Display one of the recognized words</a:t>
            </a:r>
          </a:p>
          <a:p>
            <a:pPr indent="-69850" lvl="0" marL="0">
              <a:spcBef>
                <a:spcPts val="0"/>
              </a:spcBef>
              <a:buClr>
                <a:schemeClr val="dk1"/>
              </a:buClr>
              <a:buSzPts val="1100"/>
              <a:buFont typeface="Arial"/>
              <a:buNone/>
            </a:pPr>
            <a:r>
              <a:rPr lang="en" sz="1400">
                <a:solidFill>
                  <a:srgbClr val="000000"/>
                </a:solidFill>
              </a:rPr>
              <a:t>word = i1Results.Words{2}</a:t>
            </a:r>
          </a:p>
          <a:p>
            <a:pPr indent="-69850" lvl="0" marL="0">
              <a:spcBef>
                <a:spcPts val="0"/>
              </a:spcBef>
              <a:buClr>
                <a:schemeClr val="dk1"/>
              </a:buClr>
              <a:buSzPts val="1100"/>
              <a:buFont typeface="Arial"/>
              <a:buNone/>
            </a:pPr>
            <a:r>
              <a:rPr lang="en"/>
              <a:t>word = i2Results.Words{2}</a:t>
            </a:r>
          </a:p>
          <a:p>
            <a:pPr indent="-69850" lvl="0" marL="0">
              <a:spcBef>
                <a:spcPts val="0"/>
              </a:spcBef>
              <a:buClr>
                <a:schemeClr val="dk1"/>
              </a:buClr>
              <a:buSzPts val="1100"/>
              <a:buFont typeface="Arial"/>
              <a:buNone/>
            </a:pPr>
            <a:r>
              <a:rPr lang="en"/>
              <a:t>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0" lvl="0" marL="0">
              <a:spcBef>
                <a:spcPts val="0"/>
              </a:spcBef>
              <a:buNone/>
            </a:pPr>
            <a:r>
              <a:rPr b="1" lang="en" sz="2400">
                <a:latin typeface="Georgia"/>
                <a:ea typeface="Georgia"/>
                <a:cs typeface="Georgia"/>
                <a:sym typeface="Georgia"/>
              </a:rPr>
              <a:t>OUTPUT:</a:t>
            </a:r>
          </a:p>
          <a:p>
            <a:pPr indent="0" lvl="0" marL="0">
              <a:spcBef>
                <a:spcPts val="0"/>
              </a:spcBef>
              <a:buNone/>
            </a:pPr>
            <a:r>
              <a:t/>
            </a:r>
            <a:endParaRPr b="1" sz="2400">
              <a:latin typeface="Georgia"/>
              <a:ea typeface="Georgia"/>
              <a:cs typeface="Georgia"/>
              <a:sym typeface="Georgia"/>
            </a:endParaRPr>
          </a:p>
          <a:p>
            <a:pPr indent="0" lvl="0" marL="0">
              <a:spcBef>
                <a:spcPts val="0"/>
              </a:spcBef>
              <a:buNone/>
            </a:pPr>
            <a:r>
              <a:t/>
            </a:r>
            <a:endParaRPr b="1" sz="2400">
              <a:latin typeface="Georgia"/>
              <a:ea typeface="Georgia"/>
              <a:cs typeface="Georgia"/>
              <a:sym typeface="Georgia"/>
            </a:endParaRPr>
          </a:p>
          <a:p>
            <a:pPr indent="0" lvl="0" marL="0">
              <a:spcBef>
                <a:spcPts val="0"/>
              </a:spcBef>
              <a:buNone/>
            </a:pPr>
            <a:r>
              <a:t/>
            </a:r>
            <a:endParaRPr b="1" sz="2400">
              <a:latin typeface="Georgia"/>
              <a:ea typeface="Georgia"/>
              <a:cs typeface="Georgia"/>
              <a:sym typeface="Georgia"/>
            </a:endParaRPr>
          </a:p>
          <a:p>
            <a:pPr indent="0" lvl="0" marL="0">
              <a:spcBef>
                <a:spcPts val="0"/>
              </a:spcBef>
              <a:buNone/>
            </a:pPr>
            <a:r>
              <a:t/>
            </a:r>
            <a:endParaRPr sz="1400"/>
          </a:p>
          <a:p>
            <a:pPr indent="0" lvl="0" marL="0">
              <a:spcBef>
                <a:spcPts val="0"/>
              </a:spcBef>
              <a:buNone/>
            </a:pPr>
            <a:r>
              <a:rPr b="1" lang="en" sz="1100">
                <a:solidFill>
                  <a:schemeClr val="dk1"/>
                </a:solidFill>
              </a:rPr>
              <a:t>Explanation:</a:t>
            </a:r>
          </a:p>
          <a:p>
            <a:pPr indent="0" lvl="0" marL="0">
              <a:spcBef>
                <a:spcPts val="0"/>
              </a:spcBef>
              <a:buNone/>
            </a:pPr>
            <a:r>
              <a:rPr lang="en" sz="1100">
                <a:solidFill>
                  <a:schemeClr val="dk1"/>
                </a:solidFill>
              </a:rPr>
              <a:t>*In this program we are taking an real note and a duplicate note and performing OCR operation</a:t>
            </a:r>
          </a:p>
          <a:p>
            <a:pPr indent="0" lvl="0" marL="0">
              <a:spcBef>
                <a:spcPts val="0"/>
              </a:spcBef>
              <a:buNone/>
            </a:pPr>
            <a:r>
              <a:rPr lang="en" sz="1100">
                <a:solidFill>
                  <a:schemeClr val="dk1"/>
                </a:solidFill>
              </a:rPr>
              <a:t>*Then we have coped serial number portion of image </a:t>
            </a:r>
          </a:p>
          <a:p>
            <a:pPr indent="0" lvl="0" marL="0">
              <a:spcBef>
                <a:spcPts val="0"/>
              </a:spcBef>
              <a:buNone/>
            </a:pPr>
            <a:r>
              <a:rPr lang="en" sz="1100">
                <a:solidFill>
                  <a:schemeClr val="dk1"/>
                </a:solidFill>
              </a:rPr>
              <a:t>*Then we have applied OCR library to convert currency serial number into textual format.</a:t>
            </a:r>
          </a:p>
          <a:p>
            <a:pPr indent="0" lvl="0" marL="0">
              <a:spcBef>
                <a:spcPts val="0"/>
              </a:spcBef>
              <a:buNone/>
            </a:pPr>
            <a:r>
              <a:rPr lang="en" sz="1100">
                <a:solidFill>
                  <a:schemeClr val="dk1"/>
                </a:solidFill>
              </a:rPr>
              <a:t>*This textual serial number can be validated in data base.</a:t>
            </a:r>
          </a:p>
          <a:p>
            <a:pPr indent="0" lvl="0" marL="0">
              <a:spcBef>
                <a:spcPts val="0"/>
              </a:spcBef>
              <a:buNone/>
            </a:pPr>
            <a:r>
              <a:t/>
            </a:r>
            <a:endParaRPr sz="1100">
              <a:solidFill>
                <a:schemeClr val="dk1"/>
              </a:solidFill>
            </a:endParaRPr>
          </a:p>
          <a:p>
            <a:pPr indent="0" lvl="0" marL="0">
              <a:spcBef>
                <a:spcPts val="0"/>
              </a:spcBef>
              <a:buNone/>
            </a:pPr>
            <a:r>
              <a:t/>
            </a:r>
            <a:endParaRPr sz="1100">
              <a:solidFill>
                <a:schemeClr val="dk1"/>
              </a:solidFill>
            </a:endParaRPr>
          </a:p>
          <a:p>
            <a:pPr indent="-69850" lvl="0" marL="0">
              <a:spcBef>
                <a:spcPts val="0"/>
              </a:spcBef>
              <a:buClr>
                <a:schemeClr val="dk1"/>
              </a:buClr>
              <a:buSzPts val="1100"/>
              <a:buFont typeface="Arial"/>
              <a:buNone/>
            </a:pPr>
            <a:r>
              <a:t/>
            </a:r>
            <a:endParaRPr sz="1400"/>
          </a:p>
          <a:p>
            <a:pPr indent="0" lvl="0" marL="0">
              <a:spcBef>
                <a:spcPts val="0"/>
              </a:spcBef>
              <a:buNone/>
            </a:pPr>
            <a:r>
              <a:t/>
            </a:r>
            <a:endParaRPr/>
          </a:p>
        </p:txBody>
      </p:sp>
      <p:pic>
        <p:nvPicPr>
          <p:cNvPr id="217" name="Shape 217"/>
          <p:cNvPicPr preferRelativeResize="0"/>
          <p:nvPr/>
        </p:nvPicPr>
        <p:blipFill>
          <a:blip r:embed="rId3">
            <a:alphaModFix/>
          </a:blip>
          <a:stretch>
            <a:fillRect/>
          </a:stretch>
        </p:blipFill>
        <p:spPr>
          <a:xfrm>
            <a:off x="538175" y="609600"/>
            <a:ext cx="7410875" cy="187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0" y="0"/>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2400"/>
              <a:t>CONCLUSION &amp; FUTURE SCOPE:</a:t>
            </a:r>
          </a:p>
          <a:p>
            <a:pPr indent="-69850" lvl="0" marL="0">
              <a:spcBef>
                <a:spcPts val="0"/>
              </a:spcBef>
              <a:buClr>
                <a:schemeClr val="dk1"/>
              </a:buClr>
              <a:buSzPts val="1100"/>
              <a:buFont typeface="Arial"/>
              <a:buNone/>
            </a:pPr>
            <a:r>
              <a:t/>
            </a:r>
            <a:endParaRPr b="1" sz="1100"/>
          </a:p>
          <a:p>
            <a:pPr indent="0" lvl="0" marL="0">
              <a:spcBef>
                <a:spcPts val="0"/>
              </a:spcBef>
              <a:buNone/>
            </a:pPr>
            <a:r>
              <a:rPr b="1" lang="en" sz="1100"/>
              <a:t>       </a:t>
            </a:r>
            <a:r>
              <a:rPr lang="en" sz="1100"/>
              <a:t>  </a:t>
            </a:r>
          </a:p>
          <a:p>
            <a:pPr indent="0" lvl="0" marL="0">
              <a:spcBef>
                <a:spcPts val="0"/>
              </a:spcBef>
              <a:buNone/>
            </a:pPr>
            <a:r>
              <a:t/>
            </a:r>
            <a:endParaRPr sz="1100"/>
          </a:p>
        </p:txBody>
      </p:sp>
      <p:sp>
        <p:nvSpPr>
          <p:cNvPr id="223" name="Shape 223"/>
          <p:cNvSpPr txBox="1"/>
          <p:nvPr>
            <p:ph idx="1" type="body"/>
          </p:nvPr>
        </p:nvSpPr>
        <p:spPr>
          <a:xfrm>
            <a:off x="0" y="629125"/>
            <a:ext cx="9105300" cy="4557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solidFill>
                  <a:schemeClr val="dk1"/>
                </a:solidFill>
              </a:rPr>
              <a:t>*The above solution can be accompanied with currency detection algorithm.This project is an effort to suggest an approach for extracting characteristic of US dollar currency. </a:t>
            </a:r>
          </a:p>
          <a:p>
            <a:pPr indent="0" lvl="0" marL="0" rtl="0">
              <a:lnSpc>
                <a:spcPct val="100000"/>
              </a:lnSpc>
              <a:spcBef>
                <a:spcPts val="0"/>
              </a:spcBef>
              <a:spcAft>
                <a:spcPts val="0"/>
              </a:spcAft>
              <a:buNone/>
            </a:pPr>
            <a:r>
              <a:rPr lang="en" sz="1400">
                <a:solidFill>
                  <a:schemeClr val="dk1"/>
                </a:solidFill>
              </a:rPr>
              <a:t>*Approach suggested from the beginning of image acquisition to converting it to gray scale image and up to the word segmentation has been stated.</a:t>
            </a:r>
          </a:p>
          <a:p>
            <a:pPr indent="-69850" lvl="0" marL="0" rtl="0">
              <a:lnSpc>
                <a:spcPct val="100000"/>
              </a:lnSpc>
              <a:spcBef>
                <a:spcPts val="0"/>
              </a:spcBef>
              <a:spcAft>
                <a:spcPts val="0"/>
              </a:spcAft>
              <a:buClr>
                <a:schemeClr val="dk1"/>
              </a:buClr>
              <a:buSzPts val="1100"/>
              <a:buFont typeface="Arial"/>
              <a:buNone/>
            </a:pPr>
            <a:r>
              <a:rPr lang="en" sz="1400">
                <a:solidFill>
                  <a:schemeClr val="dk1"/>
                </a:solidFill>
              </a:rPr>
              <a:t>*The work will surely be very useful for minimizing the counterfeit currency.</a:t>
            </a:r>
          </a:p>
          <a:p>
            <a:pPr indent="-69850" lvl="0" marL="0" rtl="0">
              <a:lnSpc>
                <a:spcPct val="100000"/>
              </a:lnSpc>
              <a:spcBef>
                <a:spcPts val="0"/>
              </a:spcBef>
              <a:spcAft>
                <a:spcPts val="0"/>
              </a:spcAft>
              <a:buClr>
                <a:schemeClr val="dk1"/>
              </a:buClr>
              <a:buSzPts val="1100"/>
              <a:buFont typeface="Arial"/>
              <a:buNone/>
            </a:pPr>
            <a:r>
              <a:rPr lang="en" sz="1400">
                <a:solidFill>
                  <a:schemeClr val="dk1"/>
                </a:solidFill>
              </a:rPr>
              <a:t> *In Future, Mobile app can be developed which would be useful for normal as well as visually impaired persons, the same system can be developed for the remaining Indian currency notes and other country’s currency notes. *Also the app’s interface can be further modified as per the user requirements.</a:t>
            </a:r>
          </a:p>
          <a:p>
            <a:pPr indent="-69850" lvl="0" marL="0" rtl="0">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a:spcBef>
                <a:spcPts val="0"/>
              </a:spcBef>
              <a:buNone/>
            </a:pPr>
            <a:r>
              <a:t/>
            </a:r>
            <a:endParaRPr/>
          </a:p>
        </p:txBody>
      </p:sp>
      <p:pic>
        <p:nvPicPr>
          <p:cNvPr id="224" name="Shape 224"/>
          <p:cNvPicPr preferRelativeResize="0"/>
          <p:nvPr/>
        </p:nvPicPr>
        <p:blipFill>
          <a:blip r:embed="rId3">
            <a:alphaModFix/>
          </a:blip>
          <a:stretch>
            <a:fillRect/>
          </a:stretch>
        </p:blipFill>
        <p:spPr>
          <a:xfrm>
            <a:off x="3774138" y="3013975"/>
            <a:ext cx="1724025" cy="1809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0" y="0"/>
            <a:ext cx="8832300" cy="1017600"/>
          </a:xfrm>
          <a:prstGeom prst="rect">
            <a:avLst/>
          </a:prstGeom>
        </p:spPr>
        <p:txBody>
          <a:bodyPr anchorCtr="0" anchor="t" bIns="91425" lIns="91425" rIns="91425" wrap="square" tIns="91425">
            <a:noAutofit/>
          </a:bodyPr>
          <a:lstStyle/>
          <a:p>
            <a:pPr indent="0" lvl="0" marL="0" rtl="0">
              <a:spcBef>
                <a:spcPts val="0"/>
              </a:spcBef>
              <a:buNone/>
            </a:pPr>
            <a:r>
              <a:rPr lang="en"/>
              <a:t>REFERENCES</a:t>
            </a:r>
          </a:p>
        </p:txBody>
      </p:sp>
      <p:sp>
        <p:nvSpPr>
          <p:cNvPr id="230" name="Shape 230"/>
          <p:cNvSpPr txBox="1"/>
          <p:nvPr>
            <p:ph idx="1" type="body"/>
          </p:nvPr>
        </p:nvSpPr>
        <p:spPr>
          <a:xfrm>
            <a:off x="85025" y="663125"/>
            <a:ext cx="8747400" cy="3905700"/>
          </a:xfrm>
          <a:prstGeom prst="rect">
            <a:avLst/>
          </a:prstGeom>
        </p:spPr>
        <p:txBody>
          <a:bodyPr anchorCtr="0" anchor="t" bIns="91425" lIns="91425" rIns="91425" wrap="square" tIns="91425">
            <a:noAutofit/>
          </a:bodyPr>
          <a:lstStyle/>
          <a:p>
            <a:pPr indent="0" lvl="0" marL="0" rtl="0">
              <a:spcBef>
                <a:spcPts val="0"/>
              </a:spcBef>
              <a:buNone/>
            </a:pPr>
            <a:r>
              <a:rPr lang="en" sz="1100">
                <a:solidFill>
                  <a:schemeClr val="dk1"/>
                </a:solidFill>
              </a:rPr>
              <a:t>1)Jae-Kang Lee and Hwan Kim,“New Recognition Algorithm for Various Kinds of Euro Banknotes” 0-7803-7906-3/03/</a:t>
            </a:r>
          </a:p>
          <a:p>
            <a:pPr indent="0" lvl="0" marL="0" rtl="0">
              <a:spcBef>
                <a:spcPts val="0"/>
              </a:spcBef>
              <a:buNone/>
            </a:pPr>
            <a:r>
              <a:rPr lang="en" sz="1100">
                <a:solidFill>
                  <a:schemeClr val="dk1"/>
                </a:solidFill>
              </a:rPr>
              <a:t>2003 IEEE.</a:t>
            </a:r>
          </a:p>
          <a:p>
            <a:pPr indent="0" lvl="0" marL="0" rtl="0">
              <a:spcBef>
                <a:spcPts val="0"/>
              </a:spcBef>
              <a:buNone/>
            </a:pPr>
            <a:r>
              <a:rPr lang="en" sz="1100">
                <a:solidFill>
                  <a:schemeClr val="dk1"/>
                </a:solidFill>
              </a:rPr>
              <a:t>2)D.Alekhya, G.DeviSuryaPrabha and G.VenkataDurgaRao, “Fake Currency Detection Using Image Processing and Other Standard Methods” </a:t>
            </a:r>
          </a:p>
          <a:p>
            <a:pPr indent="0" lvl="0" marL="0" rtl="0">
              <a:spcBef>
                <a:spcPts val="0"/>
              </a:spcBef>
              <a:buNone/>
            </a:pPr>
            <a:r>
              <a:rPr lang="en" sz="1100">
                <a:solidFill>
                  <a:schemeClr val="dk1"/>
                </a:solidFill>
              </a:rPr>
              <a:t>3)H.Hassanpouri, A.Yaseri, G.Ardeshiri, “Feature Extraction for Paper Currency Recognition” 1-4244-0779-6/07/2007</a:t>
            </a:r>
          </a:p>
          <a:p>
            <a:pPr indent="0" lvl="0" marL="0" rtl="0">
              <a:spcBef>
                <a:spcPts val="0"/>
              </a:spcBef>
              <a:buNone/>
            </a:pPr>
            <a:r>
              <a:rPr lang="en" sz="1100">
                <a:solidFill>
                  <a:schemeClr val="dk1"/>
                </a:solidFill>
              </a:rPr>
              <a:t>IEEE.</a:t>
            </a:r>
          </a:p>
          <a:p>
            <a:pPr indent="0" lvl="0" marL="0" rtl="0">
              <a:spcBef>
                <a:spcPts val="0"/>
              </a:spcBef>
              <a:buNone/>
            </a:pPr>
            <a:r>
              <a:rPr lang="en" sz="1100">
                <a:solidFill>
                  <a:schemeClr val="dk1"/>
                </a:solidFill>
              </a:rPr>
              <a:t>4)</a:t>
            </a:r>
            <a:r>
              <a:rPr lang="en" sz="1100" u="sng">
                <a:solidFill>
                  <a:schemeClr val="hlink"/>
                </a:solidFill>
                <a:hlinkClick r:id="rId3"/>
              </a:rPr>
              <a:t>https://en.wikipedia.org/wiki/Canny_edge_detector#Process_of_Canny_edge_detection_algorithm</a:t>
            </a:r>
          </a:p>
          <a:p>
            <a:pPr indent="0" lvl="0" marL="0" rtl="0">
              <a:spcBef>
                <a:spcPts val="0"/>
              </a:spcBef>
              <a:buNone/>
            </a:pPr>
            <a:r>
              <a:rPr lang="en" sz="1100">
                <a:solidFill>
                  <a:schemeClr val="dk1"/>
                </a:solidFill>
              </a:rPr>
              <a:t>5) https://www.mathworks.com/help/vision/optical-character-recognition-ocr.html</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9" name="Shape 69"/>
          <p:cNvSpPr txBox="1"/>
          <p:nvPr>
            <p:ph idx="1" type="body"/>
          </p:nvPr>
        </p:nvSpPr>
        <p:spPr>
          <a:xfrm>
            <a:off x="103325" y="516600"/>
            <a:ext cx="8729100" cy="4626900"/>
          </a:xfrm>
          <a:prstGeom prst="rect">
            <a:avLst/>
          </a:prstGeom>
        </p:spPr>
        <p:txBody>
          <a:bodyPr anchorCtr="0" anchor="t" bIns="91425" lIns="91425" rIns="91425" wrap="square" tIns="91425">
            <a:noAutofit/>
          </a:bodyPr>
          <a:lstStyle/>
          <a:p>
            <a:pPr indent="0" lvl="0" marL="0">
              <a:spcBef>
                <a:spcPts val="0"/>
              </a:spcBef>
              <a:buNone/>
            </a:pPr>
            <a:r>
              <a:rPr lang="en"/>
              <a:t>                </a:t>
            </a:r>
            <a:r>
              <a:rPr lang="en">
                <a:solidFill>
                  <a:schemeClr val="dk1"/>
                </a:solidFill>
              </a:rPr>
              <a:t> Fake currency is imitation currency produced without the legal sanction of the state or government.  Producing or using fake currency is a form of fraud or forgery. Counterfeiting is almost as old as money itself. </a:t>
            </a:r>
          </a:p>
          <a:p>
            <a:pPr indent="0" lvl="0" marL="0">
              <a:spcBef>
                <a:spcPts val="0"/>
              </a:spcBef>
              <a:buNone/>
            </a:pPr>
            <a:r>
              <a:rPr lang="en">
                <a:solidFill>
                  <a:schemeClr val="dk1"/>
                </a:solidFill>
              </a:rPr>
              <a:t>                  Before the introduction of paper money, the most prevalent method of counterfeiting involved mixing base metals with pure gold or silver. A form of counterfeiting is the production of documents by legitimate printers in response to fraudulent instructions.</a:t>
            </a:r>
          </a:p>
          <a:p>
            <a:pPr indent="-69850" lvl="0" marL="0">
              <a:spcBef>
                <a:spcPts val="0"/>
              </a:spcBef>
              <a:buClr>
                <a:schemeClr val="dk1"/>
              </a:buClr>
              <a:buSzPts val="1100"/>
              <a:buFont typeface="Arial"/>
              <a:buNone/>
            </a:pPr>
            <a:r>
              <a:rPr lang="en">
                <a:solidFill>
                  <a:schemeClr val="dk1"/>
                </a:solidFill>
              </a:rPr>
              <a:t>                Some of the ill-effects that counterfeit money has on society include a reduction in the value of real money and increase in prices due to more money getting loss, when traders are not reimbursed for counterfeit money detected by banks, even if it is confiscated.</a:t>
            </a:r>
          </a:p>
          <a:p>
            <a:pPr indent="-69850" lvl="0" marL="0">
              <a:spcBef>
                <a:spcPts val="0"/>
              </a:spcBef>
              <a:buClr>
                <a:schemeClr val="dk1"/>
              </a:buClr>
              <a:buSzPts val="1100"/>
              <a:buFont typeface="Arial"/>
              <a:buNone/>
            </a:pPr>
            <a:r>
              <a:rPr lang="en"/>
              <a:t>     </a:t>
            </a:r>
          </a:p>
          <a:p>
            <a:pPr indent="0" lvl="0" marL="0">
              <a:spcBef>
                <a:spcPts val="0"/>
              </a:spcBef>
              <a:buNone/>
            </a:pPr>
            <a:r>
              <a:rPr lang="en"/>
              <a: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body"/>
          </p:nvPr>
        </p:nvSpPr>
        <p:spPr>
          <a:xfrm>
            <a:off x="0" y="0"/>
            <a:ext cx="8520600" cy="51435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36" name="Shape 236"/>
          <p:cNvPicPr preferRelativeResize="0"/>
          <p:nvPr/>
        </p:nvPicPr>
        <p:blipFill>
          <a:blip r:embed="rId3">
            <a:alphaModFix/>
          </a:blip>
          <a:stretch>
            <a:fillRect/>
          </a:stretch>
        </p:blipFill>
        <p:spPr>
          <a:xfrm>
            <a:off x="151900" y="101250"/>
            <a:ext cx="8098774" cy="46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8" name="Shape 2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62000" y="574500"/>
            <a:ext cx="8832300" cy="4569000"/>
          </a:xfrm>
          <a:prstGeom prst="rect">
            <a:avLst/>
          </a:prstGeom>
        </p:spPr>
        <p:txBody>
          <a:bodyPr anchorCtr="0" anchor="t" bIns="91425" lIns="91425" rIns="91425" wrap="square" tIns="91425">
            <a:noAutofit/>
          </a:bodyPr>
          <a:lstStyle/>
          <a:p>
            <a:pPr indent="0" lvl="0" marL="0">
              <a:spcBef>
                <a:spcPts val="0"/>
              </a:spcBef>
              <a:buNone/>
            </a:pPr>
            <a:r>
              <a:rPr lang="en"/>
              <a:t>            </a:t>
            </a:r>
            <a:r>
              <a:rPr lang="en">
                <a:solidFill>
                  <a:schemeClr val="dk1"/>
                </a:solidFill>
              </a:rPr>
              <a:t> </a:t>
            </a:r>
            <a:r>
              <a:rPr lang="en">
                <a:solidFill>
                  <a:schemeClr val="dk1"/>
                </a:solidFill>
              </a:rPr>
              <a:t>Digital image processing is the use of computer algorithms to perform image processing on digital images. As a subcategory or field of digital signal processing, digital image processing has many advantages over analog image processing.  </a:t>
            </a:r>
          </a:p>
          <a:p>
            <a:pPr indent="0" lvl="0" marL="0">
              <a:spcBef>
                <a:spcPts val="0"/>
              </a:spcBef>
              <a:buNone/>
            </a:pPr>
            <a:r>
              <a:rPr lang="en">
                <a:solidFill>
                  <a:schemeClr val="dk1"/>
                </a:solidFill>
              </a:rPr>
              <a:t>                   It allows a much wider range of algorithms to be applied to the input data and can avoid problems such as the build-up of noise and signal distortion during processing. Since images are defined over two dimensions (perhaps more) digital image processing may be modeled in the form of multidimensional systems. </a:t>
            </a:r>
          </a:p>
          <a:p>
            <a:pPr indent="-69850" lvl="0" marL="0">
              <a:spcBef>
                <a:spcPts val="0"/>
              </a:spcBef>
              <a:buClr>
                <a:schemeClr val="dk1"/>
              </a:buClr>
              <a:buSzPts val="1100"/>
              <a:buFont typeface="Arial"/>
              <a:buNone/>
            </a:pPr>
            <a:r>
              <a:rPr lang="en">
                <a:solidFill>
                  <a:schemeClr val="dk1"/>
                </a:solidFill>
              </a:rPr>
              <a:t>               Digital image processing allows the use of much more complex algorithms, and hence, can offer both more sophisticated performance at simple tasks, and the implementation of methods which would be impossible by analog means. </a:t>
            </a:r>
          </a:p>
          <a:p>
            <a:pPr indent="-69850" lvl="0" marL="0">
              <a:spcBef>
                <a:spcPts val="0"/>
              </a:spcBef>
              <a:buClr>
                <a:schemeClr val="dk1"/>
              </a:buClr>
              <a:buSzPts val="1100"/>
              <a:buFont typeface="Arial"/>
              <a:buNone/>
            </a:pPr>
            <a:r>
              <a:t/>
            </a:r>
            <a:endParaRPr>
              <a:solidFill>
                <a:schemeClr val="dk1"/>
              </a:solidFill>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0" y="0"/>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ABSTRACT </a:t>
            </a:r>
          </a:p>
          <a:p>
            <a:pPr indent="0" lvl="0" marL="0">
              <a:spcBef>
                <a:spcPts val="0"/>
              </a:spcBef>
              <a:buNone/>
            </a:pPr>
            <a:r>
              <a:t/>
            </a:r>
            <a:endParaRPr/>
          </a:p>
        </p:txBody>
      </p:sp>
      <p:sp>
        <p:nvSpPr>
          <p:cNvPr id="80" name="Shape 80"/>
          <p:cNvSpPr txBox="1"/>
          <p:nvPr>
            <p:ph idx="1" type="body"/>
          </p:nvPr>
        </p:nvSpPr>
        <p:spPr>
          <a:xfrm>
            <a:off x="74075" y="572700"/>
            <a:ext cx="8520600" cy="4490100"/>
          </a:xfrm>
          <a:prstGeom prst="rect">
            <a:avLst/>
          </a:prstGeom>
        </p:spPr>
        <p:txBody>
          <a:bodyPr anchorCtr="0" anchor="t" bIns="91425" lIns="91425" rIns="91425" wrap="square" tIns="91425">
            <a:noAutofit/>
          </a:bodyPr>
          <a:lstStyle/>
          <a:p>
            <a:pPr indent="0" lvl="0" marL="0">
              <a:spcBef>
                <a:spcPts val="0"/>
              </a:spcBef>
              <a:buNone/>
            </a:pPr>
            <a:r>
              <a:rPr lang="en" sz="1100">
                <a:solidFill>
                  <a:schemeClr val="dk1"/>
                </a:solidFill>
              </a:rPr>
              <a:t>  </a:t>
            </a:r>
            <a:r>
              <a:rPr lang="en">
                <a:solidFill>
                  <a:srgbClr val="000000"/>
                </a:solidFill>
              </a:rPr>
              <a:t>In this project we are using “Digital Image Processing” tools and techniques to differentiate between the real and counterfeit currency of US dollar. This project is mainly divided into three parts. </a:t>
            </a:r>
          </a:p>
          <a:p>
            <a:pPr indent="-69850" lvl="0" marL="0">
              <a:spcBef>
                <a:spcPts val="0"/>
              </a:spcBef>
              <a:buClr>
                <a:schemeClr val="dk1"/>
              </a:buClr>
              <a:buSzPts val="1100"/>
              <a:buFont typeface="Arial"/>
              <a:buNone/>
            </a:pPr>
            <a:r>
              <a:rPr lang="en">
                <a:solidFill>
                  <a:srgbClr val="000000"/>
                </a:solidFill>
              </a:rPr>
              <a:t>                                                           </a:t>
            </a:r>
          </a:p>
          <a:p>
            <a:pPr indent="-69850" lvl="0" marL="0">
              <a:spcBef>
                <a:spcPts val="0"/>
              </a:spcBef>
              <a:buClr>
                <a:schemeClr val="dk1"/>
              </a:buClr>
              <a:buSzPts val="1100"/>
              <a:buFont typeface="Arial"/>
              <a:buNone/>
            </a:pPr>
            <a:r>
              <a:rPr lang="en">
                <a:solidFill>
                  <a:srgbClr val="000000"/>
                </a:solidFill>
              </a:rPr>
              <a:t>	                                                  				</a:t>
            </a:r>
          </a:p>
          <a:p>
            <a:pPr indent="0" lvl="0" marL="0">
              <a:spcBef>
                <a:spcPts val="0"/>
              </a:spcBef>
              <a:buNone/>
            </a:pPr>
            <a:r>
              <a:rPr lang="en" sz="1100">
                <a:solidFill>
                  <a:schemeClr val="dk1"/>
                </a:solidFill>
              </a:rPr>
              <a:t>	</a:t>
            </a:r>
          </a:p>
          <a:p>
            <a:pPr indent="0" lvl="0" marL="0">
              <a:spcBef>
                <a:spcPts val="0"/>
              </a:spcBef>
              <a:buNone/>
            </a:pPr>
            <a:r>
              <a:rPr lang="en" sz="1100">
                <a:solidFill>
                  <a:schemeClr val="dk1"/>
                </a:solidFill>
              </a:rPr>
              <a:t>                </a:t>
            </a:r>
            <a:r>
              <a:rPr lang="en" sz="1100">
                <a:solidFill>
                  <a:srgbClr val="000000"/>
                </a:solidFill>
              </a:rPr>
              <a:t>     </a:t>
            </a:r>
            <a:r>
              <a:rPr b="1" lang="en" sz="1100">
                <a:solidFill>
                  <a:srgbClr val="000000"/>
                </a:solidFill>
              </a:rPr>
              <a:t>PART-1                                                                    PART-2                                                                       PART-3</a:t>
            </a:r>
          </a:p>
          <a:p>
            <a:pPr indent="0" lvl="0" marL="0">
              <a:spcBef>
                <a:spcPts val="0"/>
              </a:spcBef>
              <a:buNone/>
            </a:pPr>
            <a:r>
              <a:t/>
            </a:r>
            <a:endParaRPr b="1" sz="1100">
              <a:solidFill>
                <a:srgbClr val="000000"/>
              </a:solidFill>
            </a:endParaRPr>
          </a:p>
          <a:p>
            <a:pPr indent="0" lvl="0" marL="0">
              <a:spcBef>
                <a:spcPts val="0"/>
              </a:spcBef>
              <a:buNone/>
            </a:pPr>
            <a:r>
              <a:rPr b="1" lang="en" sz="1100">
                <a:solidFill>
                  <a:srgbClr val="000000"/>
                </a:solidFill>
              </a:rPr>
              <a:t>      </a:t>
            </a:r>
            <a:r>
              <a:rPr b="1" i="1" lang="en" sz="1100">
                <a:solidFill>
                  <a:srgbClr val="000000"/>
                </a:solidFill>
              </a:rPr>
              <a:t>  STRIP COMPARISON	 </a:t>
            </a:r>
            <a:r>
              <a:rPr b="1" lang="en" sz="1100">
                <a:solidFill>
                  <a:srgbClr val="000000"/>
                </a:solidFill>
              </a:rPr>
              <a:t>                                       </a:t>
            </a:r>
            <a:r>
              <a:rPr b="1" i="1" lang="en" sz="1100">
                <a:solidFill>
                  <a:srgbClr val="000000"/>
                </a:solidFill>
              </a:rPr>
              <a:t>   EDGE DETECTION           </a:t>
            </a:r>
            <a:r>
              <a:rPr b="1" lang="en" sz="1100">
                <a:solidFill>
                  <a:srgbClr val="000000"/>
                </a:solidFill>
              </a:rPr>
              <a:t>                                          </a:t>
            </a:r>
            <a:r>
              <a:rPr b="1" i="1" lang="en" sz="1100">
                <a:solidFill>
                  <a:srgbClr val="000000"/>
                </a:solidFill>
              </a:rPr>
              <a:t>FEATURE DETECTION</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0" lvl="0" marL="0">
              <a:spcBef>
                <a:spcPts val="0"/>
              </a:spcBef>
              <a:buNone/>
            </a:pPr>
            <a:r>
              <a:t/>
            </a:r>
            <a:endParaRPr/>
          </a:p>
        </p:txBody>
      </p:sp>
      <p:cxnSp>
        <p:nvCxnSpPr>
          <p:cNvPr id="81" name="Shape 81"/>
          <p:cNvCxnSpPr/>
          <p:nvPr/>
        </p:nvCxnSpPr>
        <p:spPr>
          <a:xfrm>
            <a:off x="774925" y="1673825"/>
            <a:ext cx="7552800" cy="20700"/>
          </a:xfrm>
          <a:prstGeom prst="straightConnector1">
            <a:avLst/>
          </a:prstGeom>
          <a:noFill/>
          <a:ln cap="flat" cmpd="sng" w="9525">
            <a:solidFill>
              <a:schemeClr val="dk2"/>
            </a:solidFill>
            <a:prstDash val="solid"/>
            <a:round/>
            <a:headEnd len="lg" w="lg" type="none"/>
            <a:tailEnd len="lg" w="lg" type="none"/>
          </a:ln>
        </p:spPr>
      </p:cxnSp>
      <p:sp>
        <p:nvSpPr>
          <p:cNvPr id="82" name="Shape 82"/>
          <p:cNvSpPr/>
          <p:nvPr/>
        </p:nvSpPr>
        <p:spPr>
          <a:xfrm>
            <a:off x="1012550" y="1725475"/>
            <a:ext cx="547500" cy="1146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a:off x="7539925" y="1815875"/>
            <a:ext cx="547500" cy="1146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a:off x="4117375" y="1771975"/>
            <a:ext cx="547500" cy="1146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0" y="0"/>
            <a:ext cx="8832300" cy="609600"/>
          </a:xfrm>
          <a:prstGeom prst="rect">
            <a:avLst/>
          </a:prstGeom>
        </p:spPr>
        <p:txBody>
          <a:bodyPr anchorCtr="0" anchor="t" bIns="91425" lIns="91425" rIns="91425" wrap="square" tIns="91425">
            <a:noAutofit/>
          </a:bodyPr>
          <a:lstStyle/>
          <a:p>
            <a:pPr indent="0" lvl="0" marL="0">
              <a:spcBef>
                <a:spcPts val="0"/>
              </a:spcBef>
              <a:buNone/>
            </a:pPr>
            <a:r>
              <a:rPr lang="en"/>
              <a:t>PART-1 (STRIP </a:t>
            </a:r>
            <a:r>
              <a:rPr lang="en"/>
              <a:t>COMPARISON</a:t>
            </a:r>
            <a:r>
              <a:rPr lang="en"/>
              <a:t>)</a:t>
            </a:r>
          </a:p>
        </p:txBody>
      </p:sp>
      <p:sp>
        <p:nvSpPr>
          <p:cNvPr id="90" name="Shape 90"/>
          <p:cNvSpPr txBox="1"/>
          <p:nvPr>
            <p:ph idx="1" type="body"/>
          </p:nvPr>
        </p:nvSpPr>
        <p:spPr>
          <a:xfrm>
            <a:off x="0" y="516600"/>
            <a:ext cx="8832300" cy="45669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The International Bank Note Society, or IBNS, says the Bank of England issued the first metal-strip currency in 1948. When held up to the light, the strip left a black line visible in the note.   In theory, if criminals managed to alter or duplicate the face of the note, they still couldn't copy the metal threads. However, counterfeiters simply drew a black line in the same place, and most people were fooled</a:t>
            </a:r>
          </a:p>
          <a:p>
            <a:pPr indent="0" lvl="0" marL="0">
              <a:spcBef>
                <a:spcPts val="0"/>
              </a:spcBef>
              <a:buNone/>
            </a:pPr>
            <a:r>
              <a:t/>
            </a:r>
            <a:endParaRPr/>
          </a:p>
        </p:txBody>
      </p:sp>
      <p:pic>
        <p:nvPicPr>
          <p:cNvPr id="91" name="Shape 91"/>
          <p:cNvPicPr preferRelativeResize="0"/>
          <p:nvPr/>
        </p:nvPicPr>
        <p:blipFill>
          <a:blip r:embed="rId3">
            <a:alphaModFix/>
          </a:blip>
          <a:stretch>
            <a:fillRect/>
          </a:stretch>
        </p:blipFill>
        <p:spPr>
          <a:xfrm>
            <a:off x="495950" y="2758700"/>
            <a:ext cx="7387525" cy="206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0" y="0"/>
            <a:ext cx="8832300" cy="51435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*A line on the bill lights up under U-V rays. The position of the line varies with each denomination. Counterfeit-detector scanners can alert users if the bill lacks the magnetic ink used in printing real money.</a:t>
            </a:r>
          </a:p>
          <a:p>
            <a:pPr indent="0" lvl="0" marL="0">
              <a:spcBef>
                <a:spcPts val="0"/>
              </a:spcBef>
              <a:buNone/>
            </a:pPr>
            <a:r>
              <a:rPr lang="en">
                <a:solidFill>
                  <a:srgbClr val="000000"/>
                </a:solidFill>
              </a:rPr>
              <a:t> *Real bills have tiny microprinting on them at various points, visible under magnifying glass. Counterfeiters can beat these seemingly foolproof methods, even using inkjet printers and copiers. </a:t>
            </a:r>
          </a:p>
          <a:p>
            <a:pPr indent="0" lvl="0" marL="0">
              <a:spcBef>
                <a:spcPts val="0"/>
              </a:spcBef>
              <a:buNone/>
            </a:pPr>
            <a:r>
              <a:rPr lang="en">
                <a:solidFill>
                  <a:srgbClr val="000000"/>
                </a:solidFill>
              </a:rPr>
              <a:t>*This may be getting easier, because as paying with plastic becomes more common, fewer people see paper money regularly. On top of that, the government's frequent redesigns of money may leave consumers less sure what an official bill should look like.</a:t>
            </a:r>
          </a:p>
          <a:p>
            <a:pPr indent="-69850" lvl="0" marL="0">
              <a:spcBef>
                <a:spcPts val="0"/>
              </a:spcBef>
              <a:buClr>
                <a:schemeClr val="dk1"/>
              </a:buClr>
              <a:buSzPts val="1100"/>
              <a:buFont typeface="Arial"/>
              <a:buNone/>
            </a:pPr>
            <a:r>
              <a:t/>
            </a:r>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CODE FOR STRIP </a:t>
            </a:r>
            <a:r>
              <a:rPr lang="en"/>
              <a:t>COMPARISON</a:t>
            </a:r>
          </a:p>
        </p:txBody>
      </p:sp>
      <p:sp>
        <p:nvSpPr>
          <p:cNvPr id="102" name="Shape 102"/>
          <p:cNvSpPr txBox="1"/>
          <p:nvPr>
            <p:ph idx="1" type="body"/>
          </p:nvPr>
        </p:nvSpPr>
        <p:spPr>
          <a:xfrm>
            <a:off x="93000" y="572700"/>
            <a:ext cx="8739300" cy="4570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 //Read in images</a:t>
            </a:r>
          </a:p>
          <a:p>
            <a:pPr indent="-69850" lvl="0" marL="0">
              <a:spcBef>
                <a:spcPts val="0"/>
              </a:spcBef>
              <a:buClr>
                <a:schemeClr val="dk1"/>
              </a:buClr>
              <a:buSzPts val="1100"/>
              <a:buFont typeface="Arial"/>
              <a:buNone/>
            </a:pPr>
            <a:r>
              <a:rPr lang="en">
                <a:solidFill>
                  <a:srgbClr val="000000"/>
                </a:solidFill>
              </a:rPr>
              <a:t>clear all;</a:t>
            </a:r>
          </a:p>
          <a:p>
            <a:pPr indent="-69850" lvl="0" marL="0">
              <a:spcBef>
                <a:spcPts val="0"/>
              </a:spcBef>
              <a:buClr>
                <a:schemeClr val="dk1"/>
              </a:buClr>
              <a:buSzPts val="1100"/>
              <a:buFont typeface="Arial"/>
              <a:buNone/>
            </a:pPr>
            <a:r>
              <a:rPr lang="en">
                <a:solidFill>
                  <a:srgbClr val="000000"/>
                </a:solidFill>
              </a:rPr>
              <a:t>close all;</a:t>
            </a:r>
          </a:p>
          <a:p>
            <a:pPr indent="-69850" lvl="0" marL="0">
              <a:spcBef>
                <a:spcPts val="0"/>
              </a:spcBef>
              <a:buClr>
                <a:schemeClr val="dk1"/>
              </a:buClr>
              <a:buSzPts val="1100"/>
              <a:buFont typeface="Arial"/>
              <a:buNone/>
            </a:pPr>
            <a:r>
              <a:rPr lang="en">
                <a:solidFill>
                  <a:srgbClr val="000000"/>
                </a:solidFill>
              </a:rPr>
              <a:t>% Reding images from project folder</a:t>
            </a:r>
          </a:p>
          <a:p>
            <a:pPr indent="-69850" lvl="0" marL="0">
              <a:spcBef>
                <a:spcPts val="0"/>
              </a:spcBef>
              <a:buClr>
                <a:schemeClr val="dk1"/>
              </a:buClr>
              <a:buSzPts val="1100"/>
              <a:buFont typeface="Arial"/>
              <a:buNone/>
            </a:pPr>
            <a:r>
              <a:rPr lang="en">
                <a:solidFill>
                  <a:srgbClr val="000000"/>
                </a:solidFill>
              </a:rPr>
              <a:t>[Ireal,Ifake,Ifake2] = readImages();</a:t>
            </a:r>
          </a:p>
          <a:p>
            <a:pPr indent="-69850" lvl="0" marL="0">
              <a:spcBef>
                <a:spcPts val="0"/>
              </a:spcBef>
              <a:buClr>
                <a:schemeClr val="dk1"/>
              </a:buClr>
              <a:buSzPts val="1100"/>
              <a:buFont typeface="Arial"/>
              <a:buNone/>
            </a:pPr>
            <a:r>
              <a:rPr lang="en">
                <a:solidFill>
                  <a:srgbClr val="000000"/>
                </a:solidFill>
              </a:rPr>
              <a:t>%Extract strip from notes from coloum 195 to 215 which has strip.</a:t>
            </a:r>
          </a:p>
          <a:p>
            <a:pPr indent="-69850" lvl="0" marL="0">
              <a:spcBef>
                <a:spcPts val="0"/>
              </a:spcBef>
              <a:buClr>
                <a:schemeClr val="dk1"/>
              </a:buClr>
              <a:buSzPts val="1100"/>
              <a:buFont typeface="Arial"/>
              <a:buNone/>
            </a:pPr>
            <a:r>
              <a:rPr lang="en">
                <a:solidFill>
                  <a:srgbClr val="000000"/>
                </a:solidFill>
              </a:rPr>
              <a:t>[blackStripReal, blackStripFake,blackStripFake2] = extractStripsOfImages(Ireal,Ifake,Ifake2);</a:t>
            </a:r>
          </a:p>
          <a:p>
            <a:pPr indent="0" lvl="0" marL="0">
              <a:spcBef>
                <a:spcPts val="0"/>
              </a:spcBef>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0" y="0"/>
            <a:ext cx="9144000" cy="5143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00000"/>
                </a:solidFill>
              </a:rPr>
              <a:t>                            EXTRACTING STRIP FROM THE NOTES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69850" lvl="0" marL="0">
              <a:spcBef>
                <a:spcPts val="0"/>
              </a:spcBef>
              <a:buClr>
                <a:schemeClr val="dk1"/>
              </a:buClr>
              <a:buSzPts val="1100"/>
              <a:buFont typeface="Arial"/>
              <a:buNone/>
            </a:pPr>
            <a:r>
              <a:rPr lang="en">
                <a:solidFill>
                  <a:srgbClr val="000000"/>
                </a:solidFill>
              </a:rPr>
              <a:t>%Convert RGB to Gray for all images (real,fake1,fake2)[blackStripReal, blackStripFake,blackStripFake2] = convertRgbToGray(blackStripReal, blackStripFake,blackStripFake2);</a:t>
            </a:r>
          </a:p>
          <a:p>
            <a:pPr indent="0" lvl="0" marL="0">
              <a:spcBef>
                <a:spcPts val="0"/>
              </a:spcBef>
              <a:buNone/>
            </a:pPr>
            <a:r>
              <a:t/>
            </a:r>
            <a:endParaRPr/>
          </a:p>
        </p:txBody>
      </p:sp>
      <p:pic>
        <p:nvPicPr>
          <p:cNvPr id="108" name="Shape 108"/>
          <p:cNvPicPr preferRelativeResize="0"/>
          <p:nvPr/>
        </p:nvPicPr>
        <p:blipFill>
          <a:blip r:embed="rId3">
            <a:alphaModFix/>
          </a:blip>
          <a:stretch>
            <a:fillRect/>
          </a:stretch>
        </p:blipFill>
        <p:spPr>
          <a:xfrm>
            <a:off x="2171963" y="389963"/>
            <a:ext cx="39528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