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808ca618c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808ca618c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808ca618c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808ca618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808ca618c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2808ca618c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808ca618c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808ca618c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808ca618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808ca618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808ca618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808ca618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808ca618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808ca618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808ca618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808ca618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808ca618c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808ca618c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808ca618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808ca618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808ca618c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808ca618c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808ca618c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808ca618c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egistry.opendata.aws/deafrica-landsa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574750" y="0"/>
            <a:ext cx="4183200" cy="4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Deliverable-3</a:t>
            </a:r>
            <a:endParaRPr sz="3280"/>
          </a:p>
        </p:txBody>
      </p:sp>
      <p:sp>
        <p:nvSpPr>
          <p:cNvPr id="135" name="Google Shape;135;p13"/>
          <p:cNvSpPr txBox="1"/>
          <p:nvPr>
            <p:ph idx="1" type="subTitle"/>
          </p:nvPr>
        </p:nvSpPr>
        <p:spPr>
          <a:xfrm>
            <a:off x="5316650" y="3470400"/>
            <a:ext cx="3470700" cy="1673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100"/>
              <a:t>Members: </a:t>
            </a:r>
            <a:endParaRPr b="1" sz="1100"/>
          </a:p>
          <a:p>
            <a:pPr indent="0" lvl="0" marL="0" rtl="0" algn="r">
              <a:spcBef>
                <a:spcPts val="0"/>
              </a:spcBef>
              <a:spcAft>
                <a:spcPts val="0"/>
              </a:spcAft>
              <a:buNone/>
            </a:pPr>
            <a:r>
              <a:rPr i="1" lang="en" sz="1200"/>
              <a:t>Krishna Vamsee Vangipurapu</a:t>
            </a:r>
            <a:endParaRPr i="1" sz="1200"/>
          </a:p>
          <a:p>
            <a:pPr indent="0" lvl="0" marL="0" rtl="0" algn="r">
              <a:spcBef>
                <a:spcPts val="0"/>
              </a:spcBef>
              <a:spcAft>
                <a:spcPts val="0"/>
              </a:spcAft>
              <a:buNone/>
            </a:pPr>
            <a:r>
              <a:rPr i="1" lang="en" sz="1200"/>
              <a:t>Pallavi Shirodkar</a:t>
            </a:r>
            <a:endParaRPr i="1" sz="1200"/>
          </a:p>
          <a:p>
            <a:pPr indent="0" lvl="0" marL="0" rtl="0" algn="r">
              <a:spcBef>
                <a:spcPts val="0"/>
              </a:spcBef>
              <a:spcAft>
                <a:spcPts val="0"/>
              </a:spcAft>
              <a:buNone/>
            </a:pPr>
            <a:r>
              <a:rPr i="1" lang="en" sz="1200"/>
              <a:t>Prasanna Kumar Boddupalli</a:t>
            </a:r>
            <a:endParaRPr i="1" sz="1200"/>
          </a:p>
          <a:p>
            <a:pPr indent="0" lvl="0" marL="0" rtl="0" algn="r">
              <a:spcBef>
                <a:spcPts val="0"/>
              </a:spcBef>
              <a:spcAft>
                <a:spcPts val="0"/>
              </a:spcAft>
              <a:buNone/>
            </a:pPr>
            <a:r>
              <a:rPr i="1" lang="en" sz="1200"/>
              <a:t>Pratyusha Tummuri</a:t>
            </a:r>
            <a:endParaRPr i="1" sz="1200"/>
          </a:p>
          <a:p>
            <a:pPr indent="0" lvl="0" marL="0" rtl="0" algn="r">
              <a:spcBef>
                <a:spcPts val="0"/>
              </a:spcBef>
              <a:spcAft>
                <a:spcPts val="0"/>
              </a:spcAft>
              <a:buNone/>
            </a:pPr>
            <a:r>
              <a:rPr i="1" lang="en" sz="1200"/>
              <a:t>Shashank Reddy Godala</a:t>
            </a:r>
            <a:endParaRPr i="1" sz="1200"/>
          </a:p>
          <a:p>
            <a:pPr indent="0" lvl="0" marL="0" rtl="0" algn="r">
              <a:spcBef>
                <a:spcPts val="0"/>
              </a:spcBef>
              <a:spcAft>
                <a:spcPts val="0"/>
              </a:spcAft>
              <a:buNone/>
            </a:pPr>
            <a:r>
              <a:t/>
            </a:r>
            <a:endParaRPr i="1" sz="1200"/>
          </a:p>
        </p:txBody>
      </p:sp>
      <p:sp>
        <p:nvSpPr>
          <p:cNvPr id="136" name="Google Shape;136;p13"/>
          <p:cNvSpPr txBox="1"/>
          <p:nvPr/>
        </p:nvSpPr>
        <p:spPr>
          <a:xfrm>
            <a:off x="3832550" y="1668750"/>
            <a:ext cx="4954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lt1"/>
                </a:solidFill>
                <a:latin typeface="Lato"/>
                <a:ea typeface="Lato"/>
                <a:cs typeface="Lato"/>
                <a:sym typeface="Lato"/>
              </a:rPr>
              <a:t>Vegetation Analysis of  </a:t>
            </a:r>
            <a:endParaRPr sz="2700">
              <a:solidFill>
                <a:schemeClr val="lt1"/>
              </a:solidFill>
              <a:latin typeface="Lato"/>
              <a:ea typeface="Lato"/>
              <a:cs typeface="Lato"/>
              <a:sym typeface="Lato"/>
            </a:endParaRPr>
          </a:p>
          <a:p>
            <a:pPr indent="0" lvl="0" marL="457200" rtl="0" algn="l">
              <a:spcBef>
                <a:spcPts val="0"/>
              </a:spcBef>
              <a:spcAft>
                <a:spcPts val="0"/>
              </a:spcAft>
              <a:buNone/>
            </a:pPr>
            <a:r>
              <a:rPr lang="en" sz="2700">
                <a:solidFill>
                  <a:schemeClr val="lt1"/>
                </a:solidFill>
                <a:latin typeface="Lato"/>
                <a:ea typeface="Lato"/>
                <a:cs typeface="Lato"/>
                <a:sym typeface="Lato"/>
              </a:rPr>
              <a:t>Digital Earth Africa Dataset</a:t>
            </a:r>
            <a:endParaRPr sz="27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75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 (continued)</a:t>
            </a:r>
            <a:endParaRPr/>
          </a:p>
        </p:txBody>
      </p:sp>
      <p:sp>
        <p:nvSpPr>
          <p:cNvPr id="192" name="Google Shape;192;p22"/>
          <p:cNvSpPr txBox="1"/>
          <p:nvPr>
            <p:ph idx="1" type="body"/>
          </p:nvPr>
        </p:nvSpPr>
        <p:spPr>
          <a:xfrm>
            <a:off x="401400" y="1213525"/>
            <a:ext cx="8438700" cy="32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LAI: </a:t>
            </a:r>
            <a:r>
              <a:rPr lang="en" sz="1400"/>
              <a:t>Leaf area index (LAI) is a dimensionless variable for characterizing vegetation canopies, defined as the one-sided area of green leaves (m2) per unit ground area (m2). It is landscape-scale variable comprising the sum of herbaceous and woody leaf area per unit land area.</a:t>
            </a:r>
            <a:endParaRPr sz="1400"/>
          </a:p>
          <a:p>
            <a:pPr indent="0" lvl="0" marL="0" rtl="0" algn="l">
              <a:spcBef>
                <a:spcPts val="1200"/>
              </a:spcBef>
              <a:spcAft>
                <a:spcPts val="0"/>
              </a:spcAft>
              <a:buNone/>
            </a:pPr>
            <a:r>
              <a:rPr b="1" lang="en" sz="1400"/>
              <a:t>NDVI:</a:t>
            </a:r>
            <a:r>
              <a:rPr lang="en" sz="1400"/>
              <a:t> Normalised band indices values fall between -1 and 1 ,which gives a relative scale that allows for easier data analysis. Values of the index can be better compared between different points in the area of analysis, and across time periods.</a:t>
            </a:r>
            <a:endParaRPr sz="1400"/>
          </a:p>
          <a:p>
            <a:pPr indent="-317500" lvl="0" marL="457200" rtl="0" algn="l">
              <a:spcBef>
                <a:spcPts val="1200"/>
              </a:spcBef>
              <a:spcAft>
                <a:spcPts val="0"/>
              </a:spcAft>
              <a:buSzPts val="1400"/>
              <a:buChar char="●"/>
            </a:pPr>
            <a:r>
              <a:rPr lang="en" sz="1400"/>
              <a:t>NDVI &gt; 0, or close to 1 = green vegetation</a:t>
            </a:r>
            <a:endParaRPr sz="1400"/>
          </a:p>
          <a:p>
            <a:pPr indent="-317500" lvl="0" marL="457200" rtl="0" algn="l">
              <a:spcBef>
                <a:spcPts val="0"/>
              </a:spcBef>
              <a:spcAft>
                <a:spcPts val="0"/>
              </a:spcAft>
              <a:buSzPts val="1400"/>
              <a:buChar char="●"/>
            </a:pPr>
            <a:r>
              <a:rPr lang="en" sz="1400"/>
              <a:t>NDVI ≤ 0 = not green vegetation; water, soil, etc.</a:t>
            </a:r>
            <a:endParaRPr sz="1400"/>
          </a:p>
          <a:p>
            <a:pPr indent="0" lvl="0" marL="0" rtl="0" algn="l">
              <a:spcBef>
                <a:spcPts val="1200"/>
              </a:spcBef>
              <a:spcAft>
                <a:spcPts val="0"/>
              </a:spcAft>
              <a:buNone/>
            </a:pPr>
            <a:r>
              <a:rPr b="1" lang="en" sz="1400"/>
              <a:t>Swir_2:  </a:t>
            </a:r>
            <a:r>
              <a:rPr lang="en" sz="1400"/>
              <a:t>Short-wave infrared 2. This band is mainly helpful for discriminating among different types of rock formations. It can also be used to measures the infrared radiant flux (heat) amount emitted from the surfaces.</a:t>
            </a:r>
            <a:endParaRPr sz="1400"/>
          </a:p>
          <a:p>
            <a:pPr indent="0" lvl="0" marL="457200" rtl="0" algn="l">
              <a:spcBef>
                <a:spcPts val="1200"/>
              </a:spcBef>
              <a:spcAft>
                <a:spcPts val="1200"/>
              </a:spcAft>
              <a:buNone/>
            </a:pPr>
            <a:r>
              <a:t/>
            </a:r>
            <a:endParaRPr sz="1400"/>
          </a:p>
        </p:txBody>
      </p:sp>
      <p:pic>
        <p:nvPicPr>
          <p:cNvPr id="193" name="Google Shape;193;p22"/>
          <p:cNvPicPr preferRelativeResize="0"/>
          <p:nvPr/>
        </p:nvPicPr>
        <p:blipFill>
          <a:blip r:embed="rId3">
            <a:alphaModFix/>
          </a:blip>
          <a:stretch>
            <a:fillRect/>
          </a:stretch>
        </p:blipFill>
        <p:spPr>
          <a:xfrm>
            <a:off x="5065500" y="2751825"/>
            <a:ext cx="2720150" cy="669025"/>
          </a:xfrm>
          <a:prstGeom prst="rect">
            <a:avLst/>
          </a:prstGeom>
          <a:noFill/>
          <a:ln>
            <a:noFill/>
          </a:ln>
        </p:spPr>
      </p:pic>
      <p:pic>
        <p:nvPicPr>
          <p:cNvPr id="194" name="Google Shape;194;p22"/>
          <p:cNvPicPr preferRelativeResize="0"/>
          <p:nvPr/>
        </p:nvPicPr>
        <p:blipFill>
          <a:blip r:embed="rId4">
            <a:alphaModFix/>
          </a:blip>
          <a:stretch>
            <a:fillRect/>
          </a:stretch>
        </p:blipFill>
        <p:spPr>
          <a:xfrm>
            <a:off x="6026550" y="1849050"/>
            <a:ext cx="1609725" cy="34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Evaluation:</a:t>
            </a:r>
            <a:endParaRPr/>
          </a:p>
        </p:txBody>
      </p:sp>
      <p:sp>
        <p:nvSpPr>
          <p:cNvPr id="200" name="Google Shape;200;p23"/>
          <p:cNvSpPr txBox="1"/>
          <p:nvPr>
            <p:ph idx="1" type="body"/>
          </p:nvPr>
        </p:nvSpPr>
        <p:spPr>
          <a:xfrm>
            <a:off x="1008150" y="964450"/>
            <a:ext cx="7617600" cy="37377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852"/>
              <a:buNone/>
            </a:pPr>
            <a:r>
              <a:rPr lang="en" sz="1400"/>
              <a:t>In the plots below you'll see on the left the classified image (green = crop, white = non-crop), in the centre a true-colour image of the region, and on the right an image of the prediction probabilities.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t/>
            </a:r>
            <a:endParaRPr sz="1400"/>
          </a:p>
          <a:p>
            <a:pPr indent="0" lvl="0" marL="0" rtl="0" algn="l">
              <a:lnSpc>
                <a:spcPct val="105000"/>
              </a:lnSpc>
              <a:spcBef>
                <a:spcPts val="1200"/>
              </a:spcBef>
              <a:spcAft>
                <a:spcPts val="0"/>
              </a:spcAft>
              <a:buSzPts val="852"/>
              <a:buNone/>
            </a:pPr>
            <a:r>
              <a:rPr lang="en" sz="1400"/>
              <a:t>From the image, we can see that classifier has predicted the crop/non-crop portions correctly from the provided true-colour image and we can also see a prediction probability ranging from 0 to 100 on the right.</a:t>
            </a:r>
            <a:endParaRPr sz="1400"/>
          </a:p>
          <a:p>
            <a:pPr indent="0" lvl="0" marL="0" rtl="0" algn="l">
              <a:lnSpc>
                <a:spcPct val="105000"/>
              </a:lnSpc>
              <a:spcBef>
                <a:spcPts val="1200"/>
              </a:spcBef>
              <a:spcAft>
                <a:spcPts val="1200"/>
              </a:spcAft>
              <a:buSzPts val="852"/>
              <a:buNone/>
            </a:pPr>
            <a:r>
              <a:t/>
            </a:r>
            <a:endParaRPr sz="1400">
              <a:solidFill>
                <a:srgbClr val="000000"/>
              </a:solidFill>
              <a:highlight>
                <a:srgbClr val="FFFFFF"/>
              </a:highlight>
            </a:endParaRPr>
          </a:p>
        </p:txBody>
      </p:sp>
      <p:pic>
        <p:nvPicPr>
          <p:cNvPr id="201" name="Google Shape;201;p23"/>
          <p:cNvPicPr preferRelativeResize="0"/>
          <p:nvPr/>
        </p:nvPicPr>
        <p:blipFill>
          <a:blip r:embed="rId3">
            <a:alphaModFix/>
          </a:blip>
          <a:stretch>
            <a:fillRect/>
          </a:stretch>
        </p:blipFill>
        <p:spPr>
          <a:xfrm>
            <a:off x="2358375" y="1642450"/>
            <a:ext cx="5363125" cy="193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As a next level of analysis, we aim to map the effects of the flood on the vegetation on the flooded areas and also, conduct a predictive analysis on the areas which are prone to become barren as a consequence of subsequent floods. </a:t>
            </a:r>
            <a:endParaRPr sz="1400"/>
          </a:p>
          <a:p>
            <a:pPr indent="-317500" lvl="0" marL="457200" rtl="0" algn="l">
              <a:spcBef>
                <a:spcPts val="0"/>
              </a:spcBef>
              <a:spcAft>
                <a:spcPts val="0"/>
              </a:spcAft>
              <a:buSzPts val="1400"/>
              <a:buChar char="●"/>
            </a:pPr>
            <a:r>
              <a:rPr lang="en" sz="1400"/>
              <a:t>Along with it, the cumulonimbus cloud which has been the primal agent in the floods of Niamey, can also be detected by WOfS Data. </a:t>
            </a:r>
            <a:endParaRPr sz="1400"/>
          </a:p>
          <a:p>
            <a:pPr indent="-317500" lvl="0" marL="457200" rtl="0" algn="l">
              <a:spcBef>
                <a:spcPts val="0"/>
              </a:spcBef>
              <a:spcAft>
                <a:spcPts val="0"/>
              </a:spcAft>
              <a:buSzPts val="1400"/>
              <a:buChar char="●"/>
            </a:pPr>
            <a:r>
              <a:rPr lang="en" sz="1400"/>
              <a:t>We aim to target such data to predict if any such calamity can be foreseen without the need of Weather forecasting and high end technology.</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2" name="Google Shape;142;p14"/>
          <p:cNvSpPr txBox="1"/>
          <p:nvPr>
            <p:ph idx="1" type="body"/>
          </p:nvPr>
        </p:nvSpPr>
        <p:spPr>
          <a:xfrm>
            <a:off x="1593225" y="1398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Introduction </a:t>
            </a:r>
            <a:endParaRPr sz="1400"/>
          </a:p>
          <a:p>
            <a:pPr indent="-317500" lvl="0" marL="457200" rtl="0" algn="l">
              <a:spcBef>
                <a:spcPts val="0"/>
              </a:spcBef>
              <a:spcAft>
                <a:spcPts val="0"/>
              </a:spcAft>
              <a:buSzPts val="1400"/>
              <a:buChar char="●"/>
            </a:pPr>
            <a:r>
              <a:rPr lang="en" sz="1400"/>
              <a:t>Data Selection</a:t>
            </a:r>
            <a:endParaRPr sz="1400"/>
          </a:p>
          <a:p>
            <a:pPr indent="-317500" lvl="0" marL="457200" rtl="0" algn="l">
              <a:spcBef>
                <a:spcPts val="0"/>
              </a:spcBef>
              <a:spcAft>
                <a:spcPts val="0"/>
              </a:spcAft>
              <a:buSzPts val="1400"/>
              <a:buChar char="●"/>
            </a:pPr>
            <a:r>
              <a:rPr lang="en" sz="1400"/>
              <a:t>About Data</a:t>
            </a:r>
            <a:endParaRPr sz="1400"/>
          </a:p>
          <a:p>
            <a:pPr indent="-317500" lvl="0" marL="457200" rtl="0" algn="l">
              <a:spcBef>
                <a:spcPts val="0"/>
              </a:spcBef>
              <a:spcAft>
                <a:spcPts val="0"/>
              </a:spcAft>
              <a:buSzPts val="1400"/>
              <a:buChar char="●"/>
            </a:pPr>
            <a:r>
              <a:rPr lang="en" sz="1400"/>
              <a:t>Procedure</a:t>
            </a:r>
            <a:endParaRPr sz="1400"/>
          </a:p>
          <a:p>
            <a:pPr indent="-317500" lvl="0" marL="457200" rtl="0" algn="l">
              <a:spcBef>
                <a:spcPts val="0"/>
              </a:spcBef>
              <a:spcAft>
                <a:spcPts val="0"/>
              </a:spcAft>
              <a:buSzPts val="1400"/>
              <a:buChar char="●"/>
            </a:pPr>
            <a:r>
              <a:rPr lang="en" sz="1400"/>
              <a:t>Feature Selection</a:t>
            </a:r>
            <a:endParaRPr sz="1400"/>
          </a:p>
          <a:p>
            <a:pPr indent="-317500" lvl="0" marL="457200" rtl="0" algn="l">
              <a:spcBef>
                <a:spcPts val="0"/>
              </a:spcBef>
              <a:spcAft>
                <a:spcPts val="0"/>
              </a:spcAft>
              <a:buSzPts val="1400"/>
              <a:buChar char="●"/>
            </a:pPr>
            <a:r>
              <a:rPr lang="en" sz="1400"/>
              <a:t>Results and Evaluation</a:t>
            </a:r>
            <a:endParaRPr sz="1400"/>
          </a:p>
          <a:p>
            <a:pPr indent="-317500" lvl="0" marL="457200" rtl="0" algn="l">
              <a:spcBef>
                <a:spcPts val="0"/>
              </a:spcBef>
              <a:spcAft>
                <a:spcPts val="0"/>
              </a:spcAft>
              <a:buSzPts val="1400"/>
              <a:buChar char="●"/>
            </a:pPr>
            <a:r>
              <a:rPr lang="en" sz="1400"/>
              <a:t>Future Scope</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“Digital Earth Africa transforms how earth observations can be applied to address some of the current pressing challenges coming in the path of Developing Africa.”</a:t>
            </a:r>
            <a:endParaRPr sz="1400"/>
          </a:p>
          <a:p>
            <a:pPr indent="0" lvl="0" marL="0" rtl="0" algn="l">
              <a:lnSpc>
                <a:spcPct val="95000"/>
              </a:lnSpc>
              <a:spcBef>
                <a:spcPts val="1200"/>
              </a:spcBef>
              <a:spcAft>
                <a:spcPts val="0"/>
              </a:spcAft>
              <a:buNone/>
            </a:pPr>
            <a:r>
              <a:rPr lang="en" sz="1400"/>
              <a:t>Africa is a vast continent with a diverse environment, including various types of biodiversity and homes with one of the fastest growing populations in the world. The population explosion is an additional strain on the natural resources in Africa, is also putting the environment under constant threat from climate change, environment degradation, natural calamities causing severe issues like food security and access to safe water- not only to the humans but also to the flora and fauna.</a:t>
            </a:r>
            <a:endParaRPr sz="1400"/>
          </a:p>
          <a:p>
            <a:pPr indent="0" lvl="0" marL="0" rtl="0" algn="l">
              <a:lnSpc>
                <a:spcPct val="95000"/>
              </a:lnSpc>
              <a:spcBef>
                <a:spcPts val="1200"/>
              </a:spcBef>
              <a:spcAft>
                <a:spcPts val="1200"/>
              </a:spcAft>
              <a:buNone/>
            </a:pPr>
            <a:r>
              <a:rPr lang="en" sz="1400"/>
              <a:t> As a result, a new technological spirit is taking resolving these issues into hands but is hampered by the lack of actionable data. There are many types of data needed which are almost decision ready, for example rate of desertification, illegal mining activities locations, rate of poaching, total revenue from over agriculture, deforestation hotspots.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Selection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a:t>Source:  </a:t>
            </a:r>
            <a:r>
              <a:rPr lang="en" sz="1217" u="sng">
                <a:solidFill>
                  <a:schemeClr val="hlink"/>
                </a:solidFill>
                <a:latin typeface="Arial"/>
                <a:ea typeface="Arial"/>
                <a:cs typeface="Arial"/>
                <a:sym typeface="Arial"/>
                <a:hlinkClick r:id="rId3"/>
              </a:rPr>
              <a:t>Digital Earth Africa Landsat Collection 2 Level 2 - Registry of Open Data on AWS</a:t>
            </a:r>
            <a:endParaRPr sz="1402"/>
          </a:p>
          <a:p>
            <a:pPr indent="0" lvl="0" marL="0" rtl="0" algn="l">
              <a:lnSpc>
                <a:spcPct val="95000"/>
              </a:lnSpc>
              <a:spcBef>
                <a:spcPts val="1200"/>
              </a:spcBef>
              <a:spcAft>
                <a:spcPts val="0"/>
              </a:spcAft>
              <a:buSzPts val="1018"/>
              <a:buNone/>
            </a:pPr>
            <a:r>
              <a:rPr lang="en" sz="1402"/>
              <a:t>We as a team decided to take the Digital Earth Landsat Collection 2 level 2</a:t>
            </a:r>
            <a:endParaRPr sz="1402"/>
          </a:p>
          <a:p>
            <a:pPr indent="0" lvl="0" marL="0" rtl="0" algn="l">
              <a:lnSpc>
                <a:spcPct val="95000"/>
              </a:lnSpc>
              <a:spcBef>
                <a:spcPts val="1200"/>
              </a:spcBef>
              <a:spcAft>
                <a:spcPts val="0"/>
              </a:spcAft>
              <a:buSzPts val="1018"/>
              <a:buNone/>
            </a:pPr>
            <a:r>
              <a:rPr lang="en" sz="1402"/>
              <a:t>Digital Earth Africa (DE Africa) provides free and open access to a copy of Landsat Collection 2 Level-2 products over Africa. These products are produced and provided by the United States Geological Survey (USGS). The Landsat series of Earth Observation satellites, jointly led by USGS and NASA, have been continuously acquiring images of the Earth’s land surface since 1972. DE Africa provides data from Landsat 5, 7 and 8 satellites, including historical observations dating back to late 1980s and regularly updated new acquisitions. New Level-2 Landsat 7 and Landsat 8 data are available after 15 to 27 days from acquisition. USGS Landsat Collection 2 was released early 2021 and offers improved processing, geometric accuracy, and radiometric calibration compared to previous Collection 1 products.</a:t>
            </a:r>
            <a:endParaRPr sz="1402"/>
          </a:p>
          <a:p>
            <a:pPr indent="0" lvl="0" marL="0" rtl="0" algn="l">
              <a:lnSpc>
                <a:spcPct val="95000"/>
              </a:lnSpc>
              <a:spcBef>
                <a:spcPts val="1200"/>
              </a:spcBef>
              <a:spcAft>
                <a:spcPts val="0"/>
              </a:spcAft>
              <a:buSzPts val="1018"/>
              <a:buNone/>
            </a:pPr>
            <a:r>
              <a:t/>
            </a:r>
            <a:endParaRPr sz="1217">
              <a:solidFill>
                <a:srgbClr val="000000"/>
              </a:solidFill>
              <a:latin typeface="Arial"/>
              <a:ea typeface="Arial"/>
              <a:cs typeface="Arial"/>
              <a:sym typeface="Arial"/>
            </a:endParaRPr>
          </a:p>
          <a:p>
            <a:pPr indent="0" lvl="0" marL="0" rtl="0" algn="l">
              <a:lnSpc>
                <a:spcPct val="95000"/>
              </a:lnSpc>
              <a:spcBef>
                <a:spcPts val="0"/>
              </a:spcBef>
              <a:spcAft>
                <a:spcPts val="1200"/>
              </a:spcAft>
              <a:buSzPts val="1018"/>
              <a:buNone/>
            </a:pPr>
            <a:r>
              <a:t/>
            </a:r>
            <a:endParaRPr sz="140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Data</a:t>
            </a:r>
            <a:endParaRPr/>
          </a:p>
        </p:txBody>
      </p:sp>
      <p:sp>
        <p:nvSpPr>
          <p:cNvPr id="160" name="Google Shape;160;p17"/>
          <p:cNvSpPr txBox="1"/>
          <p:nvPr>
            <p:ph idx="1" type="body"/>
          </p:nvPr>
        </p:nvSpPr>
        <p:spPr>
          <a:xfrm>
            <a:off x="1260150" y="1036175"/>
            <a:ext cx="7038900" cy="3183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“Digital Earth Africa” will address this gap between innovative technologies and needed for actionable, structure, veritable data by using analysis ready data produced by Satellites by leveraging The Landsat series of Earth Observation satellites, jointly led by USGS and NASA, which have been continuously acquiring images of the Earth’s land surface since 1972.</a:t>
            </a:r>
            <a:endParaRPr sz="1400"/>
          </a:p>
          <a:p>
            <a:pPr indent="-317500" lvl="0" marL="457200" rtl="0" algn="l">
              <a:lnSpc>
                <a:spcPct val="105000"/>
              </a:lnSpc>
              <a:spcBef>
                <a:spcPts val="1200"/>
              </a:spcBef>
              <a:spcAft>
                <a:spcPts val="0"/>
              </a:spcAft>
              <a:buSzPts val="1400"/>
              <a:buChar char="●"/>
            </a:pPr>
            <a:r>
              <a:rPr lang="en" sz="1400"/>
              <a:t>Data type: Surface reflectance</a:t>
            </a:r>
            <a:endParaRPr sz="1400"/>
          </a:p>
          <a:p>
            <a:pPr indent="-317500" lvl="0" marL="457200" rtl="0" algn="l">
              <a:lnSpc>
                <a:spcPct val="105000"/>
              </a:lnSpc>
              <a:spcBef>
                <a:spcPts val="0"/>
              </a:spcBef>
              <a:spcAft>
                <a:spcPts val="0"/>
              </a:spcAft>
              <a:buSzPts val="1400"/>
              <a:buChar char="●"/>
            </a:pPr>
            <a:r>
              <a:rPr lang="en" sz="1400"/>
              <a:t>Data timespan: March 2013 – present </a:t>
            </a:r>
            <a:endParaRPr sz="1400"/>
          </a:p>
          <a:p>
            <a:pPr indent="-317500" lvl="0" marL="457200" rtl="0" algn="l">
              <a:lnSpc>
                <a:spcPct val="105000"/>
              </a:lnSpc>
              <a:spcBef>
                <a:spcPts val="0"/>
              </a:spcBef>
              <a:spcAft>
                <a:spcPts val="0"/>
              </a:spcAft>
              <a:buSzPts val="1400"/>
              <a:buChar char="●"/>
            </a:pPr>
            <a:r>
              <a:rPr lang="en" sz="1400"/>
              <a:t> Available regions: Entire African continent </a:t>
            </a:r>
            <a:endParaRPr sz="1400"/>
          </a:p>
          <a:p>
            <a:pPr indent="-317500" lvl="0" marL="457200" rtl="0" algn="l">
              <a:lnSpc>
                <a:spcPct val="105000"/>
              </a:lnSpc>
              <a:spcBef>
                <a:spcPts val="0"/>
              </a:spcBef>
              <a:spcAft>
                <a:spcPts val="0"/>
              </a:spcAft>
              <a:buSzPts val="1400"/>
              <a:buChar char="●"/>
            </a:pPr>
            <a:r>
              <a:rPr lang="en" sz="1400"/>
              <a:t>Training data: Pixel data containing "crop" and "non-crop" labels (labelled as 1 and 0 in the geojson file, respectively) from Egypt.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166" name="Google Shape;166;p18"/>
          <p:cNvSpPr txBox="1"/>
          <p:nvPr>
            <p:ph idx="1" type="body"/>
          </p:nvPr>
        </p:nvSpPr>
        <p:spPr>
          <a:xfrm>
            <a:off x="1260150" y="1036175"/>
            <a:ext cx="7038900" cy="3183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t>The data is been loaded in geometry data type format with Polygon specific. This data contains the integer values that represent the class labels.</a:t>
            </a:r>
            <a:endParaRPr sz="1400"/>
          </a:p>
          <a:p>
            <a:pPr indent="0" lvl="0" marL="0" rtl="0" algn="l">
              <a:lnSpc>
                <a:spcPct val="105000"/>
              </a:lnSpc>
              <a:spcBef>
                <a:spcPts val="1200"/>
              </a:spcBef>
              <a:spcAft>
                <a:spcPts val="0"/>
              </a:spcAft>
              <a:buNone/>
            </a:pPr>
            <a:r>
              <a:rPr lang="en" sz="1400"/>
              <a:t>There is a possibility that the data might be missing in the array, to fill up these data we perform data pre processing.</a:t>
            </a:r>
            <a:endParaRPr sz="1400"/>
          </a:p>
          <a:p>
            <a:pPr indent="0" lvl="0" marL="0" rtl="0" algn="l">
              <a:lnSpc>
                <a:spcPct val="105000"/>
              </a:lnSpc>
              <a:spcBef>
                <a:spcPts val="1200"/>
              </a:spcBef>
              <a:spcAft>
                <a:spcPts val="1200"/>
              </a:spcAft>
              <a:buNone/>
            </a:pPr>
            <a:r>
              <a:rPr lang="en" sz="1400"/>
              <a:t>Here the data has been adjusted to make it more realistic, to get along with the actual data. There are plenty of ways and approaches to solve this data inconsistency, like by using the mean values to fill the missing data marked as NaN.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Procedure</a:t>
            </a:r>
            <a:endParaRPr/>
          </a:p>
        </p:txBody>
      </p:sp>
      <p:sp>
        <p:nvSpPr>
          <p:cNvPr id="172" name="Google Shape;172;p19"/>
          <p:cNvSpPr txBox="1"/>
          <p:nvPr>
            <p:ph idx="1" type="body"/>
          </p:nvPr>
        </p:nvSpPr>
        <p:spPr>
          <a:xfrm>
            <a:off x="1297500" y="1026825"/>
            <a:ext cx="7038900" cy="345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goal is to answer the question </a:t>
            </a:r>
            <a:r>
              <a:rPr lang="en" sz="1400"/>
              <a:t>"How is the </a:t>
            </a:r>
            <a:r>
              <a:rPr b="1" lang="en" sz="1400"/>
              <a:t>crop/non-crop</a:t>
            </a:r>
            <a:r>
              <a:rPr lang="en" sz="1400"/>
              <a:t> fraction of area changing over time in a given area?" using machine learning.</a:t>
            </a:r>
            <a:endParaRPr sz="1400"/>
          </a:p>
          <a:p>
            <a:pPr indent="-317500" lvl="0" marL="457200" rtl="0" algn="l">
              <a:spcBef>
                <a:spcPts val="0"/>
              </a:spcBef>
              <a:spcAft>
                <a:spcPts val="0"/>
              </a:spcAft>
              <a:buSzPts val="1400"/>
              <a:buChar char="●"/>
            </a:pPr>
            <a:r>
              <a:rPr lang="en" sz="1400"/>
              <a:t>After loading the required packages and connecting to the Open Data Cube, these are the five primary steps in our journey of vegetation change detection.</a:t>
            </a:r>
            <a:endParaRPr sz="1400"/>
          </a:p>
          <a:p>
            <a:pPr indent="-317500" lvl="1" marL="914400" rtl="0" algn="l">
              <a:spcBef>
                <a:spcPts val="0"/>
              </a:spcBef>
              <a:spcAft>
                <a:spcPts val="0"/>
              </a:spcAft>
              <a:buSzPts val="1400"/>
              <a:buChar char="○"/>
            </a:pPr>
            <a:r>
              <a:rPr b="1" lang="en" sz="1400"/>
              <a:t>Collect Training Data</a:t>
            </a:r>
            <a:r>
              <a:rPr lang="en" sz="1400"/>
              <a:t>: Extracting the feature layers using geometrics from </a:t>
            </a:r>
            <a:r>
              <a:rPr lang="en" sz="1400"/>
              <a:t>shapefile</a:t>
            </a:r>
            <a:r>
              <a:rPr lang="en" sz="1400"/>
              <a:t> (geojson)</a:t>
            </a:r>
            <a:endParaRPr sz="1400"/>
          </a:p>
          <a:p>
            <a:pPr indent="-317500" lvl="1" marL="914400" rtl="0" algn="l">
              <a:spcBef>
                <a:spcPts val="0"/>
              </a:spcBef>
              <a:spcAft>
                <a:spcPts val="0"/>
              </a:spcAft>
              <a:buSzPts val="1400"/>
              <a:buChar char="○"/>
            </a:pPr>
            <a:r>
              <a:rPr b="1" lang="en" sz="1400"/>
              <a:t>Inspect Training data:</a:t>
            </a:r>
            <a:r>
              <a:rPr lang="en" sz="1400"/>
              <a:t> Inspect features using statistical methods.</a:t>
            </a:r>
            <a:endParaRPr sz="1400"/>
          </a:p>
          <a:p>
            <a:pPr indent="-317500" lvl="1" marL="914400" rtl="0" algn="l">
              <a:spcBef>
                <a:spcPts val="0"/>
              </a:spcBef>
              <a:spcAft>
                <a:spcPts val="0"/>
              </a:spcAft>
              <a:buSzPts val="1400"/>
              <a:buChar char="○"/>
            </a:pPr>
            <a:r>
              <a:rPr b="1" lang="en" sz="1400"/>
              <a:t>Evaluate classifier:</a:t>
            </a:r>
            <a:r>
              <a:rPr lang="en" sz="1400"/>
              <a:t> Evaluate accuracy using nested, k-fold cross validation.</a:t>
            </a:r>
            <a:endParaRPr sz="1400"/>
          </a:p>
          <a:p>
            <a:pPr indent="-317500" lvl="1" marL="914400" rtl="0" algn="l">
              <a:spcBef>
                <a:spcPts val="0"/>
              </a:spcBef>
              <a:spcAft>
                <a:spcPts val="0"/>
              </a:spcAft>
              <a:buSzPts val="1400"/>
              <a:buChar char="○"/>
            </a:pPr>
            <a:r>
              <a:rPr b="1" lang="en" sz="1400"/>
              <a:t>Optimization and model fitting:</a:t>
            </a:r>
            <a:r>
              <a:rPr lang="en" sz="1400"/>
              <a:t> use GridSearchCV to optimize hyperparameters and save the model on training data.</a:t>
            </a:r>
            <a:endParaRPr sz="1400"/>
          </a:p>
          <a:p>
            <a:pPr indent="-317500" lvl="1" marL="914400" rtl="0" algn="l">
              <a:spcBef>
                <a:spcPts val="0"/>
              </a:spcBef>
              <a:spcAft>
                <a:spcPts val="0"/>
              </a:spcAft>
              <a:buSzPts val="1400"/>
              <a:buChar char="○"/>
            </a:pPr>
            <a:r>
              <a:rPr b="1" lang="en" sz="1400"/>
              <a:t>Classify satellite data</a:t>
            </a:r>
            <a:r>
              <a:rPr lang="en" sz="1400"/>
              <a:t>: perform classification on number of small test locations to large regions</a:t>
            </a:r>
            <a:endParaRPr sz="1400"/>
          </a:p>
          <a:p>
            <a:pPr indent="0" lvl="0" marL="45720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a:t>
            </a:r>
            <a:endParaRPr/>
          </a:p>
        </p:txBody>
      </p:sp>
      <p:sp>
        <p:nvSpPr>
          <p:cNvPr id="178" name="Google Shape;178;p20"/>
          <p:cNvSpPr txBox="1"/>
          <p:nvPr>
            <p:ph idx="1" type="body"/>
          </p:nvPr>
        </p:nvSpPr>
        <p:spPr>
          <a:xfrm>
            <a:off x="1297500" y="924150"/>
            <a:ext cx="7038900" cy="385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2"/>
              <a:t>Using the random forest classifier, </a:t>
            </a:r>
            <a:r>
              <a:rPr lang="en" sz="1402"/>
              <a:t>feature layer violin plots</a:t>
            </a:r>
            <a:r>
              <a:rPr lang="en" sz="1402"/>
              <a:t> and principal component analysis ,we </a:t>
            </a:r>
            <a:r>
              <a:rPr lang="en" sz="1402"/>
              <a:t>found</a:t>
            </a:r>
            <a:r>
              <a:rPr lang="en" sz="1402"/>
              <a:t> out the importance of each feature, In this case, It was found that LAI, NDVI and swir_2 are the most important features.</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rPr lang="en" sz="1402"/>
              <a:t>Finding feature importance through Random Forest Classifier</a:t>
            </a:r>
            <a:endParaRPr sz="1402"/>
          </a:p>
          <a:p>
            <a:pPr indent="0" lvl="0" marL="0" rtl="0" algn="l">
              <a:lnSpc>
                <a:spcPct val="95000"/>
              </a:lnSpc>
              <a:spcBef>
                <a:spcPts val="0"/>
              </a:spcBef>
              <a:spcAft>
                <a:spcPts val="0"/>
              </a:spcAft>
              <a:buSzPts val="1018"/>
              <a:buNone/>
            </a:pPr>
            <a:r>
              <a:t/>
            </a:r>
            <a:endParaRPr sz="1402"/>
          </a:p>
          <a:p>
            <a:pPr indent="0" lvl="0" marL="0" rtl="0" algn="l">
              <a:lnSpc>
                <a:spcPct val="95000"/>
              </a:lnSpc>
              <a:spcBef>
                <a:spcPts val="0"/>
              </a:spcBef>
              <a:spcAft>
                <a:spcPts val="0"/>
              </a:spcAft>
              <a:buSzPts val="1018"/>
              <a:buNone/>
            </a:pPr>
            <a:r>
              <a:t/>
            </a:r>
            <a:endParaRPr sz="1402"/>
          </a:p>
        </p:txBody>
      </p:sp>
      <p:pic>
        <p:nvPicPr>
          <p:cNvPr id="179" name="Google Shape;179;p20"/>
          <p:cNvPicPr preferRelativeResize="0"/>
          <p:nvPr/>
        </p:nvPicPr>
        <p:blipFill>
          <a:blip r:embed="rId3">
            <a:alphaModFix/>
          </a:blip>
          <a:stretch>
            <a:fillRect/>
          </a:stretch>
        </p:blipFill>
        <p:spPr>
          <a:xfrm>
            <a:off x="1469050" y="1762120"/>
            <a:ext cx="6867350" cy="217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idx="1" type="body"/>
          </p:nvPr>
        </p:nvSpPr>
        <p:spPr>
          <a:xfrm>
            <a:off x="476075" y="392075"/>
            <a:ext cx="7860300" cy="40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Feature Layer Violin Plots: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Principal Component Analysis:(2D and 3D Scatter Plots):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85" name="Google Shape;185;p21"/>
          <p:cNvPicPr preferRelativeResize="0"/>
          <p:nvPr/>
        </p:nvPicPr>
        <p:blipFill>
          <a:blip r:embed="rId3">
            <a:alphaModFix/>
          </a:blip>
          <a:stretch>
            <a:fillRect/>
          </a:stretch>
        </p:blipFill>
        <p:spPr>
          <a:xfrm>
            <a:off x="632075" y="849503"/>
            <a:ext cx="6215548" cy="1323800"/>
          </a:xfrm>
          <a:prstGeom prst="rect">
            <a:avLst/>
          </a:prstGeom>
          <a:noFill/>
          <a:ln>
            <a:noFill/>
          </a:ln>
        </p:spPr>
      </p:pic>
      <p:pic>
        <p:nvPicPr>
          <p:cNvPr id="186" name="Google Shape;186;p21"/>
          <p:cNvPicPr preferRelativeResize="0"/>
          <p:nvPr/>
        </p:nvPicPr>
        <p:blipFill>
          <a:blip r:embed="rId4">
            <a:alphaModFix/>
          </a:blip>
          <a:stretch>
            <a:fillRect/>
          </a:stretch>
        </p:blipFill>
        <p:spPr>
          <a:xfrm>
            <a:off x="774775" y="2777125"/>
            <a:ext cx="3939325" cy="1782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