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8" d="100"/>
          <a:sy n="88" d="100"/>
        </p:scale>
        <p:origin x="210"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12/6/2022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159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12/6/2022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51418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12/6/2022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11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12/6/2022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64233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12/6/2022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33255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12/6/2022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47810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12/6/2022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6331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12/6/2022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2017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12/6/2022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7457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12/6/2022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2077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12/6/2022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703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12/6/2022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774540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n abstract genetic concept">
            <a:extLst>
              <a:ext uri="{FF2B5EF4-FFF2-40B4-BE49-F238E27FC236}">
                <a16:creationId xmlns:a16="http://schemas.microsoft.com/office/drawing/2014/main" id="{24E20C29-CF08-03D2-E280-6136C14F581A}"/>
              </a:ext>
            </a:extLst>
          </p:cNvPr>
          <p:cNvPicPr>
            <a:picLocks noChangeAspect="1"/>
          </p:cNvPicPr>
          <p:nvPr/>
        </p:nvPicPr>
        <p:blipFill rotWithShape="1">
          <a:blip r:embed="rId2">
            <a:alphaModFix amt="40000"/>
          </a:blip>
          <a:srcRect t="25613" b="18137"/>
          <a:stretch/>
        </p:blipFill>
        <p:spPr>
          <a:xfrm>
            <a:off x="-2" y="-2"/>
            <a:ext cx="12192001" cy="6858001"/>
          </a:xfrm>
          <a:prstGeom prst="rect">
            <a:avLst/>
          </a:prstGeom>
        </p:spPr>
      </p:pic>
      <p:sp>
        <p:nvSpPr>
          <p:cNvPr id="2" name="Title 1">
            <a:extLst>
              <a:ext uri="{FF2B5EF4-FFF2-40B4-BE49-F238E27FC236}">
                <a16:creationId xmlns:a16="http://schemas.microsoft.com/office/drawing/2014/main" id="{912D8322-8886-2A47-2EE5-75F6247614E5}"/>
              </a:ext>
            </a:extLst>
          </p:cNvPr>
          <p:cNvSpPr>
            <a:spLocks noGrp="1"/>
          </p:cNvSpPr>
          <p:nvPr>
            <p:ph type="ctrTitle"/>
          </p:nvPr>
        </p:nvSpPr>
        <p:spPr>
          <a:xfrm>
            <a:off x="517870" y="978408"/>
            <a:ext cx="5021182" cy="2334248"/>
          </a:xfrm>
        </p:spPr>
        <p:txBody>
          <a:bodyPr anchor="t">
            <a:normAutofit/>
          </a:bodyPr>
          <a:lstStyle/>
          <a:p>
            <a:r>
              <a:rPr lang="en-US" dirty="0"/>
              <a:t>FOREST FIRE PREDICTION</a:t>
            </a:r>
          </a:p>
        </p:txBody>
      </p:sp>
      <p:sp>
        <p:nvSpPr>
          <p:cNvPr id="3" name="Subtitle 2">
            <a:extLst>
              <a:ext uri="{FF2B5EF4-FFF2-40B4-BE49-F238E27FC236}">
                <a16:creationId xmlns:a16="http://schemas.microsoft.com/office/drawing/2014/main" id="{D713BD9E-C162-33FA-8A56-B16BC1473B59}"/>
              </a:ext>
            </a:extLst>
          </p:cNvPr>
          <p:cNvSpPr>
            <a:spLocks noGrp="1"/>
          </p:cNvSpPr>
          <p:nvPr>
            <p:ph type="subTitle" idx="1"/>
          </p:nvPr>
        </p:nvSpPr>
        <p:spPr>
          <a:xfrm>
            <a:off x="517870" y="4482450"/>
            <a:ext cx="5040785" cy="1724029"/>
          </a:xfrm>
        </p:spPr>
        <p:txBody>
          <a:bodyPr anchor="t">
            <a:normAutofit/>
          </a:bodyPr>
          <a:lstStyle/>
          <a:p>
            <a:r>
              <a:rPr lang="en-US" b="1" dirty="0"/>
              <a:t>MACHINE LEARNING CS5710</a:t>
            </a:r>
          </a:p>
        </p:txBody>
      </p:sp>
    </p:spTree>
    <p:extLst>
      <p:ext uri="{BB962C8B-B14F-4D97-AF65-F5344CB8AC3E}">
        <p14:creationId xmlns:p14="http://schemas.microsoft.com/office/powerpoint/2010/main" val="3580916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923A-CDD2-A606-0814-42DBE4CE2115}"/>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04990C5-4A98-7DE0-8A54-33C9E960A8A7}"/>
              </a:ext>
            </a:extLst>
          </p:cNvPr>
          <p:cNvSpPr>
            <a:spLocks noGrp="1"/>
          </p:cNvSpPr>
          <p:nvPr>
            <p:ph idx="1"/>
          </p:nvPr>
        </p:nvSpPr>
        <p:spPr/>
        <p:txBody>
          <a:bodyPr/>
          <a:lstStyle/>
          <a:p>
            <a:r>
              <a:rPr lang="en-US" b="1" dirty="0">
                <a:effectLst/>
                <a:latin typeface="Times New Roman" panose="02020603050405020304" pitchFamily="18" charset="0"/>
                <a:ea typeface="Times New Roman" panose="02020603050405020304" pitchFamily="18" charset="0"/>
              </a:rPr>
              <a:t>SVM_SMOTE</a:t>
            </a:r>
            <a:r>
              <a:rPr lang="en-US" sz="1800" dirty="0">
                <a:effectLst/>
                <a:latin typeface="Times New Roman" panose="02020603050405020304" pitchFamily="18" charset="0"/>
                <a:ea typeface="Times New Roman" panose="02020603050405020304" pitchFamily="18" charset="0"/>
              </a:rPr>
              <a:t>: The below image is the result for Accuracy percentages which is obtained by performing SMOTE techniques to the SVM which is used to overcome the fitting problem</a:t>
            </a:r>
          </a:p>
          <a:p>
            <a:endParaRPr lang="en-US" sz="18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AEA62559-FC44-87AC-C5D9-C90056EB63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80069" y="2247626"/>
            <a:ext cx="4127862" cy="4602032"/>
          </a:xfrm>
          <a:prstGeom prst="rect">
            <a:avLst/>
          </a:prstGeom>
          <a:noFill/>
          <a:ln>
            <a:noFill/>
          </a:ln>
        </p:spPr>
      </p:pic>
    </p:spTree>
    <p:extLst>
      <p:ext uri="{BB962C8B-B14F-4D97-AF65-F5344CB8AC3E}">
        <p14:creationId xmlns:p14="http://schemas.microsoft.com/office/powerpoint/2010/main" val="4173334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443A1-CE42-F06F-D64F-F7639B2999F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DAB2215-658F-8745-1510-B573419B4F23}"/>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LINEAR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REGRESSION</a:t>
            </a:r>
            <a:r>
              <a:rPr lang="en-US"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 have two different accuracies in Linear regression which is R2 and Adjusted R2.Accuracy of model increases whenever we increase the features. But the adjusted R2 will remain unaffected </a:t>
            </a:r>
            <a:r>
              <a:rPr lang="en-US" sz="1800" dirty="0" err="1">
                <a:effectLst/>
                <a:latin typeface="Times New Roman" panose="02020603050405020304" pitchFamily="18" charset="0"/>
                <a:ea typeface="Times New Roman" panose="02020603050405020304" pitchFamily="18" charset="0"/>
              </a:rPr>
              <a:t>inspite</a:t>
            </a:r>
            <a:r>
              <a:rPr lang="en-US" sz="1800" dirty="0">
                <a:effectLst/>
                <a:latin typeface="Times New Roman" panose="02020603050405020304" pitchFamily="18" charset="0"/>
                <a:ea typeface="Times New Roman" panose="02020603050405020304" pitchFamily="18" charset="0"/>
              </a:rPr>
              <a:t> of features</a:t>
            </a:r>
          </a:p>
        </p:txBody>
      </p:sp>
      <p:pic>
        <p:nvPicPr>
          <p:cNvPr id="4" name="Picture 3">
            <a:extLst>
              <a:ext uri="{FF2B5EF4-FFF2-40B4-BE49-F238E27FC236}">
                <a16:creationId xmlns:a16="http://schemas.microsoft.com/office/drawing/2014/main" id="{64580DFF-C44D-7F21-8729-79654792422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5888" y="2908264"/>
            <a:ext cx="4989640" cy="771843"/>
          </a:xfrm>
          <a:prstGeom prst="rect">
            <a:avLst/>
          </a:prstGeom>
          <a:noFill/>
          <a:ln>
            <a:noFill/>
          </a:ln>
        </p:spPr>
      </p:pic>
      <p:pic>
        <p:nvPicPr>
          <p:cNvPr id="5" name="Picture 4">
            <a:extLst>
              <a:ext uri="{FF2B5EF4-FFF2-40B4-BE49-F238E27FC236}">
                <a16:creationId xmlns:a16="http://schemas.microsoft.com/office/drawing/2014/main" id="{55F0627D-1619-4130-05A9-43231006AE8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5888" y="4041819"/>
            <a:ext cx="5032260" cy="928598"/>
          </a:xfrm>
          <a:prstGeom prst="rect">
            <a:avLst/>
          </a:prstGeom>
          <a:noFill/>
          <a:ln>
            <a:noFill/>
          </a:ln>
        </p:spPr>
      </p:pic>
    </p:spTree>
    <p:extLst>
      <p:ext uri="{BB962C8B-B14F-4D97-AF65-F5344CB8AC3E}">
        <p14:creationId xmlns:p14="http://schemas.microsoft.com/office/powerpoint/2010/main" val="366274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6C34-B101-0FE7-A513-D212FB15FAB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F4F4532-8C42-008E-E568-4B7BA7ACB198}"/>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RANDOM FOREST REGRESSION</a:t>
            </a:r>
            <a:r>
              <a:rPr lang="en-US"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below image is the result for accuracy which is obtained by performing Random forest regression algorithm to the data set.</a:t>
            </a:r>
          </a:p>
          <a:p>
            <a:endParaRPr lang="en-US" dirty="0"/>
          </a:p>
          <a:p>
            <a:endParaRPr lang="en-US" dirty="0"/>
          </a:p>
        </p:txBody>
      </p:sp>
      <p:pic>
        <p:nvPicPr>
          <p:cNvPr id="4" name="Picture 3">
            <a:extLst>
              <a:ext uri="{FF2B5EF4-FFF2-40B4-BE49-F238E27FC236}">
                <a16:creationId xmlns:a16="http://schemas.microsoft.com/office/drawing/2014/main" id="{619BF6BD-2BB0-61E2-BBB8-5BE3AB038E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08729" y="2795452"/>
            <a:ext cx="5196101" cy="1750422"/>
          </a:xfrm>
          <a:prstGeom prst="rect">
            <a:avLst/>
          </a:prstGeom>
          <a:noFill/>
          <a:ln>
            <a:noFill/>
          </a:ln>
        </p:spPr>
      </p:pic>
    </p:spTree>
    <p:extLst>
      <p:ext uri="{BB962C8B-B14F-4D97-AF65-F5344CB8AC3E}">
        <p14:creationId xmlns:p14="http://schemas.microsoft.com/office/powerpoint/2010/main" val="766258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FCE0-8DD9-23B9-4E77-2C2E96C64C7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D09F2F3-4617-9E65-2BB1-537750C7ECDA}"/>
              </a:ext>
            </a:extLst>
          </p:cNvPr>
          <p:cNvSpPr>
            <a:spLocks noGrp="1"/>
          </p:cNvSpPr>
          <p:nvPr>
            <p:ph idx="1"/>
          </p:nvPr>
        </p:nvSpPr>
        <p:spPr>
          <a:xfrm>
            <a:off x="6662168" y="969264"/>
            <a:ext cx="5110732" cy="5431536"/>
          </a:xfrm>
        </p:spPr>
        <p:txBody>
          <a:bodyPr>
            <a:noAutofit/>
          </a:bodyPr>
          <a:lstStyle/>
          <a:p>
            <a:r>
              <a:rPr lang="en-US" sz="1800" b="1" dirty="0">
                <a:latin typeface="Times New Roman" panose="02020603050405020304" pitchFamily="18" charset="0"/>
                <a:cs typeface="Times New Roman" panose="02020603050405020304" pitchFamily="18" charset="0"/>
              </a:rPr>
              <a:t>[1]</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 Rakshit et al., "Prediction of Forest Fire Using Machine Learning Algorithms: The Search for the Better Algorithm," 2021 6th International Conference on Innovative Technology in Intelligent System and Industrial Applications (CITISIA), 2021, pp. 1-6, doi: 10.1109/CITISIA53721.2021.9719887..</a:t>
            </a:r>
          </a:p>
          <a:p>
            <a:r>
              <a:rPr lang="en-US" sz="1800" b="1" dirty="0">
                <a:latin typeface="Times New Roman" panose="02020603050405020304" pitchFamily="18" charset="0"/>
                <a:cs typeface="Times New Roman" panose="02020603050405020304" pitchFamily="18" charset="0"/>
              </a:rPr>
              <a:t>[2]</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 Preeti, S. Kanakaraddi, A. Beelagi, S. Malagi and A. Sudi, "Forest Fire Prediction Using Machine Learning Techniques," 2021 International Conference on Intelligent Technologies (CONIT), 2021, pp. 1-6, doi: 10.1109/CONIT51480.2021.9498448.</a:t>
            </a:r>
          </a:p>
          <a:p>
            <a:r>
              <a:rPr lang="en-US" sz="1800" b="1" dirty="0">
                <a:latin typeface="Times New Roman" panose="02020603050405020304" pitchFamily="18" charset="0"/>
                <a:cs typeface="Times New Roman" panose="02020603050405020304" pitchFamily="18" charset="0"/>
              </a:rPr>
              <a:t>[3]</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 Natekar, S. Patil, A. Nair and S. Roychowdhury, "Forest Fire Prediction using LSTM," 2021 2nd International Conference for Emerging Technology (INCET), 2021, pp. 1-5, doi: 10.1109/INCET51464.2021.9456113.</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36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4E3D-E249-A91B-D765-060A1EC8D68E}"/>
              </a:ext>
            </a:extLst>
          </p:cNvPr>
          <p:cNvSpPr>
            <a:spLocks noGrp="1"/>
          </p:cNvSpPr>
          <p:nvPr>
            <p:ph type="title"/>
          </p:nvPr>
        </p:nvSpPr>
        <p:spPr>
          <a:xfrm>
            <a:off x="517869" y="978408"/>
            <a:ext cx="5439303" cy="4870457"/>
          </a:xfrm>
        </p:spPr>
        <p:txBody>
          <a:bodyPr/>
          <a:lstStyle/>
          <a:p>
            <a:r>
              <a:rPr lang="en-US" dirty="0"/>
              <a:t>GROUP MEMBER INFORMATION</a:t>
            </a:r>
          </a:p>
        </p:txBody>
      </p:sp>
      <p:sp>
        <p:nvSpPr>
          <p:cNvPr id="3" name="Content Placeholder 2">
            <a:extLst>
              <a:ext uri="{FF2B5EF4-FFF2-40B4-BE49-F238E27FC236}">
                <a16:creationId xmlns:a16="http://schemas.microsoft.com/office/drawing/2014/main" id="{E7C16911-6775-93BD-3777-E975E4B045B1}"/>
              </a:ext>
            </a:extLst>
          </p:cNvPr>
          <p:cNvSpPr>
            <a:spLocks noGrp="1"/>
          </p:cNvSpPr>
          <p:nvPr>
            <p:ph idx="1"/>
          </p:nvPr>
        </p:nvSpPr>
        <p:spPr>
          <a:xfrm>
            <a:off x="6244046" y="969264"/>
            <a:ext cx="5439304" cy="4870457"/>
          </a:xfrm>
        </p:spPr>
        <p:txBody>
          <a:bodyPr>
            <a:normAutofit/>
          </a:bodyPr>
          <a:lstStyle/>
          <a:p>
            <a:r>
              <a:rPr lang="en-US" sz="1800" dirty="0">
                <a:latin typeface="Times New Roman" panose="02020603050405020304" pitchFamily="18" charset="0"/>
                <a:cs typeface="Times New Roman" panose="02020603050405020304" pitchFamily="18" charset="0"/>
              </a:rPr>
              <a:t>Sai Pavana Niharika Kali – 700740603</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Nithisha Majety – 700740978</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Pallavi HarishChandra Meher – 700727681</a:t>
            </a:r>
          </a:p>
        </p:txBody>
      </p:sp>
    </p:spTree>
    <p:extLst>
      <p:ext uri="{BB962C8B-B14F-4D97-AF65-F5344CB8AC3E}">
        <p14:creationId xmlns:p14="http://schemas.microsoft.com/office/powerpoint/2010/main" val="563102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489E-58DF-EE25-9367-FBBA15CF0C43}"/>
              </a:ext>
            </a:extLst>
          </p:cNvPr>
          <p:cNvSpPr>
            <a:spLocks noGrp="1"/>
          </p:cNvSpPr>
          <p:nvPr>
            <p:ph type="title"/>
          </p:nvPr>
        </p:nvSpPr>
        <p:spPr>
          <a:xfrm>
            <a:off x="517870" y="978408"/>
            <a:ext cx="5497576" cy="4870457"/>
          </a:xfrm>
        </p:spPr>
        <p:txBody>
          <a:bodyPr/>
          <a:lstStyle/>
          <a:p>
            <a:r>
              <a:rPr lang="en-US" dirty="0"/>
              <a:t>ROLE/</a:t>
            </a:r>
            <a:br>
              <a:rPr lang="en-US" dirty="0"/>
            </a:br>
            <a:r>
              <a:rPr lang="en-US" dirty="0"/>
              <a:t>RESPONSIBILITY</a:t>
            </a:r>
            <a:br>
              <a:rPr lang="en-US" dirty="0"/>
            </a:br>
            <a:r>
              <a:rPr lang="en-US" dirty="0"/>
              <a:t>AND</a:t>
            </a:r>
            <a:br>
              <a:rPr lang="en-US" dirty="0"/>
            </a:br>
            <a:r>
              <a:rPr lang="en-US" dirty="0"/>
              <a:t>CONTRIBUTION</a:t>
            </a:r>
          </a:p>
        </p:txBody>
      </p:sp>
      <p:sp>
        <p:nvSpPr>
          <p:cNvPr id="9" name="Content Placeholder 8">
            <a:extLst>
              <a:ext uri="{FF2B5EF4-FFF2-40B4-BE49-F238E27FC236}">
                <a16:creationId xmlns:a16="http://schemas.microsoft.com/office/drawing/2014/main" id="{796B2F59-3DF8-78F3-8971-FA0A47A6DBD8}"/>
              </a:ext>
            </a:extLst>
          </p:cNvPr>
          <p:cNvSpPr>
            <a:spLocks noGrp="1"/>
          </p:cNvSpPr>
          <p:nvPr>
            <p:ph idx="1"/>
          </p:nvPr>
        </p:nvSpPr>
        <p:spPr>
          <a:xfrm>
            <a:off x="6662168" y="969264"/>
            <a:ext cx="5011962" cy="5671022"/>
          </a:xfrm>
        </p:spPr>
        <p:txBody>
          <a:bodyPr>
            <a:noAutofit/>
          </a:bodyPr>
          <a:lstStyle/>
          <a:p>
            <a:r>
              <a:rPr lang="en-US" sz="1800" dirty="0">
                <a:latin typeface="Times New Roman" panose="02020603050405020304" pitchFamily="18" charset="0"/>
                <a:cs typeface="Times New Roman" panose="02020603050405020304" pitchFamily="18" charset="0"/>
              </a:rPr>
              <a:t>Sai Pavana Niharika Kali(700740603):</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Worked on Dataset and SVM Algorithm</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Worked on Random Forest Regression</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Nithisha Majety(700740978):</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Worked on Data Pre-Processing and SVM Algorithm</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Worked on Linear Regression</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Pallavi HarishChandra Meher(700727681):</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Worked on Dataset</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Worked on SMOTE technique and preprocessing data in Linear and Random Forest Regression</a:t>
            </a:r>
          </a:p>
        </p:txBody>
      </p:sp>
    </p:spTree>
    <p:extLst>
      <p:ext uri="{BB962C8B-B14F-4D97-AF65-F5344CB8AC3E}">
        <p14:creationId xmlns:p14="http://schemas.microsoft.com/office/powerpoint/2010/main" val="3612868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5AD5-4FDC-3FD6-8DB5-EE29258EAAB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6453A01-6FD0-7D23-8B69-FD6FBB8B400C}"/>
              </a:ext>
            </a:extLst>
          </p:cNvPr>
          <p:cNvSpPr>
            <a:spLocks noGrp="1"/>
          </p:cNvSpPr>
          <p:nvPr>
            <p:ph idx="1"/>
          </p:nvPr>
        </p:nvSpPr>
        <p:spPr/>
        <p:txBody>
          <a:bodyPr>
            <a:normAutofit/>
          </a:bodyPr>
          <a:lstStyle/>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predict or detect the occurrence of forest fire using the support vector machine, Random Forest and Linear Regression by visualizing the data in Python. </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importance of the forest fire prediction is, by calculating the probability of fire using the meteorological conditions will help us to find whenever there are chances of fire accident it will notify us by the visual representation so that we can alert at that time and prevent the occurrence of fire in forest.</a:t>
            </a:r>
          </a:p>
        </p:txBody>
      </p:sp>
    </p:spTree>
    <p:extLst>
      <p:ext uri="{BB962C8B-B14F-4D97-AF65-F5344CB8AC3E}">
        <p14:creationId xmlns:p14="http://schemas.microsoft.com/office/powerpoint/2010/main" val="329688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0BFC-6639-B2C0-6F01-2EB468F9A42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1B87A5AE-0CFC-253D-4FE9-10B329619386}"/>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The objective of this study is to simulate the likelihood that a fire would occur in relation to the day, the month, specific meteorological variables here for the dataset The question we are attempting to answer is how confident we are that a forest fire will occur, not whether it will occur or not.</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05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AF1A-E2D5-D3DD-4A79-F43997AD22AB}"/>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3AA4A5AD-823F-0555-89FA-359E7C2C27D0}"/>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proposed system procedures employed weather variables like temperature, rain, wind, and humidity to forecast the likelihood of a forest fire</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Using RandomizedSearchCV algorithm,  Random Forest Regression and Hyper - parameter Tuning was performed using a variety of sub-samples of the dataset</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And then Performed Decision Tree, Random Forest and SVM(Support Vector Machine), and Artificial Neural Networks (ANN) algorithms.</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Hyperparameter tuning yields the best outcomes of Root mean square error (RMSR) is equal to 0.07, Mean absolute error (MAE) is 0.03 and Mean square error (MSE) is 0.004.</a:t>
            </a:r>
          </a:p>
          <a:p>
            <a:pPr marL="342900" indent="-3429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0979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BBDB-BCB2-442A-2B76-B6FA55C278A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6C1C4AD-4F49-6297-13E7-5E7E75BF5031}"/>
              </a:ext>
            </a:extLst>
          </p:cNvPr>
          <p:cNvSpPr>
            <a:spLocks noGrp="1"/>
          </p:cNvSpPr>
          <p:nvPr>
            <p:ph idx="1"/>
          </p:nvPr>
        </p:nvSpPr>
        <p:spPr/>
        <p:txBody>
          <a:bodyPr/>
          <a:lstStyle/>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Forest fires are one of the major natural disasters, which is creating economic and ecological damage and endangering human lives. </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If the forest fire is detected in early stage and quick action is taken, then the damage caused by forest fire can be minimized</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not only damages the forest wealth but also effects the human lives. It causes ecological imbalance</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Here we use the SVM, Random Forest Regression and Linear Regression are used to predict the forest fires based on the current parameters and pre defined value</a:t>
            </a:r>
            <a:r>
              <a:rPr lang="en-US" sz="1600" dirty="0">
                <a:latin typeface="Times New Roman" panose="02020603050405020304" pitchFamily="18" charset="0"/>
                <a:cs typeface="Times New Roman" panose="02020603050405020304" pitchFamily="18" charset="0"/>
              </a:rPr>
              <a:t>s</a:t>
            </a:r>
          </a:p>
          <a:p>
            <a:endParaRPr lang="en-US" dirty="0"/>
          </a:p>
        </p:txBody>
      </p:sp>
    </p:spTree>
    <p:extLst>
      <p:ext uri="{BB962C8B-B14F-4D97-AF65-F5344CB8AC3E}">
        <p14:creationId xmlns:p14="http://schemas.microsoft.com/office/powerpoint/2010/main" val="2041581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6DB9-08BC-81B3-491E-41A719D2C9E1}"/>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C905C736-2233-3076-B6CD-3CFCAFFDE936}"/>
              </a:ext>
            </a:extLst>
          </p:cNvPr>
          <p:cNvSpPr>
            <a:spLocks noGrp="1"/>
          </p:cNvSpPr>
          <p:nvPr>
            <p:ph idx="1"/>
          </p:nvPr>
        </p:nvSpPr>
        <p:spPr/>
        <p:txBody>
          <a:bodyPr>
            <a:norm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this project, We perform SVM classification and find out the accuracy of fire prediction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Later we apply SMOTE technique to remove imbalancy in data and find out the accuracy after applying the SMOTE technique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Then Linear Regression is used to find out the R2 Score and Adjusted R2 Score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Random Forest Classifier is then performed and R2 Score and Mean Absolute Error is calculated</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Thus we compare the accuracies of all the algorithms performed and predict the fire occurence</a:t>
            </a:r>
          </a:p>
        </p:txBody>
      </p:sp>
    </p:spTree>
    <p:extLst>
      <p:ext uri="{BB962C8B-B14F-4D97-AF65-F5344CB8AC3E}">
        <p14:creationId xmlns:p14="http://schemas.microsoft.com/office/powerpoint/2010/main" val="3019144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998EF-8995-ECBF-0E26-6C5268E22ACA}"/>
              </a:ext>
            </a:extLst>
          </p:cNvPr>
          <p:cNvSpPr>
            <a:spLocks noGrp="1"/>
          </p:cNvSpPr>
          <p:nvPr>
            <p:ph type="title"/>
          </p:nvPr>
        </p:nvSpPr>
        <p:spPr/>
        <p:txBody>
          <a:bodyPr/>
          <a:lstStyle/>
          <a:p>
            <a:r>
              <a:rPr lang="en-US" dirty="0"/>
              <a:t>RESULTS</a:t>
            </a:r>
          </a:p>
        </p:txBody>
      </p:sp>
      <p:sp>
        <p:nvSpPr>
          <p:cNvPr id="7" name="Content Placeholder 6">
            <a:extLst>
              <a:ext uri="{FF2B5EF4-FFF2-40B4-BE49-F238E27FC236}">
                <a16:creationId xmlns:a16="http://schemas.microsoft.com/office/drawing/2014/main" id="{C19C3320-D4F2-381D-CCEC-CC3D39D13583}"/>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SVM</a:t>
            </a:r>
            <a:r>
              <a:rPr lang="en-US" dirty="0"/>
              <a:t> : </a:t>
            </a:r>
            <a:r>
              <a:rPr lang="en-US" sz="1800" dirty="0">
                <a:effectLst/>
                <a:latin typeface="Times New Roman" panose="02020603050405020304" pitchFamily="18" charset="0"/>
                <a:ea typeface="Times New Roman" panose="02020603050405020304" pitchFamily="18" charset="0"/>
              </a:rPr>
              <a:t>The below image is the result for Accuracy percentages which is obtained by performing SVM to the training and testing data set</a:t>
            </a:r>
          </a:p>
          <a:p>
            <a:endParaRPr lang="en-US" sz="18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sz="1800" dirty="0">
                <a:latin typeface="Times New Roman" panose="02020603050405020304" pitchFamily="18" charset="0"/>
                <a:ea typeface="Times New Roman" panose="02020603050405020304" pitchFamily="18" charset="0"/>
              </a:rPr>
              <a:t>      </a:t>
            </a: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85B0DFB5-2BED-70C2-0FBE-17D752A5FF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52950" y="2782389"/>
            <a:ext cx="5109619" cy="2011679"/>
          </a:xfrm>
          <a:prstGeom prst="rect">
            <a:avLst/>
          </a:prstGeom>
          <a:noFill/>
          <a:ln>
            <a:noFill/>
          </a:ln>
        </p:spPr>
      </p:pic>
    </p:spTree>
    <p:extLst>
      <p:ext uri="{BB962C8B-B14F-4D97-AF65-F5344CB8AC3E}">
        <p14:creationId xmlns:p14="http://schemas.microsoft.com/office/powerpoint/2010/main" val="2937336619"/>
      </p:ext>
    </p:extLst>
  </p:cSld>
  <p:clrMapOvr>
    <a:masterClrMapping/>
  </p:clrMapOvr>
</p:sld>
</file>

<file path=ppt/theme/theme1.xml><?xml version="1.0" encoding="utf-8"?>
<a:theme xmlns:a="http://schemas.openxmlformats.org/drawingml/2006/main" name="Gestalt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
  <TotalTime>126</TotalTime>
  <Words>798</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Bierstadt</vt:lpstr>
      <vt:lpstr>Times New Roman</vt:lpstr>
      <vt:lpstr>GestaltVTI</vt:lpstr>
      <vt:lpstr>FOREST FIRE PREDICTION</vt:lpstr>
      <vt:lpstr>GROUP MEMBER INFORMATION</vt:lpstr>
      <vt:lpstr>ROLE/ RESPONSIBILITY AND CONTRIBUTION</vt:lpstr>
      <vt:lpstr>MOTIVATION</vt:lpstr>
      <vt:lpstr>OBJECTIVES</vt:lpstr>
      <vt:lpstr>RELATED WORK</vt:lpstr>
      <vt:lpstr>PROBLEM STATEMENT</vt:lpstr>
      <vt:lpstr>PROPOSED SOLUTION</vt:lpstr>
      <vt:lpstr>RESULTS</vt:lpstr>
      <vt:lpstr>RESULTS</vt:lpstr>
      <vt:lpstr>RESULTS</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PREDICTION</dc:title>
  <dc:creator>Sai Pavana Niharika Kali</dc:creator>
  <cp:lastModifiedBy>Sai Pavana Niharika Kali</cp:lastModifiedBy>
  <cp:revision>5</cp:revision>
  <dcterms:created xsi:type="dcterms:W3CDTF">2022-12-06T03:31:17Z</dcterms:created>
  <dcterms:modified xsi:type="dcterms:W3CDTF">2022-12-07T01:56:22Z</dcterms:modified>
</cp:coreProperties>
</file>