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4" r:id="rId4"/>
    <p:sldId id="266" r:id="rId5"/>
    <p:sldId id="257" r:id="rId6"/>
    <p:sldId id="258" r:id="rId7"/>
    <p:sldId id="259" r:id="rId8"/>
    <p:sldId id="265" r:id="rId9"/>
    <p:sldId id="267" r:id="rId10"/>
    <p:sldId id="268" r:id="rId11"/>
    <p:sldId id="272" r:id="rId12"/>
    <p:sldId id="273" r:id="rId13"/>
    <p:sldId id="274" r:id="rId14"/>
    <p:sldId id="275" r:id="rId15"/>
    <p:sldId id="276" r:id="rId16"/>
    <p:sldId id="277" r:id="rId17"/>
    <p:sldId id="269" r:id="rId18"/>
    <p:sldId id="270" r:id="rId19"/>
    <p:sldId id="271" r:id="rId20"/>
    <p:sldId id="278" r:id="rId21"/>
    <p:sldId id="279" r:id="rId22"/>
    <p:sldId id="261" r:id="rId23"/>
    <p:sldId id="280" r:id="rId24"/>
    <p:sldId id="282" r:id="rId25"/>
    <p:sldId id="283" r:id="rId26"/>
    <p:sldId id="28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llavi rajan" initials="pr" lastIdx="1" clrIdx="0">
    <p:extLst>
      <p:ext uri="{19B8F6BF-5375-455C-9EA6-DF929625EA0E}">
        <p15:presenceInfo xmlns:p15="http://schemas.microsoft.com/office/powerpoint/2012/main" userId="937a71cffb63d4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MY%20ASSIGNMENTS%20&amp;%20PROJECTS\Case%20Study%20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MY%20ASSIGNMENTS%20&amp;%20PROJECTS\Case%20Study%201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MY%20ASSIGNMENTS%20&amp;%20PROJECTS\Case%20Study%20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MY%20ASSIGNMENTS%20&amp;%20PROJECTS\Case%20Study%201a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u="sng" dirty="0">
                <a:solidFill>
                  <a:schemeClr val="bg1"/>
                </a:solidFill>
              </a:rPr>
              <a:t>CAPITAL DISTRIBUTION</a:t>
            </a:r>
          </a:p>
        </c:rich>
      </c:tx>
      <c:layout>
        <c:manualLayout>
          <c:xMode val="edge"/>
          <c:yMode val="edge"/>
          <c:x val="8.9711934156378598E-3"/>
          <c:y val="1.19209052520803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L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6590762114023154E-2"/>
          <c:y val="0.14888108673389888"/>
          <c:w val="0.77791472246865112"/>
          <c:h val="0.77236574552485082"/>
        </c:manualLayout>
      </c:layout>
      <c:pie3DChart>
        <c:varyColors val="1"/>
        <c:ser>
          <c:idx val="0"/>
          <c:order val="0"/>
          <c:explosion val="2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8-B770-41F6-BE20-87FE95621F9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A-B770-41F6-BE20-87FE95621F9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C-B770-41F6-BE20-87FE95621F9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E-B770-41F6-BE20-87FE95621F9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0-B770-41F6-BE20-87FE95621F9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2-B770-41F6-BE20-87FE95621F95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4-B770-41F6-BE20-87FE95621F95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6-B770-41F6-BE20-87FE95621F95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8-B770-41F6-BE20-87FE95621F95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A-B770-41F6-BE20-87FE95621F95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C-B770-41F6-BE20-87FE95621F95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E-B770-41F6-BE20-87FE95621F95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0-B770-41F6-BE20-87FE95621F95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2-B770-41F6-BE20-87FE95621F95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4-B770-41F6-BE20-87FE95621F95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6-B770-41F6-BE20-87FE95621F95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8-B770-41F6-BE20-87FE95621F95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A-B770-41F6-BE20-87FE95621F95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C-B770-41F6-BE20-87FE95621F9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LS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rnd" cmpd="sng" algn="ctr">
                  <a:solidFill>
                    <a:schemeClr val="dk1"/>
                  </a:solidFill>
                  <a:prstDash val="solid"/>
                  <a:round/>
                </a:ln>
                <a:effectLst/>
              </c:spPr>
            </c:leaderLines>
            <c:extLst xmlns:c15="http://schemas.microsoft.com/office/drawing/2012/chart">
              <c:ext xmlns:c15="http://schemas.microsoft.com/office/drawing/2012/chart" uri="{CE6537A1-D6FC-4f65-9D91-7224C49458BB}"/>
            </c:extLst>
          </c:dLbls>
          <c:cat>
            <c:strRef>
              <c:f>'Profit &amp; Loss statement'!$A$1:$A$36</c:f>
              <c:strCache>
                <c:ptCount val="19"/>
                <c:pt idx="0">
                  <c:v>Food Sales</c:v>
                </c:pt>
                <c:pt idx="1">
                  <c:v>Beverage Sales</c:v>
                </c:pt>
                <c:pt idx="2">
                  <c:v>Delivery Sales</c:v>
                </c:pt>
                <c:pt idx="3">
                  <c:v>Less GST</c:v>
                </c:pt>
                <c:pt idx="4">
                  <c:v>Less VAT</c:v>
                </c:pt>
                <c:pt idx="5">
                  <c:v>Sale after GST &amp; VAT</c:v>
                </c:pt>
                <c:pt idx="6">
                  <c:v>Less Service Charge</c:v>
                </c:pt>
                <c:pt idx="7">
                  <c:v>Net Sale</c:v>
                </c:pt>
                <c:pt idx="8">
                  <c:v>Food (COGS)</c:v>
                </c:pt>
                <c:pt idx="9">
                  <c:v>Beverage (COGS)</c:v>
                </c:pt>
                <c:pt idx="10">
                  <c:v>COGS  (Total)</c:v>
                </c:pt>
                <c:pt idx="11">
                  <c:v>Salary</c:v>
                </c:pt>
                <c:pt idx="12">
                  <c:v>Rent</c:v>
                </c:pt>
                <c:pt idx="13">
                  <c:v>Marketing</c:v>
                </c:pt>
                <c:pt idx="14">
                  <c:v>Maintenance</c:v>
                </c:pt>
                <c:pt idx="15">
                  <c:v>Miscellaneous</c:v>
                </c:pt>
                <c:pt idx="16">
                  <c:v>Total Operating Expenses (opex)</c:v>
                </c:pt>
                <c:pt idx="17">
                  <c:v>Overall Expenses</c:v>
                </c:pt>
                <c:pt idx="18">
                  <c:v>Restaurant EBITDA / Net Profit</c:v>
                </c:pt>
              </c:strCache>
            </c:strRef>
          </c:cat>
          <c:val>
            <c:numRef>
              <c:f>'Profit &amp; Loss statement'!$C$1:$C$36</c:f>
              <c:numCache>
                <c:formatCode>General</c:formatCode>
                <c:ptCount val="19"/>
                <c:pt idx="0">
                  <c:v>325000</c:v>
                </c:pt>
                <c:pt idx="1">
                  <c:v>25000</c:v>
                </c:pt>
                <c:pt idx="2">
                  <c:v>2900</c:v>
                </c:pt>
                <c:pt idx="3">
                  <c:v>16395</c:v>
                </c:pt>
                <c:pt idx="4" formatCode="0.0">
                  <c:v>1250</c:v>
                </c:pt>
                <c:pt idx="5" formatCode="0.0">
                  <c:v>335255</c:v>
                </c:pt>
                <c:pt idx="6" formatCode="0.0">
                  <c:v>33525.5</c:v>
                </c:pt>
                <c:pt idx="7" formatCode="0.0">
                  <c:v>301729.5</c:v>
                </c:pt>
                <c:pt idx="8">
                  <c:v>174901.86</c:v>
                </c:pt>
                <c:pt idx="9" formatCode="0.0">
                  <c:v>4665</c:v>
                </c:pt>
                <c:pt idx="10" formatCode="0.0">
                  <c:v>179566.86</c:v>
                </c:pt>
                <c:pt idx="11">
                  <c:v>45000</c:v>
                </c:pt>
                <c:pt idx="12">
                  <c:v>42000</c:v>
                </c:pt>
                <c:pt idx="13">
                  <c:v>3000</c:v>
                </c:pt>
                <c:pt idx="14">
                  <c:v>6000</c:v>
                </c:pt>
                <c:pt idx="15">
                  <c:v>3000</c:v>
                </c:pt>
                <c:pt idx="16" formatCode="0">
                  <c:v>99000</c:v>
                </c:pt>
                <c:pt idx="17" formatCode="0.0">
                  <c:v>278566.86</c:v>
                </c:pt>
                <c:pt idx="18" formatCode="0.00">
                  <c:v>23162.640000000014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4D-B770-41F6-BE20-87FE95621F95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extLst>
          <c:ext xmlns:c15="http://schemas.microsoft.com/office/drawing/2012/chart" uri="{02D57815-91ED-43cb-92C2-25804820EDAC}">
            <c15:filteredPieSeries>
              <c15:ser>
                <c:idx val="1"/>
                <c:order val="1"/>
                <c:explosion val="2"/>
                <c:dPt>
                  <c:idx val="0"/>
                  <c:bubble3D val="0"/>
                  <c:spPr>
                    <a:solidFill>
                      <a:schemeClr val="accent1"/>
                    </a:solidFill>
                    <a:ln w="25400">
                      <a:solidFill>
                        <a:schemeClr val="lt1"/>
                      </a:solidFill>
                    </a:ln>
                    <a:effectLst/>
                    <a:sp3d contourW="25400">
                      <a:contourClr>
                        <a:schemeClr val="lt1"/>
                      </a:contourClr>
                    </a:sp3d>
                  </c:spPr>
                  <c:extLst>
                    <c:ext xmlns:c16="http://schemas.microsoft.com/office/drawing/2014/chart" uri="{C3380CC4-5D6E-409C-BE32-E72D297353CC}">
                      <c16:uniqueId val="{00000001-B770-41F6-BE20-87FE95621F95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25400">
                      <a:solidFill>
                        <a:schemeClr val="lt1"/>
                      </a:solidFill>
                    </a:ln>
                    <a:effectLst/>
                    <a:sp3d contourW="25400">
                      <a:contourClr>
                        <a:schemeClr val="lt1"/>
                      </a:contourClr>
                    </a:sp3d>
                  </c:spPr>
                  <c:extLst>
                    <c:ext xmlns:c16="http://schemas.microsoft.com/office/drawing/2014/chart" uri="{C3380CC4-5D6E-409C-BE32-E72D297353CC}">
                      <c16:uniqueId val="{00000003-B770-41F6-BE20-87FE95621F95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 w="25400">
                      <a:solidFill>
                        <a:schemeClr val="lt1"/>
                      </a:solidFill>
                    </a:ln>
                    <a:effectLst/>
                    <a:sp3d contourW="25400">
                      <a:contourClr>
                        <a:schemeClr val="lt1"/>
                      </a:contourClr>
                    </a:sp3d>
                  </c:spPr>
                  <c:extLst>
                    <c:ext xmlns:c16="http://schemas.microsoft.com/office/drawing/2014/chart" uri="{C3380CC4-5D6E-409C-BE32-E72D297353CC}">
                      <c16:uniqueId val="{00000005-B770-41F6-BE20-87FE95621F95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 w="25400">
                      <a:solidFill>
                        <a:schemeClr val="lt1"/>
                      </a:solidFill>
                    </a:ln>
                    <a:effectLst/>
                    <a:sp3d contourW="25400">
                      <a:contourClr>
                        <a:schemeClr val="lt1"/>
                      </a:contourClr>
                    </a:sp3d>
                  </c:spPr>
                  <c:extLst>
                    <c:ext xmlns:c16="http://schemas.microsoft.com/office/drawing/2014/chart" uri="{C3380CC4-5D6E-409C-BE32-E72D297353CC}">
                      <c16:uniqueId val="{00000007-B770-41F6-BE20-87FE95621F95}"/>
                    </c:ext>
                  </c:extLst>
                </c:dPt>
                <c:dPt>
                  <c:idx val="4"/>
                  <c:bubble3D val="0"/>
                  <c:spPr>
                    <a:solidFill>
                      <a:schemeClr val="accent5"/>
                    </a:solidFill>
                    <a:ln w="25400">
                      <a:solidFill>
                        <a:schemeClr val="lt1"/>
                      </a:solidFill>
                    </a:ln>
                    <a:effectLst/>
                    <a:sp3d contourW="25400">
                      <a:contourClr>
                        <a:schemeClr val="lt1"/>
                      </a:contourClr>
                    </a:sp3d>
                  </c:spPr>
                  <c:extLst>
                    <c:ext xmlns:c16="http://schemas.microsoft.com/office/drawing/2014/chart" uri="{C3380CC4-5D6E-409C-BE32-E72D297353CC}">
                      <c16:uniqueId val="{00000009-B770-41F6-BE20-87FE95621F95}"/>
                    </c:ext>
                  </c:extLst>
                </c:dPt>
                <c:dPt>
                  <c:idx val="5"/>
                  <c:bubble3D val="0"/>
                  <c:spPr>
                    <a:solidFill>
                      <a:schemeClr val="accent6"/>
                    </a:solidFill>
                    <a:ln w="25400">
                      <a:solidFill>
                        <a:schemeClr val="lt1"/>
                      </a:solidFill>
                    </a:ln>
                    <a:effectLst/>
                    <a:sp3d contourW="25400">
                      <a:contourClr>
                        <a:schemeClr val="lt1"/>
                      </a:contourClr>
                    </a:sp3d>
                  </c:spPr>
                  <c:extLst>
                    <c:ext xmlns:c16="http://schemas.microsoft.com/office/drawing/2014/chart" uri="{C3380CC4-5D6E-409C-BE32-E72D297353CC}">
                      <c16:uniqueId val="{0000000B-B770-41F6-BE20-87FE95621F95}"/>
                    </c:ext>
                  </c:extLst>
                </c:dPt>
                <c:dPt>
                  <c:idx val="6"/>
                  <c:bubble3D val="0"/>
                  <c:spPr>
                    <a:solidFill>
                      <a:schemeClr val="accent1">
                        <a:lumMod val="60000"/>
                      </a:schemeClr>
                    </a:solidFill>
                    <a:ln w="25400">
                      <a:solidFill>
                        <a:schemeClr val="lt1"/>
                      </a:solidFill>
                    </a:ln>
                    <a:effectLst/>
                    <a:sp3d contourW="25400">
                      <a:contourClr>
                        <a:schemeClr val="lt1"/>
                      </a:contourClr>
                    </a:sp3d>
                  </c:spPr>
                  <c:extLst>
                    <c:ext xmlns:c16="http://schemas.microsoft.com/office/drawing/2014/chart" uri="{C3380CC4-5D6E-409C-BE32-E72D297353CC}">
                      <c16:uniqueId val="{0000000D-B770-41F6-BE20-87FE95621F95}"/>
                    </c:ext>
                  </c:extLst>
                </c:dPt>
                <c:dPt>
                  <c:idx val="7"/>
                  <c:bubble3D val="0"/>
                  <c:spPr>
                    <a:solidFill>
                      <a:schemeClr val="accent2">
                        <a:lumMod val="60000"/>
                      </a:schemeClr>
                    </a:solidFill>
                    <a:ln w="25400">
                      <a:solidFill>
                        <a:schemeClr val="lt1"/>
                      </a:solidFill>
                    </a:ln>
                    <a:effectLst/>
                    <a:sp3d contourW="25400">
                      <a:contourClr>
                        <a:schemeClr val="lt1"/>
                      </a:contourClr>
                    </a:sp3d>
                  </c:spPr>
                  <c:extLst>
                    <c:ext xmlns:c16="http://schemas.microsoft.com/office/drawing/2014/chart" uri="{C3380CC4-5D6E-409C-BE32-E72D297353CC}">
                      <c16:uniqueId val="{0000000F-B770-41F6-BE20-87FE95621F95}"/>
                    </c:ext>
                  </c:extLst>
                </c:dPt>
                <c:dPt>
                  <c:idx val="8"/>
                  <c:bubble3D val="0"/>
                  <c:spPr>
                    <a:solidFill>
                      <a:schemeClr val="accent3">
                        <a:lumMod val="60000"/>
                      </a:schemeClr>
                    </a:solidFill>
                    <a:ln w="25400">
                      <a:solidFill>
                        <a:schemeClr val="lt1"/>
                      </a:solidFill>
                    </a:ln>
                    <a:effectLst/>
                    <a:sp3d contourW="25400">
                      <a:contourClr>
                        <a:schemeClr val="lt1"/>
                      </a:contourClr>
                    </a:sp3d>
                  </c:spPr>
                  <c:extLst>
                    <c:ext xmlns:c16="http://schemas.microsoft.com/office/drawing/2014/chart" uri="{C3380CC4-5D6E-409C-BE32-E72D297353CC}">
                      <c16:uniqueId val="{00000011-B770-41F6-BE20-87FE95621F95}"/>
                    </c:ext>
                  </c:extLst>
                </c:dPt>
                <c:dPt>
                  <c:idx val="9"/>
                  <c:bubble3D val="0"/>
                  <c:spPr>
                    <a:solidFill>
                      <a:schemeClr val="accent4">
                        <a:lumMod val="60000"/>
                      </a:schemeClr>
                    </a:solidFill>
                    <a:ln w="25400">
                      <a:solidFill>
                        <a:schemeClr val="lt1"/>
                      </a:solidFill>
                    </a:ln>
                    <a:effectLst/>
                    <a:sp3d contourW="25400">
                      <a:contourClr>
                        <a:schemeClr val="lt1"/>
                      </a:contourClr>
                    </a:sp3d>
                  </c:spPr>
                  <c:extLst>
                    <c:ext xmlns:c16="http://schemas.microsoft.com/office/drawing/2014/chart" uri="{C3380CC4-5D6E-409C-BE32-E72D297353CC}">
                      <c16:uniqueId val="{00000013-B770-41F6-BE20-87FE95621F95}"/>
                    </c:ext>
                  </c:extLst>
                </c:dPt>
                <c:dPt>
                  <c:idx val="10"/>
                  <c:bubble3D val="0"/>
                  <c:spPr>
                    <a:solidFill>
                      <a:schemeClr val="accent5">
                        <a:lumMod val="60000"/>
                      </a:schemeClr>
                    </a:solidFill>
                    <a:ln w="25400">
                      <a:solidFill>
                        <a:schemeClr val="lt1"/>
                      </a:solidFill>
                    </a:ln>
                    <a:effectLst/>
                    <a:sp3d contourW="25400">
                      <a:contourClr>
                        <a:schemeClr val="lt1"/>
                      </a:contourClr>
                    </a:sp3d>
                  </c:spPr>
                  <c:extLst>
                    <c:ext xmlns:c16="http://schemas.microsoft.com/office/drawing/2014/chart" uri="{C3380CC4-5D6E-409C-BE32-E72D297353CC}">
                      <c16:uniqueId val="{00000015-B770-41F6-BE20-87FE95621F95}"/>
                    </c:ext>
                  </c:extLst>
                </c:dPt>
                <c:dPt>
                  <c:idx val="11"/>
                  <c:bubble3D val="0"/>
                  <c:spPr>
                    <a:solidFill>
                      <a:schemeClr val="accent6">
                        <a:lumMod val="60000"/>
                      </a:schemeClr>
                    </a:solidFill>
                    <a:ln w="25400">
                      <a:solidFill>
                        <a:schemeClr val="lt1"/>
                      </a:solidFill>
                    </a:ln>
                    <a:effectLst/>
                    <a:sp3d contourW="25400">
                      <a:contourClr>
                        <a:schemeClr val="lt1"/>
                      </a:contourClr>
                    </a:sp3d>
                  </c:spPr>
                  <c:extLst>
                    <c:ext xmlns:c16="http://schemas.microsoft.com/office/drawing/2014/chart" uri="{C3380CC4-5D6E-409C-BE32-E72D297353CC}">
                      <c16:uniqueId val="{00000017-B770-41F6-BE20-87FE95621F95}"/>
                    </c:ext>
                  </c:extLst>
                </c:dPt>
                <c:dPt>
                  <c:idx val="12"/>
                  <c:bubble3D val="0"/>
                  <c:spPr>
                    <a:solidFill>
                      <a:schemeClr val="accent1">
                        <a:lumMod val="80000"/>
                        <a:lumOff val="20000"/>
                      </a:schemeClr>
                    </a:solidFill>
                    <a:ln w="25400">
                      <a:solidFill>
                        <a:schemeClr val="lt1"/>
                      </a:solidFill>
                    </a:ln>
                    <a:effectLst/>
                    <a:sp3d contourW="25400">
                      <a:contourClr>
                        <a:schemeClr val="lt1"/>
                      </a:contourClr>
                    </a:sp3d>
                  </c:spPr>
                  <c:extLst>
                    <c:ext xmlns:c16="http://schemas.microsoft.com/office/drawing/2014/chart" uri="{C3380CC4-5D6E-409C-BE32-E72D297353CC}">
                      <c16:uniqueId val="{00000019-B770-41F6-BE20-87FE95621F95}"/>
                    </c:ext>
                  </c:extLst>
                </c:dPt>
                <c:dPt>
                  <c:idx val="13"/>
                  <c:bubble3D val="0"/>
                  <c:spPr>
                    <a:solidFill>
                      <a:schemeClr val="accent2">
                        <a:lumMod val="80000"/>
                        <a:lumOff val="20000"/>
                      </a:schemeClr>
                    </a:solidFill>
                    <a:ln w="25400">
                      <a:solidFill>
                        <a:schemeClr val="lt1"/>
                      </a:solidFill>
                    </a:ln>
                    <a:effectLst/>
                    <a:sp3d contourW="25400">
                      <a:contourClr>
                        <a:schemeClr val="lt1"/>
                      </a:contourClr>
                    </a:sp3d>
                  </c:spPr>
                  <c:extLst>
                    <c:ext xmlns:c16="http://schemas.microsoft.com/office/drawing/2014/chart" uri="{C3380CC4-5D6E-409C-BE32-E72D297353CC}">
                      <c16:uniqueId val="{0000001B-B770-41F6-BE20-87FE95621F95}"/>
                    </c:ext>
                  </c:extLst>
                </c:dPt>
                <c:dPt>
                  <c:idx val="14"/>
                  <c:bubble3D val="0"/>
                  <c:spPr>
                    <a:solidFill>
                      <a:schemeClr val="accent3">
                        <a:lumMod val="80000"/>
                        <a:lumOff val="20000"/>
                      </a:schemeClr>
                    </a:solidFill>
                    <a:ln w="25400">
                      <a:solidFill>
                        <a:schemeClr val="lt1"/>
                      </a:solidFill>
                    </a:ln>
                    <a:effectLst/>
                    <a:sp3d contourW="25400">
                      <a:contourClr>
                        <a:schemeClr val="lt1"/>
                      </a:contourClr>
                    </a:sp3d>
                  </c:spPr>
                  <c:extLst>
                    <c:ext xmlns:c16="http://schemas.microsoft.com/office/drawing/2014/chart" uri="{C3380CC4-5D6E-409C-BE32-E72D297353CC}">
                      <c16:uniqueId val="{0000001D-B770-41F6-BE20-87FE95621F95}"/>
                    </c:ext>
                  </c:extLst>
                </c:dPt>
                <c:dPt>
                  <c:idx val="15"/>
                  <c:bubble3D val="0"/>
                  <c:spPr>
                    <a:solidFill>
                      <a:schemeClr val="accent4">
                        <a:lumMod val="80000"/>
                        <a:lumOff val="20000"/>
                      </a:schemeClr>
                    </a:solidFill>
                    <a:ln w="25400">
                      <a:solidFill>
                        <a:schemeClr val="lt1"/>
                      </a:solidFill>
                    </a:ln>
                    <a:effectLst/>
                    <a:sp3d contourW="25400">
                      <a:contourClr>
                        <a:schemeClr val="lt1"/>
                      </a:contourClr>
                    </a:sp3d>
                  </c:spPr>
                  <c:extLst>
                    <c:ext xmlns:c16="http://schemas.microsoft.com/office/drawing/2014/chart" uri="{C3380CC4-5D6E-409C-BE32-E72D297353CC}">
                      <c16:uniqueId val="{0000001F-B770-41F6-BE20-87FE95621F95}"/>
                    </c:ext>
                  </c:extLst>
                </c:dPt>
                <c:dPt>
                  <c:idx val="16"/>
                  <c:bubble3D val="0"/>
                  <c:spPr>
                    <a:solidFill>
                      <a:schemeClr val="accent5">
                        <a:lumMod val="80000"/>
                        <a:lumOff val="20000"/>
                      </a:schemeClr>
                    </a:solidFill>
                    <a:ln w="25400">
                      <a:solidFill>
                        <a:schemeClr val="lt1"/>
                      </a:solidFill>
                    </a:ln>
                    <a:effectLst/>
                    <a:sp3d contourW="25400">
                      <a:contourClr>
                        <a:schemeClr val="lt1"/>
                      </a:contourClr>
                    </a:sp3d>
                  </c:spPr>
                  <c:extLst>
                    <c:ext xmlns:c16="http://schemas.microsoft.com/office/drawing/2014/chart" uri="{C3380CC4-5D6E-409C-BE32-E72D297353CC}">
                      <c16:uniqueId val="{00000021-B770-41F6-BE20-87FE95621F95}"/>
                    </c:ext>
                  </c:extLst>
                </c:dPt>
                <c:dPt>
                  <c:idx val="17"/>
                  <c:bubble3D val="0"/>
                  <c:spPr>
                    <a:solidFill>
                      <a:schemeClr val="accent6">
                        <a:lumMod val="80000"/>
                        <a:lumOff val="20000"/>
                      </a:schemeClr>
                    </a:solidFill>
                    <a:ln w="25400">
                      <a:solidFill>
                        <a:schemeClr val="lt1"/>
                      </a:solidFill>
                    </a:ln>
                    <a:effectLst/>
                    <a:sp3d contourW="25400">
                      <a:contourClr>
                        <a:schemeClr val="lt1"/>
                      </a:contourClr>
                    </a:sp3d>
                  </c:spPr>
                  <c:extLst>
                    <c:ext xmlns:c16="http://schemas.microsoft.com/office/drawing/2014/chart" uri="{C3380CC4-5D6E-409C-BE32-E72D297353CC}">
                      <c16:uniqueId val="{00000023-B770-41F6-BE20-87FE95621F95}"/>
                    </c:ext>
                  </c:extLst>
                </c:dPt>
                <c:dPt>
                  <c:idx val="18"/>
                  <c:bubble3D val="0"/>
                  <c:spPr>
                    <a:solidFill>
                      <a:schemeClr val="accent1">
                        <a:lumMod val="80000"/>
                      </a:schemeClr>
                    </a:solidFill>
                    <a:ln w="25400">
                      <a:solidFill>
                        <a:schemeClr val="lt1"/>
                      </a:solidFill>
                    </a:ln>
                    <a:effectLst/>
                    <a:sp3d contourW="25400">
                      <a:contourClr>
                        <a:schemeClr val="lt1"/>
                      </a:contourClr>
                    </a:sp3d>
                  </c:spPr>
                  <c:extLst>
                    <c:ext xmlns:c16="http://schemas.microsoft.com/office/drawing/2014/chart" uri="{C3380CC4-5D6E-409C-BE32-E72D297353CC}">
                      <c16:uniqueId val="{00000025-B770-41F6-BE20-87FE95621F95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200" b="1" i="0" u="none" strike="noStrike" kern="1200" baseline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LS"/>
                    </a:p>
                  </c:txPr>
                  <c:showLegendKey val="0"/>
                  <c:showVal val="1"/>
                  <c:showCatName val="1"/>
                  <c:showSerName val="0"/>
                  <c:showPercent val="0"/>
                  <c:showBubbleSize val="0"/>
                  <c:showLeaderLines val="1"/>
                  <c:leaderLines>
                    <c:spPr>
                      <a:ln w="9525" cap="rnd" cmpd="sng" algn="ctr">
                        <a:solidFill>
                          <a:schemeClr val="dk1"/>
                        </a:solidFill>
                        <a:prstDash val="solid"/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'Profit &amp; Loss statement'!$A$1:$A$36</c15:sqref>
                        </c15:formulaRef>
                      </c:ext>
                    </c:extLst>
                    <c:strCache>
                      <c:ptCount val="19"/>
                      <c:pt idx="0">
                        <c:v>Food Sales</c:v>
                      </c:pt>
                      <c:pt idx="1">
                        <c:v>Beverage Sales</c:v>
                      </c:pt>
                      <c:pt idx="2">
                        <c:v>Delivery Sales</c:v>
                      </c:pt>
                      <c:pt idx="3">
                        <c:v>Less GST</c:v>
                      </c:pt>
                      <c:pt idx="4">
                        <c:v>Less VAT</c:v>
                      </c:pt>
                      <c:pt idx="5">
                        <c:v>Sale after GST &amp; VAT</c:v>
                      </c:pt>
                      <c:pt idx="6">
                        <c:v>Less Service Charge</c:v>
                      </c:pt>
                      <c:pt idx="7">
                        <c:v>Net Sale</c:v>
                      </c:pt>
                      <c:pt idx="8">
                        <c:v>Food (COGS)</c:v>
                      </c:pt>
                      <c:pt idx="9">
                        <c:v>Beverage (COGS)</c:v>
                      </c:pt>
                      <c:pt idx="10">
                        <c:v>COGS  (Total)</c:v>
                      </c:pt>
                      <c:pt idx="11">
                        <c:v>Salary</c:v>
                      </c:pt>
                      <c:pt idx="12">
                        <c:v>Rent</c:v>
                      </c:pt>
                      <c:pt idx="13">
                        <c:v>Marketing</c:v>
                      </c:pt>
                      <c:pt idx="14">
                        <c:v>Maintenance</c:v>
                      </c:pt>
                      <c:pt idx="15">
                        <c:v>Miscellaneous</c:v>
                      </c:pt>
                      <c:pt idx="16">
                        <c:v>Total Operating Expenses (opex)</c:v>
                      </c:pt>
                      <c:pt idx="17">
                        <c:v>Overall Expenses</c:v>
                      </c:pt>
                      <c:pt idx="18">
                        <c:v>Restaurant EBITDA / Net Profit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'Profit &amp; Loss statement'!$D$1:$D$36</c15:sqref>
                        </c15:formulaRef>
                      </c:ext>
                    </c:extLst>
                    <c:numCache>
                      <c:formatCode>0%</c:formatCode>
                      <c:ptCount val="19"/>
                      <c:pt idx="0">
                        <c:v>0.65</c:v>
                      </c:pt>
                      <c:pt idx="1">
                        <c:v>0.27</c:v>
                      </c:pt>
                      <c:pt idx="2">
                        <c:v>0.08</c:v>
                      </c:pt>
                      <c:pt idx="3">
                        <c:v>0</c:v>
                      </c:pt>
                      <c:pt idx="4">
                        <c:v>0</c:v>
                      </c:pt>
                      <c:pt idx="6">
                        <c:v>0.1</c:v>
                      </c:pt>
                      <c:pt idx="8" formatCode="0.00%">
                        <c:v>0.53339999999999999</c:v>
                      </c:pt>
                      <c:pt idx="9" formatCode="0.00%">
                        <c:v>0.18659999999999999</c:v>
                      </c:pt>
                      <c:pt idx="10" formatCode="0.00%">
                        <c:v>0.50883213374893732</c:v>
                      </c:pt>
                      <c:pt idx="11" formatCode="0.0%">
                        <c:v>0.12751487673561915</c:v>
                      </c:pt>
                      <c:pt idx="12" formatCode="0.0%">
                        <c:v>0.11901388495324454</c:v>
                      </c:pt>
                      <c:pt idx="13" formatCode="0.0%">
                        <c:v>8.5009917823746107E-3</c:v>
                      </c:pt>
                      <c:pt idx="14" formatCode="0.0%">
                        <c:v>1.7001983564749221E-2</c:v>
                      </c:pt>
                      <c:pt idx="15" formatCode="0.0%">
                        <c:v>8.5009917823746107E-3</c:v>
                      </c:pt>
                      <c:pt idx="16">
                        <c:v>0.28053272881836216</c:v>
                      </c:pt>
                      <c:pt idx="17" formatCode="0.00%">
                        <c:v>0.78936486256729943</c:v>
                      </c:pt>
                      <c:pt idx="18" formatCode="0.00%">
                        <c:v>7.6766242611345639E-2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26-B770-41F6-BE20-87FE95621F95}"/>
                  </c:ext>
                </c:extLst>
              </c15:ser>
            </c15:filteredPieSeries>
          </c:ext>
        </c:extLst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L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COGS</a:t>
            </a:r>
            <a:r>
              <a:rPr lang="en-US" baseline="0" dirty="0"/>
              <a:t>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L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'Profit &amp; Loss statement'!$A$16</c:f>
              <c:strCache>
                <c:ptCount val="1"/>
                <c:pt idx="0">
                  <c:v>Food (COGS)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'Profit &amp; Loss statement'!$B$15:$D$15</c:f>
              <c:strCache>
                <c:ptCount val="3"/>
                <c:pt idx="0">
                  <c:v>ideal case </c:v>
                </c:pt>
                <c:pt idx="1">
                  <c:v>acual case</c:v>
                </c:pt>
                <c:pt idx="2">
                  <c:v>projected average %</c:v>
                </c:pt>
              </c:strCache>
            </c:strRef>
          </c:cat>
          <c:val>
            <c:numRef>
              <c:f>'Profit &amp; Loss statement'!$B$16:$D$16</c:f>
              <c:numCache>
                <c:formatCode>General</c:formatCode>
                <c:ptCount val="3"/>
                <c:pt idx="0">
                  <c:v>105900</c:v>
                </c:pt>
                <c:pt idx="1">
                  <c:v>174901.86</c:v>
                </c:pt>
                <c:pt idx="2" formatCode="0.00%">
                  <c:v>0.53339999999999999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96-4CF1-AC17-BB71BF833982}"/>
            </c:ext>
          </c:extLst>
        </c:ser>
        <c:ser>
          <c:idx val="1"/>
          <c:order val="1"/>
          <c:tx>
            <c:strRef>
              <c:f>'Profit &amp; Loss statement'!$A$17</c:f>
              <c:strCache>
                <c:ptCount val="1"/>
                <c:pt idx="0">
                  <c:v>Beverage (COGS)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'Profit &amp; Loss statement'!$B$15:$D$15</c:f>
              <c:strCache>
                <c:ptCount val="3"/>
                <c:pt idx="0">
                  <c:v>ideal case </c:v>
                </c:pt>
                <c:pt idx="1">
                  <c:v>acual case</c:v>
                </c:pt>
                <c:pt idx="2">
                  <c:v>projected average %</c:v>
                </c:pt>
              </c:strCache>
            </c:strRef>
          </c:cat>
          <c:val>
            <c:numRef>
              <c:f>'Profit &amp; Loss statement'!$B$17:$D$17</c:f>
              <c:numCache>
                <c:formatCode>0.0</c:formatCode>
                <c:ptCount val="3"/>
                <c:pt idx="0" formatCode="General">
                  <c:v>12000</c:v>
                </c:pt>
                <c:pt idx="1">
                  <c:v>4665</c:v>
                </c:pt>
                <c:pt idx="2" formatCode="0.00%">
                  <c:v>0.18659999999999999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96-4CF1-AC17-BB71BF833982}"/>
            </c:ext>
          </c:extLst>
        </c:ser>
        <c:ser>
          <c:idx val="2"/>
          <c:order val="2"/>
          <c:tx>
            <c:strRef>
              <c:f>'Profit &amp; Loss statement'!$A$18</c:f>
              <c:strCache>
                <c:ptCount val="1"/>
                <c:pt idx="0">
                  <c:v>COGS  (Total)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'Profit &amp; Loss statement'!$B$15:$D$15</c:f>
              <c:strCache>
                <c:ptCount val="3"/>
                <c:pt idx="0">
                  <c:v>ideal case </c:v>
                </c:pt>
                <c:pt idx="1">
                  <c:v>acual case</c:v>
                </c:pt>
                <c:pt idx="2">
                  <c:v>projected average %</c:v>
                </c:pt>
              </c:strCache>
            </c:strRef>
          </c:cat>
          <c:val>
            <c:numRef>
              <c:f>'Profit &amp; Loss statement'!$B$18:$D$18</c:f>
              <c:numCache>
                <c:formatCode>0.0</c:formatCode>
                <c:ptCount val="3"/>
                <c:pt idx="0" formatCode="General">
                  <c:v>117900</c:v>
                </c:pt>
                <c:pt idx="1">
                  <c:v>179566.86</c:v>
                </c:pt>
                <c:pt idx="2" formatCode="0.00%">
                  <c:v>0.50883213374893732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596-4CF1-AC17-BB71BF8339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95511040"/>
        <c:axId val="395512352"/>
        <c:extLst>
          <c:ext xmlns:c15="http://schemas.microsoft.com/office/drawing/2012/chart" uri="{02D57815-91ED-43cb-92C2-25804820EDAC}">
            <c15:filteredBar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'Profit &amp; Loss statement'!$A$19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'Profit &amp; Loss statement'!$B$15:$D$15</c15:sqref>
                        </c15:formulaRef>
                      </c:ext>
                    </c:extLst>
                    <c:strCache>
                      <c:ptCount val="3"/>
                      <c:pt idx="0">
                        <c:v>ideal case </c:v>
                      </c:pt>
                      <c:pt idx="1">
                        <c:v>acual case</c:v>
                      </c:pt>
                      <c:pt idx="2">
                        <c:v>projected average %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'Profit &amp; Loss statement'!$B$19:$D$19</c15:sqref>
                        </c15:formulaRef>
                      </c:ext>
                    </c:extLst>
                    <c:numCache>
                      <c:formatCode>General</c:formatCode>
                      <c:ptCount val="3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D596-4CF1-AC17-BB71BF833982}"/>
                  </c:ext>
                </c:extLst>
              </c15:ser>
            </c15:filteredBarSeries>
          </c:ext>
        </c:extLst>
      </c:barChart>
      <c:catAx>
        <c:axId val="3955110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LS"/>
          </a:p>
        </c:txPr>
        <c:crossAx val="395512352"/>
        <c:crosses val="autoZero"/>
        <c:auto val="1"/>
        <c:lblAlgn val="ctr"/>
        <c:lblOffset val="100"/>
        <c:noMultiLvlLbl val="0"/>
      </c:catAx>
      <c:valAx>
        <c:axId val="3955123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LS"/>
          </a:p>
        </c:txPr>
        <c:crossAx val="395511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L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L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[Case Study 1.xlsx]Sheet6!PivotTable2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FOOD ITEMS-</a:t>
            </a:r>
            <a:r>
              <a:rPr lang="en-US" baseline="0" dirty="0"/>
              <a:t> </a:t>
            </a:r>
            <a:r>
              <a:rPr lang="en-US" dirty="0"/>
              <a:t>LEGEND</a:t>
            </a:r>
            <a:r>
              <a:rPr lang="en-US" baseline="0" dirty="0"/>
              <a:t> WISE DISTRIBUTION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LS"/>
        </a:p>
      </c:txPr>
    </c:title>
    <c:autoTitleDeleted val="0"/>
    <c:pivotFmts>
      <c:pivotFmt>
        <c:idx val="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L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L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L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</c:pivotFmt>
      <c:pivotFmt>
        <c:idx val="5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L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L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L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L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L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L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2173226796007847"/>
          <c:y val="9.8053660712221324E-2"/>
          <c:w val="0.84067747830643647"/>
          <c:h val="0.67573965963881544"/>
        </c:manualLayout>
      </c:layout>
      <c:lineChart>
        <c:grouping val="standard"/>
        <c:varyColors val="0"/>
        <c:ser>
          <c:idx val="0"/>
          <c:order val="0"/>
          <c:tx>
            <c:strRef>
              <c:f>Sheet6!$B$3</c:f>
              <c:strCache>
                <c:ptCount val="1"/>
                <c:pt idx="0">
                  <c:v>Sum of Food Cost %</c:v>
                </c:pt>
              </c:strCache>
            </c:strRef>
          </c:tx>
          <c:spPr>
            <a:ln w="22225" cap="rnd">
              <a:solidFill>
                <a:schemeClr val="accent5">
                  <a:lumMod val="75000"/>
                </a:schemeClr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Sheet6!$A$4:$A$44</c:f>
              <c:strCache>
                <c:ptCount val="40"/>
                <c:pt idx="0">
                  <c:v> Veg Paneer Pizza</c:v>
                </c:pt>
                <c:pt idx="1">
                  <c:v>Aloo paratha</c:v>
                </c:pt>
                <c:pt idx="2">
                  <c:v>Aloo Puri</c:v>
                </c:pt>
                <c:pt idx="3">
                  <c:v>Aloo Tikki Chat</c:v>
                </c:pt>
                <c:pt idx="4">
                  <c:v>Barbequed Chicken Pizza</c:v>
                </c:pt>
                <c:pt idx="5">
                  <c:v>Butter Roti</c:v>
                </c:pt>
                <c:pt idx="6">
                  <c:v>Chicken 65 Dry</c:v>
                </c:pt>
                <c:pt idx="7">
                  <c:v>Chicken Biryani</c:v>
                </c:pt>
                <c:pt idx="8">
                  <c:v>Chicken Grill Sandwich</c:v>
                </c:pt>
                <c:pt idx="9">
                  <c:v>Chicken Kabab</c:v>
                </c:pt>
                <c:pt idx="10">
                  <c:v>Chicken Roll</c:v>
                </c:pt>
                <c:pt idx="11">
                  <c:v>Chicken Tikka</c:v>
                </c:pt>
                <c:pt idx="12">
                  <c:v>Egg Bhujia</c:v>
                </c:pt>
                <c:pt idx="13">
                  <c:v>Egg Manchurian</c:v>
                </c:pt>
                <c:pt idx="14">
                  <c:v>Egg Roll</c:v>
                </c:pt>
                <c:pt idx="15">
                  <c:v>Gobi paratha</c:v>
                </c:pt>
                <c:pt idx="16">
                  <c:v>Hyderabadi Mutton Biryani</c:v>
                </c:pt>
                <c:pt idx="17">
                  <c:v>Kulcha Naan</c:v>
                </c:pt>
                <c:pt idx="18">
                  <c:v>Maggi Omelette Noodles</c:v>
                </c:pt>
                <c:pt idx="19">
                  <c:v>Maggie</c:v>
                </c:pt>
                <c:pt idx="20">
                  <c:v>Masala Dosa </c:v>
                </c:pt>
                <c:pt idx="21">
                  <c:v>Mushroom Chilli</c:v>
                </c:pt>
                <c:pt idx="22">
                  <c:v>Omlets with Bread Toast</c:v>
                </c:pt>
                <c:pt idx="23">
                  <c:v>Onion paratha</c:v>
                </c:pt>
                <c:pt idx="24">
                  <c:v>Paneer Grill Sandwich</c:v>
                </c:pt>
                <c:pt idx="25">
                  <c:v>Paneer Manchurian</c:v>
                </c:pt>
                <c:pt idx="26">
                  <c:v>Paneer paratha</c:v>
                </c:pt>
                <c:pt idx="27">
                  <c:v>Paneer Roll</c:v>
                </c:pt>
                <c:pt idx="28">
                  <c:v>Paneer Tikka</c:v>
                </c:pt>
                <c:pt idx="29">
                  <c:v>Pani Puri</c:v>
                </c:pt>
                <c:pt idx="30">
                  <c:v>Parotta</c:v>
                </c:pt>
                <c:pt idx="31">
                  <c:v>Plain Roti</c:v>
                </c:pt>
                <c:pt idx="32">
                  <c:v>Shahi Paneer Masala</c:v>
                </c:pt>
                <c:pt idx="33">
                  <c:v>Tawa chicken roll</c:v>
                </c:pt>
                <c:pt idx="34">
                  <c:v>Veg Biryani</c:v>
                </c:pt>
                <c:pt idx="35">
                  <c:v>Veg Burger</c:v>
                </c:pt>
                <c:pt idx="36">
                  <c:v>Veg Chowmine</c:v>
                </c:pt>
                <c:pt idx="37">
                  <c:v>Veg Country Pizza</c:v>
                </c:pt>
                <c:pt idx="38">
                  <c:v>Veg Grill Sandwich</c:v>
                </c:pt>
                <c:pt idx="39">
                  <c:v>Veg Hawaiian Pizza</c:v>
                </c:pt>
              </c:strCache>
            </c:strRef>
          </c:cat>
          <c:val>
            <c:numRef>
              <c:f>Sheet6!$B$4:$B$44</c:f>
              <c:numCache>
                <c:formatCode>General</c:formatCode>
                <c:ptCount val="40"/>
                <c:pt idx="0">
                  <c:v>53.333333333333336</c:v>
                </c:pt>
                <c:pt idx="1">
                  <c:v>75</c:v>
                </c:pt>
                <c:pt idx="2">
                  <c:v>80</c:v>
                </c:pt>
                <c:pt idx="3">
                  <c:v>43.821656050955418</c:v>
                </c:pt>
                <c:pt idx="4">
                  <c:v>27.496365872749635</c:v>
                </c:pt>
                <c:pt idx="5">
                  <c:v>51.102292768959437</c:v>
                </c:pt>
                <c:pt idx="6">
                  <c:v>29.771908763505401</c:v>
                </c:pt>
                <c:pt idx="7">
                  <c:v>28.841288581548323</c:v>
                </c:pt>
                <c:pt idx="8">
                  <c:v>29.888027562446169</c:v>
                </c:pt>
                <c:pt idx="9">
                  <c:v>25.186428038777031</c:v>
                </c:pt>
                <c:pt idx="10">
                  <c:v>27.899530036282172</c:v>
                </c:pt>
                <c:pt idx="11">
                  <c:v>29.178040643008796</c:v>
                </c:pt>
                <c:pt idx="12">
                  <c:v>27.30310262529833</c:v>
                </c:pt>
                <c:pt idx="13">
                  <c:v>22.997055633038897</c:v>
                </c:pt>
                <c:pt idx="14">
                  <c:v>29.797914789548201</c:v>
                </c:pt>
                <c:pt idx="15">
                  <c:v>88.333333333333329</c:v>
                </c:pt>
                <c:pt idx="16">
                  <c:v>27.817015187185522</c:v>
                </c:pt>
                <c:pt idx="17">
                  <c:v>50.957854406130267</c:v>
                </c:pt>
                <c:pt idx="18">
                  <c:v>27.340823970037455</c:v>
                </c:pt>
                <c:pt idx="19">
                  <c:v>60.896860986547082</c:v>
                </c:pt>
                <c:pt idx="20">
                  <c:v>84.333333333333343</c:v>
                </c:pt>
                <c:pt idx="21">
                  <c:v>73.333333333333329</c:v>
                </c:pt>
                <c:pt idx="22">
                  <c:v>29.656862745098039</c:v>
                </c:pt>
                <c:pt idx="23">
                  <c:v>64.444444444444443</c:v>
                </c:pt>
                <c:pt idx="24">
                  <c:v>58.333333333333336</c:v>
                </c:pt>
                <c:pt idx="25">
                  <c:v>50</c:v>
                </c:pt>
                <c:pt idx="26">
                  <c:v>94.666666666666671</c:v>
                </c:pt>
                <c:pt idx="27">
                  <c:v>82.666666666666671</c:v>
                </c:pt>
                <c:pt idx="28">
                  <c:v>66.666666666666657</c:v>
                </c:pt>
                <c:pt idx="29">
                  <c:v>76.829268292682926</c:v>
                </c:pt>
                <c:pt idx="30">
                  <c:v>47.467041279446725</c:v>
                </c:pt>
                <c:pt idx="31">
                  <c:v>42.164111812443643</c:v>
                </c:pt>
                <c:pt idx="32">
                  <c:v>64.663023679417122</c:v>
                </c:pt>
                <c:pt idx="33">
                  <c:v>26.805845511482257</c:v>
                </c:pt>
                <c:pt idx="34">
                  <c:v>80</c:v>
                </c:pt>
                <c:pt idx="35">
                  <c:v>77.142857142857153</c:v>
                </c:pt>
                <c:pt idx="36">
                  <c:v>85</c:v>
                </c:pt>
                <c:pt idx="37">
                  <c:v>59.090909090909093</c:v>
                </c:pt>
                <c:pt idx="38">
                  <c:v>75.16339869281046</c:v>
                </c:pt>
                <c:pt idx="39">
                  <c:v>58.18181818181818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BF7-495C-B845-288FA18CCD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6634496"/>
        <c:axId val="489751624"/>
      </c:lineChart>
      <c:lineChart>
        <c:grouping val="standard"/>
        <c:varyColors val="0"/>
        <c:ser>
          <c:idx val="1"/>
          <c:order val="1"/>
          <c:tx>
            <c:strRef>
              <c:f>Sheet6!$C$3</c:f>
              <c:strCache>
                <c:ptCount val="1"/>
                <c:pt idx="0">
                  <c:v>Sum of Qty Sold</c:v>
                </c:pt>
              </c:strCache>
            </c:strRef>
          </c:tx>
          <c:spPr>
            <a:ln w="22225" cap="rnd">
              <a:solidFill>
                <a:schemeClr val="accent2">
                  <a:lumMod val="75000"/>
                </a:schemeClr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Sheet6!$A$4:$A$44</c:f>
              <c:strCache>
                <c:ptCount val="40"/>
                <c:pt idx="0">
                  <c:v> Veg Paneer Pizza</c:v>
                </c:pt>
                <c:pt idx="1">
                  <c:v>Aloo paratha</c:v>
                </c:pt>
                <c:pt idx="2">
                  <c:v>Aloo Puri</c:v>
                </c:pt>
                <c:pt idx="3">
                  <c:v>Aloo Tikki Chat</c:v>
                </c:pt>
                <c:pt idx="4">
                  <c:v>Barbequed Chicken Pizza</c:v>
                </c:pt>
                <c:pt idx="5">
                  <c:v>Butter Roti</c:v>
                </c:pt>
                <c:pt idx="6">
                  <c:v>Chicken 65 Dry</c:v>
                </c:pt>
                <c:pt idx="7">
                  <c:v>Chicken Biryani</c:v>
                </c:pt>
                <c:pt idx="8">
                  <c:v>Chicken Grill Sandwich</c:v>
                </c:pt>
                <c:pt idx="9">
                  <c:v>Chicken Kabab</c:v>
                </c:pt>
                <c:pt idx="10">
                  <c:v>Chicken Roll</c:v>
                </c:pt>
                <c:pt idx="11">
                  <c:v>Chicken Tikka</c:v>
                </c:pt>
                <c:pt idx="12">
                  <c:v>Egg Bhujia</c:v>
                </c:pt>
                <c:pt idx="13">
                  <c:v>Egg Manchurian</c:v>
                </c:pt>
                <c:pt idx="14">
                  <c:v>Egg Roll</c:v>
                </c:pt>
                <c:pt idx="15">
                  <c:v>Gobi paratha</c:v>
                </c:pt>
                <c:pt idx="16">
                  <c:v>Hyderabadi Mutton Biryani</c:v>
                </c:pt>
                <c:pt idx="17">
                  <c:v>Kulcha Naan</c:v>
                </c:pt>
                <c:pt idx="18">
                  <c:v>Maggi Omelette Noodles</c:v>
                </c:pt>
                <c:pt idx="19">
                  <c:v>Maggie</c:v>
                </c:pt>
                <c:pt idx="20">
                  <c:v>Masala Dosa </c:v>
                </c:pt>
                <c:pt idx="21">
                  <c:v>Mushroom Chilli</c:v>
                </c:pt>
                <c:pt idx="22">
                  <c:v>Omlets with Bread Toast</c:v>
                </c:pt>
                <c:pt idx="23">
                  <c:v>Onion paratha</c:v>
                </c:pt>
                <c:pt idx="24">
                  <c:v>Paneer Grill Sandwich</c:v>
                </c:pt>
                <c:pt idx="25">
                  <c:v>Paneer Manchurian</c:v>
                </c:pt>
                <c:pt idx="26">
                  <c:v>Paneer paratha</c:v>
                </c:pt>
                <c:pt idx="27">
                  <c:v>Paneer Roll</c:v>
                </c:pt>
                <c:pt idx="28">
                  <c:v>Paneer Tikka</c:v>
                </c:pt>
                <c:pt idx="29">
                  <c:v>Pani Puri</c:v>
                </c:pt>
                <c:pt idx="30">
                  <c:v>Parotta</c:v>
                </c:pt>
                <c:pt idx="31">
                  <c:v>Plain Roti</c:v>
                </c:pt>
                <c:pt idx="32">
                  <c:v>Shahi Paneer Masala</c:v>
                </c:pt>
                <c:pt idx="33">
                  <c:v>Tawa chicken roll</c:v>
                </c:pt>
                <c:pt idx="34">
                  <c:v>Veg Biryani</c:v>
                </c:pt>
                <c:pt idx="35">
                  <c:v>Veg Burger</c:v>
                </c:pt>
                <c:pt idx="36">
                  <c:v>Veg Chowmine</c:v>
                </c:pt>
                <c:pt idx="37">
                  <c:v>Veg Country Pizza</c:v>
                </c:pt>
                <c:pt idx="38">
                  <c:v>Veg Grill Sandwich</c:v>
                </c:pt>
                <c:pt idx="39">
                  <c:v>Veg Hawaiian Pizza</c:v>
                </c:pt>
              </c:strCache>
            </c:strRef>
          </c:cat>
          <c:val>
            <c:numRef>
              <c:f>Sheet6!$C$4:$C$44</c:f>
              <c:numCache>
                <c:formatCode>General</c:formatCode>
                <c:ptCount val="40"/>
                <c:pt idx="0">
                  <c:v>300</c:v>
                </c:pt>
                <c:pt idx="1">
                  <c:v>200</c:v>
                </c:pt>
                <c:pt idx="2">
                  <c:v>100</c:v>
                </c:pt>
                <c:pt idx="3">
                  <c:v>157</c:v>
                </c:pt>
                <c:pt idx="4">
                  <c:v>813</c:v>
                </c:pt>
                <c:pt idx="5">
                  <c:v>2268</c:v>
                </c:pt>
                <c:pt idx="6">
                  <c:v>595</c:v>
                </c:pt>
                <c:pt idx="7">
                  <c:v>847</c:v>
                </c:pt>
                <c:pt idx="8">
                  <c:v>860</c:v>
                </c:pt>
                <c:pt idx="9">
                  <c:v>1341</c:v>
                </c:pt>
                <c:pt idx="10">
                  <c:v>1521</c:v>
                </c:pt>
                <c:pt idx="11">
                  <c:v>471</c:v>
                </c:pt>
                <c:pt idx="12">
                  <c:v>419</c:v>
                </c:pt>
                <c:pt idx="13">
                  <c:v>478</c:v>
                </c:pt>
                <c:pt idx="14">
                  <c:v>914</c:v>
                </c:pt>
                <c:pt idx="15">
                  <c:v>150</c:v>
                </c:pt>
                <c:pt idx="16">
                  <c:v>747</c:v>
                </c:pt>
                <c:pt idx="17">
                  <c:v>1740</c:v>
                </c:pt>
                <c:pt idx="18">
                  <c:v>356</c:v>
                </c:pt>
                <c:pt idx="19">
                  <c:v>223</c:v>
                </c:pt>
                <c:pt idx="20">
                  <c:v>250</c:v>
                </c:pt>
                <c:pt idx="21">
                  <c:v>300</c:v>
                </c:pt>
                <c:pt idx="22">
                  <c:v>1200</c:v>
                </c:pt>
                <c:pt idx="23">
                  <c:v>150</c:v>
                </c:pt>
                <c:pt idx="24">
                  <c:v>200</c:v>
                </c:pt>
                <c:pt idx="25">
                  <c:v>200</c:v>
                </c:pt>
                <c:pt idx="26">
                  <c:v>250</c:v>
                </c:pt>
                <c:pt idx="27">
                  <c:v>300</c:v>
                </c:pt>
                <c:pt idx="28">
                  <c:v>200</c:v>
                </c:pt>
                <c:pt idx="29">
                  <c:v>164</c:v>
                </c:pt>
                <c:pt idx="30">
                  <c:v>2644</c:v>
                </c:pt>
                <c:pt idx="31">
                  <c:v>1109</c:v>
                </c:pt>
                <c:pt idx="32">
                  <c:v>244</c:v>
                </c:pt>
                <c:pt idx="33">
                  <c:v>958</c:v>
                </c:pt>
                <c:pt idx="34">
                  <c:v>150</c:v>
                </c:pt>
                <c:pt idx="35">
                  <c:v>200</c:v>
                </c:pt>
                <c:pt idx="36">
                  <c:v>150</c:v>
                </c:pt>
                <c:pt idx="37">
                  <c:v>330</c:v>
                </c:pt>
                <c:pt idx="38">
                  <c:v>306</c:v>
                </c:pt>
                <c:pt idx="39">
                  <c:v>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BF7-495C-B845-288FA18CCD90}"/>
            </c:ext>
          </c:extLst>
        </c:ser>
        <c:ser>
          <c:idx val="2"/>
          <c:order val="2"/>
          <c:tx>
            <c:strRef>
              <c:f>Sheet6!$D$3</c:f>
              <c:strCache>
                <c:ptCount val="1"/>
                <c:pt idx="0">
                  <c:v>Sum of Cost Per Serving</c:v>
                </c:pt>
              </c:strCache>
            </c:strRef>
          </c:tx>
          <c:spPr>
            <a:ln w="22225" cap="rnd">
              <a:solidFill>
                <a:srgbClr val="00B0F0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Sheet6!$A$4:$A$44</c:f>
              <c:strCache>
                <c:ptCount val="40"/>
                <c:pt idx="0">
                  <c:v> Veg Paneer Pizza</c:v>
                </c:pt>
                <c:pt idx="1">
                  <c:v>Aloo paratha</c:v>
                </c:pt>
                <c:pt idx="2">
                  <c:v>Aloo Puri</c:v>
                </c:pt>
                <c:pt idx="3">
                  <c:v>Aloo Tikki Chat</c:v>
                </c:pt>
                <c:pt idx="4">
                  <c:v>Barbequed Chicken Pizza</c:v>
                </c:pt>
                <c:pt idx="5">
                  <c:v>Butter Roti</c:v>
                </c:pt>
                <c:pt idx="6">
                  <c:v>Chicken 65 Dry</c:v>
                </c:pt>
                <c:pt idx="7">
                  <c:v>Chicken Biryani</c:v>
                </c:pt>
                <c:pt idx="8">
                  <c:v>Chicken Grill Sandwich</c:v>
                </c:pt>
                <c:pt idx="9">
                  <c:v>Chicken Kabab</c:v>
                </c:pt>
                <c:pt idx="10">
                  <c:v>Chicken Roll</c:v>
                </c:pt>
                <c:pt idx="11">
                  <c:v>Chicken Tikka</c:v>
                </c:pt>
                <c:pt idx="12">
                  <c:v>Egg Bhujia</c:v>
                </c:pt>
                <c:pt idx="13">
                  <c:v>Egg Manchurian</c:v>
                </c:pt>
                <c:pt idx="14">
                  <c:v>Egg Roll</c:v>
                </c:pt>
                <c:pt idx="15">
                  <c:v>Gobi paratha</c:v>
                </c:pt>
                <c:pt idx="16">
                  <c:v>Hyderabadi Mutton Biryani</c:v>
                </c:pt>
                <c:pt idx="17">
                  <c:v>Kulcha Naan</c:v>
                </c:pt>
                <c:pt idx="18">
                  <c:v>Maggi Omelette Noodles</c:v>
                </c:pt>
                <c:pt idx="19">
                  <c:v>Maggie</c:v>
                </c:pt>
                <c:pt idx="20">
                  <c:v>Masala Dosa </c:v>
                </c:pt>
                <c:pt idx="21">
                  <c:v>Mushroom Chilli</c:v>
                </c:pt>
                <c:pt idx="22">
                  <c:v>Omlets with Bread Toast</c:v>
                </c:pt>
                <c:pt idx="23">
                  <c:v>Onion paratha</c:v>
                </c:pt>
                <c:pt idx="24">
                  <c:v>Paneer Grill Sandwich</c:v>
                </c:pt>
                <c:pt idx="25">
                  <c:v>Paneer Manchurian</c:v>
                </c:pt>
                <c:pt idx="26">
                  <c:v>Paneer paratha</c:v>
                </c:pt>
                <c:pt idx="27">
                  <c:v>Paneer Roll</c:v>
                </c:pt>
                <c:pt idx="28">
                  <c:v>Paneer Tikka</c:v>
                </c:pt>
                <c:pt idx="29">
                  <c:v>Pani Puri</c:v>
                </c:pt>
                <c:pt idx="30">
                  <c:v>Parotta</c:v>
                </c:pt>
                <c:pt idx="31">
                  <c:v>Plain Roti</c:v>
                </c:pt>
                <c:pt idx="32">
                  <c:v>Shahi Paneer Masala</c:v>
                </c:pt>
                <c:pt idx="33">
                  <c:v>Tawa chicken roll</c:v>
                </c:pt>
                <c:pt idx="34">
                  <c:v>Veg Biryani</c:v>
                </c:pt>
                <c:pt idx="35">
                  <c:v>Veg Burger</c:v>
                </c:pt>
                <c:pt idx="36">
                  <c:v>Veg Chowmine</c:v>
                </c:pt>
                <c:pt idx="37">
                  <c:v>Veg Country Pizza</c:v>
                </c:pt>
                <c:pt idx="38">
                  <c:v>Veg Grill Sandwich</c:v>
                </c:pt>
                <c:pt idx="39">
                  <c:v>Veg Hawaiian Pizza</c:v>
                </c:pt>
              </c:strCache>
            </c:strRef>
          </c:cat>
          <c:val>
            <c:numRef>
              <c:f>Sheet6!$D$4:$D$44</c:f>
              <c:numCache>
                <c:formatCode>General</c:formatCode>
                <c:ptCount val="40"/>
                <c:pt idx="0">
                  <c:v>100</c:v>
                </c:pt>
                <c:pt idx="1">
                  <c:v>30</c:v>
                </c:pt>
                <c:pt idx="2">
                  <c:v>80</c:v>
                </c:pt>
                <c:pt idx="3">
                  <c:v>20</c:v>
                </c:pt>
                <c:pt idx="4">
                  <c:v>150</c:v>
                </c:pt>
                <c:pt idx="5">
                  <c:v>20</c:v>
                </c:pt>
                <c:pt idx="6">
                  <c:v>80</c:v>
                </c:pt>
                <c:pt idx="7">
                  <c:v>100</c:v>
                </c:pt>
                <c:pt idx="8">
                  <c:v>80</c:v>
                </c:pt>
                <c:pt idx="9">
                  <c:v>100</c:v>
                </c:pt>
                <c:pt idx="10">
                  <c:v>75</c:v>
                </c:pt>
                <c:pt idx="11">
                  <c:v>100</c:v>
                </c:pt>
                <c:pt idx="12">
                  <c:v>40</c:v>
                </c:pt>
                <c:pt idx="13">
                  <c:v>60</c:v>
                </c:pt>
                <c:pt idx="14">
                  <c:v>50</c:v>
                </c:pt>
                <c:pt idx="15">
                  <c:v>45</c:v>
                </c:pt>
                <c:pt idx="16">
                  <c:v>160</c:v>
                </c:pt>
                <c:pt idx="17">
                  <c:v>30</c:v>
                </c:pt>
                <c:pt idx="18">
                  <c:v>30</c:v>
                </c:pt>
                <c:pt idx="19">
                  <c:v>30</c:v>
                </c:pt>
                <c:pt idx="20">
                  <c:v>100</c:v>
                </c:pt>
                <c:pt idx="21">
                  <c:v>100</c:v>
                </c:pt>
                <c:pt idx="22">
                  <c:v>50</c:v>
                </c:pt>
                <c:pt idx="23">
                  <c:v>30</c:v>
                </c:pt>
                <c:pt idx="24">
                  <c:v>50</c:v>
                </c:pt>
                <c:pt idx="25">
                  <c:v>40</c:v>
                </c:pt>
                <c:pt idx="26">
                  <c:v>50</c:v>
                </c:pt>
                <c:pt idx="27">
                  <c:v>40</c:v>
                </c:pt>
                <c:pt idx="28">
                  <c:v>90</c:v>
                </c:pt>
                <c:pt idx="29">
                  <c:v>80</c:v>
                </c:pt>
                <c:pt idx="30">
                  <c:v>33</c:v>
                </c:pt>
                <c:pt idx="31">
                  <c:v>10</c:v>
                </c:pt>
                <c:pt idx="32">
                  <c:v>50</c:v>
                </c:pt>
                <c:pt idx="33">
                  <c:v>80</c:v>
                </c:pt>
                <c:pt idx="34">
                  <c:v>70</c:v>
                </c:pt>
                <c:pt idx="35">
                  <c:v>50</c:v>
                </c:pt>
                <c:pt idx="36">
                  <c:v>90</c:v>
                </c:pt>
                <c:pt idx="37">
                  <c:v>100</c:v>
                </c:pt>
                <c:pt idx="38">
                  <c:v>50</c:v>
                </c:pt>
                <c:pt idx="39">
                  <c:v>120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BF7-495C-B845-288FA18CCD90}"/>
            </c:ext>
          </c:extLst>
        </c:ser>
        <c:ser>
          <c:idx val="3"/>
          <c:order val="3"/>
          <c:tx>
            <c:strRef>
              <c:f>Sheet6!$E$3</c:f>
              <c:strCache>
                <c:ptCount val="1"/>
                <c:pt idx="0">
                  <c:v>Sum of Contribution Margin =(S.P-C.P)</c:v>
                </c:pt>
              </c:strCache>
            </c:strRef>
          </c:tx>
          <c:spPr>
            <a:ln w="22225" cap="rnd">
              <a:solidFill>
                <a:schemeClr val="accent4"/>
              </a:solidFill>
            </a:ln>
            <a:effectLst>
              <a:glow rad="139700">
                <a:schemeClr val="accent4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Sheet6!$A$4:$A$44</c:f>
              <c:strCache>
                <c:ptCount val="40"/>
                <c:pt idx="0">
                  <c:v> Veg Paneer Pizza</c:v>
                </c:pt>
                <c:pt idx="1">
                  <c:v>Aloo paratha</c:v>
                </c:pt>
                <c:pt idx="2">
                  <c:v>Aloo Puri</c:v>
                </c:pt>
                <c:pt idx="3">
                  <c:v>Aloo Tikki Chat</c:v>
                </c:pt>
                <c:pt idx="4">
                  <c:v>Barbequed Chicken Pizza</c:v>
                </c:pt>
                <c:pt idx="5">
                  <c:v>Butter Roti</c:v>
                </c:pt>
                <c:pt idx="6">
                  <c:v>Chicken 65 Dry</c:v>
                </c:pt>
                <c:pt idx="7">
                  <c:v>Chicken Biryani</c:v>
                </c:pt>
                <c:pt idx="8">
                  <c:v>Chicken Grill Sandwich</c:v>
                </c:pt>
                <c:pt idx="9">
                  <c:v>Chicken Kabab</c:v>
                </c:pt>
                <c:pt idx="10">
                  <c:v>Chicken Roll</c:v>
                </c:pt>
                <c:pt idx="11">
                  <c:v>Chicken Tikka</c:v>
                </c:pt>
                <c:pt idx="12">
                  <c:v>Egg Bhujia</c:v>
                </c:pt>
                <c:pt idx="13">
                  <c:v>Egg Manchurian</c:v>
                </c:pt>
                <c:pt idx="14">
                  <c:v>Egg Roll</c:v>
                </c:pt>
                <c:pt idx="15">
                  <c:v>Gobi paratha</c:v>
                </c:pt>
                <c:pt idx="16">
                  <c:v>Hyderabadi Mutton Biryani</c:v>
                </c:pt>
                <c:pt idx="17">
                  <c:v>Kulcha Naan</c:v>
                </c:pt>
                <c:pt idx="18">
                  <c:v>Maggi Omelette Noodles</c:v>
                </c:pt>
                <c:pt idx="19">
                  <c:v>Maggie</c:v>
                </c:pt>
                <c:pt idx="20">
                  <c:v>Masala Dosa </c:v>
                </c:pt>
                <c:pt idx="21">
                  <c:v>Mushroom Chilli</c:v>
                </c:pt>
                <c:pt idx="22">
                  <c:v>Omlets with Bread Toast</c:v>
                </c:pt>
                <c:pt idx="23">
                  <c:v>Onion paratha</c:v>
                </c:pt>
                <c:pt idx="24">
                  <c:v>Paneer Grill Sandwich</c:v>
                </c:pt>
                <c:pt idx="25">
                  <c:v>Paneer Manchurian</c:v>
                </c:pt>
                <c:pt idx="26">
                  <c:v>Paneer paratha</c:v>
                </c:pt>
                <c:pt idx="27">
                  <c:v>Paneer Roll</c:v>
                </c:pt>
                <c:pt idx="28">
                  <c:v>Paneer Tikka</c:v>
                </c:pt>
                <c:pt idx="29">
                  <c:v>Pani Puri</c:v>
                </c:pt>
                <c:pt idx="30">
                  <c:v>Parotta</c:v>
                </c:pt>
                <c:pt idx="31">
                  <c:v>Plain Roti</c:v>
                </c:pt>
                <c:pt idx="32">
                  <c:v>Shahi Paneer Masala</c:v>
                </c:pt>
                <c:pt idx="33">
                  <c:v>Tawa chicken roll</c:v>
                </c:pt>
                <c:pt idx="34">
                  <c:v>Veg Biryani</c:v>
                </c:pt>
                <c:pt idx="35">
                  <c:v>Veg Burger</c:v>
                </c:pt>
                <c:pt idx="36">
                  <c:v>Veg Chowmine</c:v>
                </c:pt>
                <c:pt idx="37">
                  <c:v>Veg Country Pizza</c:v>
                </c:pt>
                <c:pt idx="38">
                  <c:v>Veg Grill Sandwich</c:v>
                </c:pt>
                <c:pt idx="39">
                  <c:v>Veg Hawaiian Pizza</c:v>
                </c:pt>
              </c:strCache>
            </c:strRef>
          </c:cat>
          <c:val>
            <c:numRef>
              <c:f>Sheet6!$E$4:$E$44</c:f>
              <c:numCache>
                <c:formatCode>General</c:formatCode>
                <c:ptCount val="40"/>
                <c:pt idx="0">
                  <c:v>30000</c:v>
                </c:pt>
                <c:pt idx="1">
                  <c:v>4000</c:v>
                </c:pt>
                <c:pt idx="2">
                  <c:v>7000</c:v>
                </c:pt>
                <c:pt idx="3">
                  <c:v>4710</c:v>
                </c:pt>
                <c:pt idx="4">
                  <c:v>325200</c:v>
                </c:pt>
                <c:pt idx="5">
                  <c:v>45360</c:v>
                </c:pt>
                <c:pt idx="6">
                  <c:v>119000</c:v>
                </c:pt>
                <c:pt idx="7">
                  <c:v>211750</c:v>
                </c:pt>
                <c:pt idx="8">
                  <c:v>163400</c:v>
                </c:pt>
                <c:pt idx="9">
                  <c:v>402300</c:v>
                </c:pt>
                <c:pt idx="10">
                  <c:v>296595</c:v>
                </c:pt>
                <c:pt idx="11">
                  <c:v>117750</c:v>
                </c:pt>
                <c:pt idx="12">
                  <c:v>46090</c:v>
                </c:pt>
                <c:pt idx="13">
                  <c:v>100380</c:v>
                </c:pt>
                <c:pt idx="14">
                  <c:v>109680</c:v>
                </c:pt>
                <c:pt idx="15">
                  <c:v>2250</c:v>
                </c:pt>
                <c:pt idx="16">
                  <c:v>313740</c:v>
                </c:pt>
                <c:pt idx="17">
                  <c:v>52200</c:v>
                </c:pt>
                <c:pt idx="18">
                  <c:v>32040</c:v>
                </c:pt>
                <c:pt idx="19">
                  <c:v>4460</c:v>
                </c:pt>
                <c:pt idx="20">
                  <c:v>5000</c:v>
                </c:pt>
                <c:pt idx="21">
                  <c:v>15000</c:v>
                </c:pt>
                <c:pt idx="22">
                  <c:v>144000</c:v>
                </c:pt>
                <c:pt idx="23">
                  <c:v>4500</c:v>
                </c:pt>
                <c:pt idx="24">
                  <c:v>8000</c:v>
                </c:pt>
                <c:pt idx="25">
                  <c:v>14000</c:v>
                </c:pt>
                <c:pt idx="26">
                  <c:v>2500</c:v>
                </c:pt>
                <c:pt idx="27">
                  <c:v>3000</c:v>
                </c:pt>
                <c:pt idx="28">
                  <c:v>12000</c:v>
                </c:pt>
                <c:pt idx="29">
                  <c:v>6560</c:v>
                </c:pt>
                <c:pt idx="30">
                  <c:v>97828</c:v>
                </c:pt>
                <c:pt idx="31">
                  <c:v>16635</c:v>
                </c:pt>
                <c:pt idx="32">
                  <c:v>9760</c:v>
                </c:pt>
                <c:pt idx="33">
                  <c:v>210760</c:v>
                </c:pt>
                <c:pt idx="34">
                  <c:v>4500</c:v>
                </c:pt>
                <c:pt idx="35">
                  <c:v>4000</c:v>
                </c:pt>
                <c:pt idx="36">
                  <c:v>4500</c:v>
                </c:pt>
                <c:pt idx="37">
                  <c:v>33000</c:v>
                </c:pt>
                <c:pt idx="38">
                  <c:v>6120</c:v>
                </c:pt>
                <c:pt idx="39">
                  <c:v>50000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BF7-495C-B845-288FA18CCD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8581640"/>
        <c:axId val="608611160"/>
      </c:lineChart>
      <c:catAx>
        <c:axId val="496634496"/>
        <c:scaling>
          <c:orientation val="minMax"/>
        </c:scaling>
        <c:delete val="1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89751624"/>
        <c:crosses val="autoZero"/>
        <c:auto val="1"/>
        <c:lblAlgn val="ctr"/>
        <c:lblOffset val="100"/>
        <c:noMultiLvlLbl val="0"/>
      </c:catAx>
      <c:valAx>
        <c:axId val="48975162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LS"/>
          </a:p>
        </c:txPr>
        <c:crossAx val="496634496"/>
        <c:crosses val="autoZero"/>
        <c:crossBetween val="between"/>
      </c:valAx>
      <c:valAx>
        <c:axId val="60861116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LS"/>
          </a:p>
        </c:txPr>
        <c:crossAx val="608581640"/>
        <c:crosses val="max"/>
        <c:crossBetween val="between"/>
      </c:valAx>
      <c:catAx>
        <c:axId val="6085816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0861116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053336499380496"/>
          <c:y val="0.80830866141732283"/>
          <c:w val="0.28701974853097412"/>
          <c:h val="0.173521075488231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L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L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[Case Study 1a1.xlsx]Sheet7!PivotTable3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000" u="sng" dirty="0"/>
              <a:t>BEVERAGES-</a:t>
            </a:r>
            <a:r>
              <a:rPr lang="en-US" sz="2000" u="sng" baseline="0" dirty="0"/>
              <a:t> LEGEND WISE DISTRIBUTION</a:t>
            </a:r>
            <a:endParaRPr lang="en-US" sz="2000" u="sng" dirty="0"/>
          </a:p>
        </c:rich>
      </c:tx>
      <c:layout>
        <c:manualLayout>
          <c:xMode val="edge"/>
          <c:yMode val="edge"/>
          <c:x val="0.23697297485689381"/>
          <c:y val="1.20772966001776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L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L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L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L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L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L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L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L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L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L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L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L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L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L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36861992286002787"/>
          <c:y val="8.231264474293655E-2"/>
          <c:w val="0.52752084298286239"/>
          <c:h val="0.86676144648585607"/>
        </c:manualLayout>
      </c:layout>
      <c:lineChart>
        <c:grouping val="standard"/>
        <c:varyColors val="0"/>
        <c:ser>
          <c:idx val="0"/>
          <c:order val="0"/>
          <c:tx>
            <c:strRef>
              <c:f>Sheet7!$B$3</c:f>
              <c:strCache>
                <c:ptCount val="1"/>
                <c:pt idx="0">
                  <c:v>Sum of Contribution Margin =(S.P-C.P)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innerShdw blurRad="63500" dist="25400" dir="13500000">
                <a:srgbClr val="000000">
                  <a:alpha val="75000"/>
                </a:srgbClr>
              </a:innerShdw>
            </a:effectLst>
          </c:spPr>
          <c:marker>
            <c:symbol val="circle"/>
            <c:size val="6"/>
            <c:spPr>
              <a:solidFill>
                <a:srgbClr val="FFFF00"/>
              </a:solidFill>
              <a:ln w="9525">
                <a:solidFill>
                  <a:schemeClr val="accent1"/>
                </a:solidFill>
                <a:round/>
              </a:ln>
              <a:effectLst>
                <a:innerShdw blurRad="63500" dist="25400" dir="13500000">
                  <a:srgbClr val="000000">
                    <a:alpha val="75000"/>
                  </a:srgbClr>
                </a:innerShdw>
              </a:effectLst>
            </c:spPr>
          </c:marker>
          <c:cat>
            <c:strRef>
              <c:f>Sheet7!$A$4:$A$20</c:f>
              <c:strCache>
                <c:ptCount val="16"/>
                <c:pt idx="0">
                  <c:v>Arabian Falooda</c:v>
                </c:pt>
                <c:pt idx="1">
                  <c:v>Black Currant Tea Soda</c:v>
                </c:pt>
                <c:pt idx="2">
                  <c:v>Cream Berry Soda</c:v>
                </c:pt>
                <c:pt idx="3">
                  <c:v>Fruit Punch</c:v>
                </c:pt>
                <c:pt idx="4">
                  <c:v>Ginger Cooler</c:v>
                </c:pt>
                <c:pt idx="5">
                  <c:v>Ginger Pineapple Punch</c:v>
                </c:pt>
                <c:pt idx="6">
                  <c:v>Kulfi Falooda</c:v>
                </c:pt>
                <c:pt idx="7">
                  <c:v>Mini Falooda</c:v>
                </c:pt>
                <c:pt idx="8">
                  <c:v>Mint Soda</c:v>
                </c:pt>
                <c:pt idx="9">
                  <c:v>Mirchi Citrus</c:v>
                </c:pt>
                <c:pt idx="10">
                  <c:v>Pink Mango</c:v>
                </c:pt>
                <c:pt idx="11">
                  <c:v>Rose Falooda</c:v>
                </c:pt>
                <c:pt idx="12">
                  <c:v>Royal Falooda</c:v>
                </c:pt>
                <c:pt idx="13">
                  <c:v>Serial Kiwi Soda</c:v>
                </c:pt>
                <c:pt idx="14">
                  <c:v>Strawberry Tea Soda</c:v>
                </c:pt>
                <c:pt idx="15">
                  <c:v>Sunrise Delight</c:v>
                </c:pt>
              </c:strCache>
            </c:strRef>
          </c:cat>
          <c:val>
            <c:numRef>
              <c:f>Sheet7!$B$4:$B$20</c:f>
              <c:numCache>
                <c:formatCode>General</c:formatCode>
                <c:ptCount val="16"/>
                <c:pt idx="0">
                  <c:v>61360</c:v>
                </c:pt>
                <c:pt idx="1">
                  <c:v>57330</c:v>
                </c:pt>
                <c:pt idx="2">
                  <c:v>44980</c:v>
                </c:pt>
                <c:pt idx="3">
                  <c:v>55625</c:v>
                </c:pt>
                <c:pt idx="4">
                  <c:v>36000</c:v>
                </c:pt>
                <c:pt idx="5">
                  <c:v>51448</c:v>
                </c:pt>
                <c:pt idx="6">
                  <c:v>80000</c:v>
                </c:pt>
                <c:pt idx="7">
                  <c:v>134820</c:v>
                </c:pt>
                <c:pt idx="8">
                  <c:v>36000</c:v>
                </c:pt>
                <c:pt idx="9">
                  <c:v>37260</c:v>
                </c:pt>
                <c:pt idx="10">
                  <c:v>54000</c:v>
                </c:pt>
                <c:pt idx="11">
                  <c:v>31500</c:v>
                </c:pt>
                <c:pt idx="12">
                  <c:v>126250</c:v>
                </c:pt>
                <c:pt idx="13">
                  <c:v>50000</c:v>
                </c:pt>
                <c:pt idx="14">
                  <c:v>53125</c:v>
                </c:pt>
                <c:pt idx="15">
                  <c:v>64350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6E1-4D3B-9ED9-C47C2C5C7D2E}"/>
            </c:ext>
          </c:extLst>
        </c:ser>
        <c:ser>
          <c:idx val="1"/>
          <c:order val="1"/>
          <c:tx>
            <c:strRef>
              <c:f>Sheet7!$C$3</c:f>
              <c:strCache>
                <c:ptCount val="1"/>
                <c:pt idx="0">
                  <c:v>Sum of Cost per serving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innerShdw blurRad="63500" dist="25400" dir="13500000">
                <a:srgbClr val="000000">
                  <a:alpha val="75000"/>
                </a:srgbClr>
              </a:innerShdw>
            </a:effectLst>
          </c:spPr>
          <c:marker>
            <c:symbol val="circle"/>
            <c:size val="6"/>
            <c:spPr>
              <a:solidFill>
                <a:srgbClr val="00B0F0"/>
              </a:solidFill>
              <a:ln w="9525">
                <a:solidFill>
                  <a:schemeClr val="accent2"/>
                </a:solidFill>
                <a:round/>
              </a:ln>
              <a:effectLst>
                <a:innerShdw blurRad="63500" dist="25400" dir="13500000">
                  <a:srgbClr val="000000">
                    <a:alpha val="75000"/>
                  </a:srgbClr>
                </a:innerShdw>
              </a:effectLst>
            </c:spPr>
          </c:marker>
          <c:cat>
            <c:strRef>
              <c:f>Sheet7!$A$4:$A$20</c:f>
              <c:strCache>
                <c:ptCount val="16"/>
                <c:pt idx="0">
                  <c:v>Arabian Falooda</c:v>
                </c:pt>
                <c:pt idx="1">
                  <c:v>Black Currant Tea Soda</c:v>
                </c:pt>
                <c:pt idx="2">
                  <c:v>Cream Berry Soda</c:v>
                </c:pt>
                <c:pt idx="3">
                  <c:v>Fruit Punch</c:v>
                </c:pt>
                <c:pt idx="4">
                  <c:v>Ginger Cooler</c:v>
                </c:pt>
                <c:pt idx="5">
                  <c:v>Ginger Pineapple Punch</c:v>
                </c:pt>
                <c:pt idx="6">
                  <c:v>Kulfi Falooda</c:v>
                </c:pt>
                <c:pt idx="7">
                  <c:v>Mini Falooda</c:v>
                </c:pt>
                <c:pt idx="8">
                  <c:v>Mint Soda</c:v>
                </c:pt>
                <c:pt idx="9">
                  <c:v>Mirchi Citrus</c:v>
                </c:pt>
                <c:pt idx="10">
                  <c:v>Pink Mango</c:v>
                </c:pt>
                <c:pt idx="11">
                  <c:v>Rose Falooda</c:v>
                </c:pt>
                <c:pt idx="12">
                  <c:v>Royal Falooda</c:v>
                </c:pt>
                <c:pt idx="13">
                  <c:v>Serial Kiwi Soda</c:v>
                </c:pt>
                <c:pt idx="14">
                  <c:v>Strawberry Tea Soda</c:v>
                </c:pt>
                <c:pt idx="15">
                  <c:v>Sunrise Delight</c:v>
                </c:pt>
              </c:strCache>
            </c:strRef>
          </c:cat>
          <c:val>
            <c:numRef>
              <c:f>Sheet7!$C$4:$C$20</c:f>
              <c:numCache>
                <c:formatCode>General</c:formatCode>
                <c:ptCount val="16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25</c:v>
                </c:pt>
                <c:pt idx="4">
                  <c:v>20</c:v>
                </c:pt>
                <c:pt idx="5">
                  <c:v>32</c:v>
                </c:pt>
                <c:pt idx="6">
                  <c:v>25</c:v>
                </c:pt>
                <c:pt idx="7">
                  <c:v>20</c:v>
                </c:pt>
                <c:pt idx="8">
                  <c:v>20</c:v>
                </c:pt>
                <c:pt idx="9">
                  <c:v>20</c:v>
                </c:pt>
                <c:pt idx="10">
                  <c:v>30</c:v>
                </c:pt>
                <c:pt idx="11">
                  <c:v>20</c:v>
                </c:pt>
                <c:pt idx="12">
                  <c:v>25</c:v>
                </c:pt>
                <c:pt idx="13">
                  <c:v>35</c:v>
                </c:pt>
                <c:pt idx="14">
                  <c:v>25</c:v>
                </c:pt>
                <c:pt idx="15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6E1-4D3B-9ED9-C47C2C5C7D2E}"/>
            </c:ext>
          </c:extLst>
        </c:ser>
        <c:ser>
          <c:idx val="2"/>
          <c:order val="2"/>
          <c:tx>
            <c:strRef>
              <c:f>Sheet7!$D$3</c:f>
              <c:strCache>
                <c:ptCount val="1"/>
                <c:pt idx="0">
                  <c:v>Sum of Qty Sold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innerShdw blurRad="63500" dist="25400" dir="13500000">
                <a:srgbClr val="000000">
                  <a:alpha val="75000"/>
                </a:srgbClr>
              </a:innerShdw>
            </a:effectLst>
          </c:spPr>
          <c:marker>
            <c:symbol val="circle"/>
            <c:size val="6"/>
            <c:spPr>
              <a:solidFill>
                <a:schemeClr val="accent2">
                  <a:lumMod val="75000"/>
                </a:schemeClr>
              </a:solidFill>
              <a:ln w="9525">
                <a:solidFill>
                  <a:schemeClr val="accent3"/>
                </a:solidFill>
                <a:round/>
              </a:ln>
              <a:effectLst>
                <a:innerShdw blurRad="63500" dist="25400" dir="13500000">
                  <a:srgbClr val="000000">
                    <a:alpha val="75000"/>
                  </a:srgbClr>
                </a:innerShdw>
              </a:effectLst>
            </c:spPr>
          </c:marker>
          <c:cat>
            <c:strRef>
              <c:f>Sheet7!$A$4:$A$20</c:f>
              <c:strCache>
                <c:ptCount val="16"/>
                <c:pt idx="0">
                  <c:v>Arabian Falooda</c:v>
                </c:pt>
                <c:pt idx="1">
                  <c:v>Black Currant Tea Soda</c:v>
                </c:pt>
                <c:pt idx="2">
                  <c:v>Cream Berry Soda</c:v>
                </c:pt>
                <c:pt idx="3">
                  <c:v>Fruit Punch</c:v>
                </c:pt>
                <c:pt idx="4">
                  <c:v>Ginger Cooler</c:v>
                </c:pt>
                <c:pt idx="5">
                  <c:v>Ginger Pineapple Punch</c:v>
                </c:pt>
                <c:pt idx="6">
                  <c:v>Kulfi Falooda</c:v>
                </c:pt>
                <c:pt idx="7">
                  <c:v>Mini Falooda</c:v>
                </c:pt>
                <c:pt idx="8">
                  <c:v>Mint Soda</c:v>
                </c:pt>
                <c:pt idx="9">
                  <c:v>Mirchi Citrus</c:v>
                </c:pt>
                <c:pt idx="10">
                  <c:v>Pink Mango</c:v>
                </c:pt>
                <c:pt idx="11">
                  <c:v>Rose Falooda</c:v>
                </c:pt>
                <c:pt idx="12">
                  <c:v>Royal Falooda</c:v>
                </c:pt>
                <c:pt idx="13">
                  <c:v>Serial Kiwi Soda</c:v>
                </c:pt>
                <c:pt idx="14">
                  <c:v>Strawberry Tea Soda</c:v>
                </c:pt>
                <c:pt idx="15">
                  <c:v>Sunrise Delight</c:v>
                </c:pt>
              </c:strCache>
            </c:strRef>
          </c:cat>
          <c:val>
            <c:numRef>
              <c:f>Sheet7!$D$4:$D$20</c:f>
              <c:numCache>
                <c:formatCode>General</c:formatCode>
                <c:ptCount val="16"/>
                <c:pt idx="0">
                  <c:v>472</c:v>
                </c:pt>
                <c:pt idx="1">
                  <c:v>441</c:v>
                </c:pt>
                <c:pt idx="2">
                  <c:v>346</c:v>
                </c:pt>
                <c:pt idx="3">
                  <c:v>445</c:v>
                </c:pt>
                <c:pt idx="4">
                  <c:v>400</c:v>
                </c:pt>
                <c:pt idx="5">
                  <c:v>436</c:v>
                </c:pt>
                <c:pt idx="6">
                  <c:v>640</c:v>
                </c:pt>
                <c:pt idx="7">
                  <c:v>1498</c:v>
                </c:pt>
                <c:pt idx="8">
                  <c:v>400</c:v>
                </c:pt>
                <c:pt idx="9">
                  <c:v>414</c:v>
                </c:pt>
                <c:pt idx="10">
                  <c:v>450</c:v>
                </c:pt>
                <c:pt idx="11">
                  <c:v>350</c:v>
                </c:pt>
                <c:pt idx="12">
                  <c:v>1010</c:v>
                </c:pt>
                <c:pt idx="13">
                  <c:v>400</c:v>
                </c:pt>
                <c:pt idx="14">
                  <c:v>425</c:v>
                </c:pt>
                <c:pt idx="15">
                  <c:v>495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6E1-4D3B-9ED9-C47C2C5C7D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26479528"/>
        <c:axId val="626486088"/>
      </c:lineChart>
      <c:lineChart>
        <c:grouping val="standard"/>
        <c:varyColors val="0"/>
        <c:ser>
          <c:idx val="3"/>
          <c:order val="3"/>
          <c:tx>
            <c:strRef>
              <c:f>Sheet7!$E$3</c:f>
              <c:strCache>
                <c:ptCount val="1"/>
                <c:pt idx="0">
                  <c:v>Sum of Food Cost %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innerShdw blurRad="63500" dist="25400" dir="13500000">
                <a:srgbClr val="000000">
                  <a:alpha val="75000"/>
                </a:srgbClr>
              </a:innerShdw>
            </a:effectLst>
          </c:spPr>
          <c:marker>
            <c:symbol val="circle"/>
            <c:size val="6"/>
            <c:spPr>
              <a:solidFill>
                <a:schemeClr val="accent5">
                  <a:lumMod val="75000"/>
                </a:schemeClr>
              </a:solidFill>
              <a:ln w="9525">
                <a:solidFill>
                  <a:schemeClr val="accent4"/>
                </a:solidFill>
                <a:round/>
              </a:ln>
              <a:effectLst>
                <a:innerShdw blurRad="63500" dist="25400" dir="13500000">
                  <a:srgbClr val="000000">
                    <a:alpha val="75000"/>
                  </a:srgbClr>
                </a:innerShdw>
              </a:effectLst>
            </c:spPr>
          </c:marker>
          <c:cat>
            <c:strRef>
              <c:f>Sheet7!$A$4:$A$20</c:f>
              <c:strCache>
                <c:ptCount val="16"/>
                <c:pt idx="0">
                  <c:v>Arabian Falooda</c:v>
                </c:pt>
                <c:pt idx="1">
                  <c:v>Black Currant Tea Soda</c:v>
                </c:pt>
                <c:pt idx="2">
                  <c:v>Cream Berry Soda</c:v>
                </c:pt>
                <c:pt idx="3">
                  <c:v>Fruit Punch</c:v>
                </c:pt>
                <c:pt idx="4">
                  <c:v>Ginger Cooler</c:v>
                </c:pt>
                <c:pt idx="5">
                  <c:v>Ginger Pineapple Punch</c:v>
                </c:pt>
                <c:pt idx="6">
                  <c:v>Kulfi Falooda</c:v>
                </c:pt>
                <c:pt idx="7">
                  <c:v>Mini Falooda</c:v>
                </c:pt>
                <c:pt idx="8">
                  <c:v>Mint Soda</c:v>
                </c:pt>
                <c:pt idx="9">
                  <c:v>Mirchi Citrus</c:v>
                </c:pt>
                <c:pt idx="10">
                  <c:v>Pink Mango</c:v>
                </c:pt>
                <c:pt idx="11">
                  <c:v>Rose Falooda</c:v>
                </c:pt>
                <c:pt idx="12">
                  <c:v>Royal Falooda</c:v>
                </c:pt>
                <c:pt idx="13">
                  <c:v>Serial Kiwi Soda</c:v>
                </c:pt>
                <c:pt idx="14">
                  <c:v>Strawberry Tea Soda</c:v>
                </c:pt>
                <c:pt idx="15">
                  <c:v>Sunrise Delight</c:v>
                </c:pt>
              </c:strCache>
            </c:strRef>
          </c:cat>
          <c:val>
            <c:numRef>
              <c:f>Sheet7!$E$4:$E$20</c:f>
              <c:numCache>
                <c:formatCode>General</c:formatCode>
                <c:ptCount val="16"/>
                <c:pt idx="0">
                  <c:v>18.882415254237291</c:v>
                </c:pt>
                <c:pt idx="1">
                  <c:v>18.89172335600907</c:v>
                </c:pt>
                <c:pt idx="2">
                  <c:v>18.930635838150287</c:v>
                </c:pt>
                <c:pt idx="3">
                  <c:v>16.816479400749063</c:v>
                </c:pt>
                <c:pt idx="4">
                  <c:v>18.409090909090907</c:v>
                </c:pt>
                <c:pt idx="5">
                  <c:v>21.486238532110093</c:v>
                </c:pt>
                <c:pt idx="6">
                  <c:v>16.770833333333332</c:v>
                </c:pt>
                <c:pt idx="7">
                  <c:v>18.242505158393008</c:v>
                </c:pt>
                <c:pt idx="8">
                  <c:v>18.409090909090907</c:v>
                </c:pt>
                <c:pt idx="9">
                  <c:v>18.401405357927096</c:v>
                </c:pt>
                <c:pt idx="10">
                  <c:v>20.148148148148149</c:v>
                </c:pt>
                <c:pt idx="11">
                  <c:v>18.441558441558442</c:v>
                </c:pt>
                <c:pt idx="12">
                  <c:v>16.732673267326735</c:v>
                </c:pt>
                <c:pt idx="13">
                  <c:v>22.03125</c:v>
                </c:pt>
                <c:pt idx="14">
                  <c:v>16.823529411764707</c:v>
                </c:pt>
                <c:pt idx="15">
                  <c:v>18.876262626262626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6E1-4D3B-9ED9-C47C2C5C7D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09444552"/>
        <c:axId val="509443240"/>
      </c:lineChart>
      <c:catAx>
        <c:axId val="6264795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26486088"/>
        <c:crosses val="autoZero"/>
        <c:auto val="1"/>
        <c:lblAlgn val="ctr"/>
        <c:lblOffset val="100"/>
        <c:noMultiLvlLbl val="0"/>
      </c:catAx>
      <c:valAx>
        <c:axId val="626486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LS"/>
          </a:p>
        </c:txPr>
        <c:crossAx val="626479528"/>
        <c:crosses val="autoZero"/>
        <c:crossBetween val="between"/>
      </c:valAx>
      <c:valAx>
        <c:axId val="50944324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LS"/>
          </a:p>
        </c:txPr>
        <c:crossAx val="509444552"/>
        <c:crosses val="max"/>
        <c:crossBetween val="between"/>
      </c:valAx>
      <c:catAx>
        <c:axId val="5094445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0944324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"/>
          <c:y val="9.1513993976852559E-2"/>
          <c:w val="0.25574023462194162"/>
          <c:h val="0.6504921684261467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L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L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9/8/2021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transition spd="slow">
    <p:push dir="u"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tore.com/slide/financial-thank-you-powerpoint-slide/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bg2">
                    <a:lumMod val="10000"/>
                    <a:lumOff val="90000"/>
                  </a:schemeClr>
                </a:solidFill>
              </a:rPr>
              <a:t>ABC RESTAURANT REPORT </a:t>
            </a:r>
          </a:p>
        </p:txBody>
      </p: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FE466-774D-4402-AB0B-D7F32BC86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</a:t>
            </a:r>
            <a:endParaRPr lang="en-L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15912-A662-4090-9ED1-05825B4BC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4262403"/>
          </a:xfrm>
        </p:spPr>
        <p:txBody>
          <a:bodyPr anchor="t">
            <a:normAutofit/>
          </a:bodyPr>
          <a:lstStyle/>
          <a:p>
            <a:r>
              <a:rPr lang="en-US" b="1" u="sng" dirty="0"/>
              <a:t>BEVERAGES</a:t>
            </a:r>
          </a:p>
          <a:p>
            <a:pPr marL="0" indent="0">
              <a:buNone/>
            </a:pPr>
            <a:endParaRPr lang="en-US" b="1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Mini </a:t>
            </a:r>
            <a:r>
              <a:rPr lang="en-US" sz="16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Falooda</a:t>
            </a: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Royal </a:t>
            </a:r>
            <a:r>
              <a:rPr lang="en-US" sz="16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Falooda</a:t>
            </a: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Arabian </a:t>
            </a:r>
            <a:r>
              <a:rPr lang="en-US" sz="16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Falooda</a:t>
            </a: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Kulfi </a:t>
            </a:r>
            <a:r>
              <a:rPr lang="en-US" sz="16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Falooda</a:t>
            </a: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Rose </a:t>
            </a:r>
            <a:r>
              <a:rPr lang="en-US" sz="16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Falooda</a:t>
            </a: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Strawberry Tea Soda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Cream Berry Soda	</a:t>
            </a:r>
          </a:p>
          <a:p>
            <a:pPr>
              <a:buFont typeface="Arial" panose="020B0604020202020204" pitchFamily="34" charset="0"/>
              <a:buChar char="•"/>
            </a:pPr>
            <a:endParaRPr lang="en-LS" b="1" u="sn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E44C0-7A69-44D9-A28B-750D0992F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3237" y="2650920"/>
            <a:ext cx="5618761" cy="383376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Black Currant Tea Soda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Serial Kiwi Soda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Ginger Pineapple Punch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Fruit Punch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Mirchi</a:t>
            </a: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Citrus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Ginger Cooler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Mint Soda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Pink Mango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Sunrise Delight</a:t>
            </a:r>
          </a:p>
          <a:p>
            <a:endParaRPr lang="en-LS" dirty="0"/>
          </a:p>
        </p:txBody>
      </p:sp>
    </p:spTree>
    <p:extLst>
      <p:ext uri="{BB962C8B-B14F-4D97-AF65-F5344CB8AC3E}">
        <p14:creationId xmlns:p14="http://schemas.microsoft.com/office/powerpoint/2010/main" val="21327879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3FBF5-FB9B-4D26-9EDE-F4C57574D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ANALYSIS</a:t>
            </a:r>
            <a:endParaRPr lang="en-L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B8258-E819-4D43-B5C0-3499CA2231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6077" y="2122414"/>
            <a:ext cx="6015666" cy="4513278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i="1" u="sn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FEW IMPORTANT FACTS REGARDING THE MARKET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No. of fast food shops (</a:t>
            </a:r>
            <a:r>
              <a:rPr lang="en-US" sz="16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approx</a:t>
            </a: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) present near BTM Layout, </a:t>
            </a:r>
            <a:r>
              <a:rPr lang="en-US" sz="16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Banglore</a:t>
            </a: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= </a:t>
            </a:r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1746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Time of operation : approx. </a:t>
            </a:r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11 AM-10:30 PM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Parameters for star ratings: </a:t>
            </a:r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Ambience, Service, Food, Value for money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Average daily footfalls is up to </a:t>
            </a:r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20-30 orders </a:t>
            </a: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on weekdays and higher on weekends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b="1" i="1" u="sn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THREE MAIN MARKETS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People who work in the near-by areas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Grabs the attention of college &amp; school students/youngsters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Families looking for take-out food to take home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0" indent="0">
              <a:buNone/>
            </a:pPr>
            <a:endParaRPr lang="en-L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C55BA58-1AD3-40D1-9803-D628E51188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11192" y="2270532"/>
            <a:ext cx="5103953" cy="4104052"/>
          </a:xfrm>
        </p:spPr>
      </p:pic>
    </p:spTree>
    <p:extLst>
      <p:ext uri="{BB962C8B-B14F-4D97-AF65-F5344CB8AC3E}">
        <p14:creationId xmlns:p14="http://schemas.microsoft.com/office/powerpoint/2010/main" val="54668565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BFFD3-F50B-4950-8BB7-DA75D649B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FINANCIALS</a:t>
            </a:r>
            <a:endParaRPr lang="en-LS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E468A9-4A8F-499E-B136-9D8CF9C88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446088"/>
            <a:ext cx="5507566" cy="596287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L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69E3D3-C8B5-4814-BCF3-EBC4EF11E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3344" y="2407695"/>
            <a:ext cx="4062185" cy="4148226"/>
          </a:xfrm>
        </p:spPr>
        <p:txBody>
          <a:bodyPr>
            <a:normAutofit/>
          </a:bodyPr>
          <a:lstStyle/>
          <a:p>
            <a:r>
              <a:rPr lang="en-US" sz="1600" i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main aim for setting up the financials for any business is to try to focus on cutting down the operating costs so as to increase the profit margin.</a:t>
            </a:r>
          </a:p>
          <a:p>
            <a:endParaRPr lang="en-US" sz="1600" i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en-US" sz="1600" i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primary costs should be reduced in order to put lesser burden on to the restaurant to recover the costs.</a:t>
            </a:r>
          </a:p>
          <a:p>
            <a:r>
              <a:rPr lang="en-US" sz="1600" i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</a:p>
          <a:p>
            <a:r>
              <a:rPr lang="en-US" sz="1600" i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On the right, a illustrative chart is shown to cut down the setting up costs of a restaurant.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BFC1A1E-EA02-4AEB-9DCB-4D3A9B097E2E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5462560" y="1959430"/>
            <a:ext cx="6046223" cy="3943350"/>
          </a:xfrm>
        </p:spPr>
      </p:pic>
    </p:spTree>
    <p:extLst>
      <p:ext uri="{BB962C8B-B14F-4D97-AF65-F5344CB8AC3E}">
        <p14:creationId xmlns:p14="http://schemas.microsoft.com/office/powerpoint/2010/main" val="361097877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9000">
              <a:schemeClr val="accent5">
                <a:lumMod val="20000"/>
                <a:lumOff val="80000"/>
              </a:schemeClr>
            </a:gs>
            <a:gs pos="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40000"/>
                <a:lumOff val="6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BC4232D-C15A-4D68-A4BA-D07510DEE8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817618"/>
              </p:ext>
            </p:extLst>
          </p:nvPr>
        </p:nvGraphicFramePr>
        <p:xfrm>
          <a:off x="348343" y="204107"/>
          <a:ext cx="11495314" cy="6449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553884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AF927-2A1E-42BF-AECC-9C0187BF7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u="sng" dirty="0"/>
              <a:t>WAYS TO IMPROVE PROFIT MARGIN</a:t>
            </a:r>
            <a:endParaRPr lang="en-LS" sz="2800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B2F98-6A8F-4865-9203-A67E1DBD5BE0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20436" y="2392135"/>
            <a:ext cx="5363935" cy="4018677"/>
          </a:xfrm>
        </p:spPr>
        <p:txBody>
          <a:bodyPr>
            <a:normAutofit fontScale="92500" lnSpcReduction="10000"/>
          </a:bodyPr>
          <a:lstStyle/>
          <a:p>
            <a:r>
              <a:rPr lang="en-US" sz="17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Following points should be taken care of in order to improve the profit margin :</a:t>
            </a:r>
          </a:p>
          <a:p>
            <a:endParaRPr lang="en-US" sz="17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COGS on Food is much greater.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COGS on Beverage is lesser than general market standards.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Uneven distribution of expenses, higher operating expenses.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Contribution margin should be taken into account, in order to pay for the essentials required to run the business in the first place.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key performing menu items should be taken notice of in order to yield more revenue per item.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L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1EE9F9D-316B-4F23-A932-22E44259C5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3406458"/>
              </p:ext>
            </p:extLst>
          </p:nvPr>
        </p:nvGraphicFramePr>
        <p:xfrm>
          <a:off x="5821135" y="2163536"/>
          <a:ext cx="5763985" cy="4310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1424973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FB118-024E-4648-9295-1C5962479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u="sng" dirty="0">
                <a:solidFill>
                  <a:schemeClr val="tx1"/>
                </a:solidFill>
              </a:rPr>
              <a:t>WAYS TO IMPROVE PROFIT MARGIN</a:t>
            </a:r>
            <a:endParaRPr lang="en-LS" sz="2800" b="1" u="sng" dirty="0">
              <a:solidFill>
                <a:schemeClr val="tx1"/>
              </a:solidFill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DC71033-DC94-422D-9A46-99AD44FC2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02" y="2222287"/>
            <a:ext cx="10849584" cy="4095386"/>
          </a:xfrm>
        </p:spPr>
        <p:txBody>
          <a:bodyPr anchor="t">
            <a:normAutofit/>
          </a:bodyPr>
          <a:lstStyle/>
          <a:p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en-US" u="sng" dirty="0">
                <a:solidFill>
                  <a:schemeClr val="bg2">
                    <a:lumMod val="10000"/>
                    <a:lumOff val="90000"/>
                  </a:schemeClr>
                </a:solidFill>
              </a:rPr>
              <a:t>Limited and Niche Menus</a:t>
            </a:r>
            <a:endParaRPr lang="en-LS" sz="2000" u="sng" dirty="0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B3B342-1511-49BA-96EB-33CD377E9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867" y="2326536"/>
            <a:ext cx="5802154" cy="388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4866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DB024-70FB-463A-AC09-90956BAB2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u="sng" dirty="0"/>
              <a:t>WAYS TO IMPROVE PROFIT MARGIN</a:t>
            </a:r>
            <a:endParaRPr lang="en-LS" sz="28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2CE7E-2ACC-4509-BC9A-FA8528931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222287"/>
            <a:ext cx="6912524" cy="4311517"/>
          </a:xfrm>
        </p:spPr>
        <p:txBody>
          <a:bodyPr anchor="t">
            <a:normAutofit/>
          </a:bodyPr>
          <a:lstStyle/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1800" u="sng" dirty="0">
                <a:solidFill>
                  <a:schemeClr val="bg2">
                    <a:lumMod val="10000"/>
                    <a:lumOff val="90000"/>
                  </a:schemeClr>
                </a:solidFill>
              </a:rPr>
              <a:t>Opting for </a:t>
            </a:r>
            <a:r>
              <a:rPr lang="en-US" sz="1800" b="1" u="sng" dirty="0">
                <a:solidFill>
                  <a:schemeClr val="bg2">
                    <a:lumMod val="10000"/>
                    <a:lumOff val="90000"/>
                  </a:schemeClr>
                </a:solidFill>
              </a:rPr>
              <a:t>CLOUD-KITCHEN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500" i="1" u="sng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Owing to a multitude of benefits such as lower operating costs, low startup costs, reduced maintenance, and lower costs, cloud kitchens are today being considered the smartest way to run a restaurant business.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500" i="1" u="sng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1" i="1" u="sng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Cloud Kitchens vs. Traditional Kitchens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Traditional Restaurants Require More Capital and Administrative Hassle.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Traditional Kitchens Require More Staff.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Cloud Kitchens Have Lower Startup Costs.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Cloud Kitchens Have Higher Profit Margins.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Cloud Kitchens means to ‘Capitalize on Home Delivery Trends’.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LS" sz="14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CA214B-15EF-4EF3-891C-D67963FDB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640" y="1885950"/>
            <a:ext cx="402336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15790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6BCA8-95BF-4E32-8E0B-CBD4A2218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728" y="601687"/>
            <a:ext cx="4852988" cy="1617163"/>
          </a:xfrm>
        </p:spPr>
        <p:txBody>
          <a:bodyPr anchor="t"/>
          <a:lstStyle/>
          <a:p>
            <a:r>
              <a:rPr lang="en-US" b="1" u="sng" dirty="0"/>
              <a:t>SWOT ANALYSIS</a:t>
            </a:r>
            <a:endParaRPr lang="en-LS" b="1" u="sng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C1F3C1EA-95B9-43B0-AC55-6D4FAB92741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5567" r="5567"/>
          <a:stretch>
            <a:fillRect/>
          </a:stretch>
        </p:blipFill>
        <p:spPr>
          <a:xfrm>
            <a:off x="4671753" y="266007"/>
            <a:ext cx="6824011" cy="6325985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8EEA090-E989-454C-A99E-6945E9FAA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5894" y="1744910"/>
            <a:ext cx="4136230" cy="432033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sz="1600" i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 restaurant may have the best ambiance or serve the most delicious appetizers in its locality.</a:t>
            </a:r>
          </a:p>
          <a:p>
            <a:endParaRPr lang="en-US" sz="1600" i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en-US" sz="1600" i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But if it doesn’t keep tabs on its strengths and weaknesses or identify the opportunities and threats facing its business, the profitability may suffer.</a:t>
            </a:r>
          </a:p>
          <a:p>
            <a:endParaRPr lang="en-US" sz="1600" i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en-US" sz="1600" i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That is where conducting a restaurant </a:t>
            </a:r>
            <a:r>
              <a:rPr lang="en-US" sz="1600" b="1" i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SWOT analysis</a:t>
            </a:r>
            <a:r>
              <a:rPr lang="en-US" sz="1600" i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can be the best defense against losing ground to competitors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.</a:t>
            </a:r>
            <a:endParaRPr lang="en-L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55068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E5C2C3B-FED9-4334-A23E-163138EA8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SWOT ANALYSIS </a:t>
            </a:r>
            <a:r>
              <a:rPr lang="en-US" dirty="0"/>
              <a:t>– S &amp; W</a:t>
            </a:r>
            <a:endParaRPr lang="en-LS" sz="32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C859417-C0F5-402A-8D7E-817D10CEC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383767"/>
          </a:xfrm>
        </p:spPr>
        <p:txBody>
          <a:bodyPr/>
          <a:lstStyle/>
          <a:p>
            <a:r>
              <a:rPr lang="en-US" b="1" u="sng" dirty="0"/>
              <a:t>STRENGTHS</a:t>
            </a:r>
            <a:endParaRPr lang="en-LS" b="1" u="sng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BF737CD-852E-4135-AECB-0DC21A6B4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30" y="2751138"/>
            <a:ext cx="3824382" cy="381699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400" b="1" dirty="0"/>
              <a:t>ABC Restaurant 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has its strengths lied in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Premium Location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Pricing Power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Hygienic Food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Guest First Approach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Local Staff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Better Local Knowledge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Local Value Offering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Unique dishes and services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Close to Customer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Part of the Community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8716364-CEF2-44E5-9A98-866761E226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7415" y="2072081"/>
            <a:ext cx="5194583" cy="486561"/>
          </a:xfrm>
        </p:spPr>
        <p:txBody>
          <a:bodyPr/>
          <a:lstStyle/>
          <a:p>
            <a:r>
              <a:rPr lang="en-US" b="1" u="sng" dirty="0"/>
              <a:t>WEAKNESS</a:t>
            </a:r>
            <a:endParaRPr lang="en-LS" b="1" u="sng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62E5131-01A9-44CE-8FF9-7A00CC5F74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2744" y="2667699"/>
            <a:ext cx="5259897" cy="402671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400" b="1" dirty="0"/>
              <a:t>ABC Restaurant 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has its weakness lied in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Existing competitors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Similar cuisine types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New openings happening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Higher supplier cost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High Operational cost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Uncontrolled COGS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Poor online presence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Not offering online ordering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No brand awareness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Limited menu items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Small market share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No marketing team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1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LS" sz="1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57BE83A-018E-49D1-9D37-75000129C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530" y="11340"/>
            <a:ext cx="5128470" cy="191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20283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8A84D-71BA-4D8D-B553-83F8A7FF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SWOT ANALYSIS</a:t>
            </a:r>
            <a:r>
              <a:rPr lang="en-US" dirty="0"/>
              <a:t>- O &amp; T</a:t>
            </a:r>
            <a:endParaRPr lang="en-L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5266C-625E-42B8-9C5D-988048BF9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728" y="1996580"/>
            <a:ext cx="5189857" cy="453005"/>
          </a:xfrm>
        </p:spPr>
        <p:txBody>
          <a:bodyPr/>
          <a:lstStyle/>
          <a:p>
            <a:r>
              <a:rPr lang="en-US" b="1" u="sng" dirty="0"/>
              <a:t>OPPORTUNITIES</a:t>
            </a:r>
            <a:endParaRPr lang="en-LS" b="1" u="sn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1E3AFB-004F-42F3-A76B-8526B8B6E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0000" y="2516697"/>
            <a:ext cx="4936459" cy="4127384"/>
          </a:xfrm>
        </p:spPr>
        <p:txBody>
          <a:bodyPr>
            <a:normAutofit/>
          </a:bodyPr>
          <a:lstStyle/>
          <a:p>
            <a:r>
              <a:rPr lang="en-US" sz="1500" b="1" dirty="0"/>
              <a:t>ABC Restaurant </a:t>
            </a:r>
            <a:r>
              <a:rPr lang="en-US" sz="15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has its opportunities in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Offering online ordering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Increase reviews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Social Media campaigns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Grow local brand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Introduce new menus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Reach wider audience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Run special offers – Combos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Control COGS – Reduce pricing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Increase loyal guests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Increase customer experience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Train staff</a:t>
            </a:r>
          </a:p>
          <a:p>
            <a:pPr>
              <a:buFont typeface="Arial" panose="020B0604020202020204" pitchFamily="34" charset="0"/>
              <a:buChar char="•"/>
            </a:pPr>
            <a:endParaRPr lang="en-LS" sz="1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746E5D-E7AA-48E0-9EA4-9274C1D529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7415" y="1895912"/>
            <a:ext cx="5194583" cy="553673"/>
          </a:xfrm>
        </p:spPr>
        <p:txBody>
          <a:bodyPr/>
          <a:lstStyle/>
          <a:p>
            <a:r>
              <a:rPr lang="en-US" b="1" u="sng" dirty="0"/>
              <a:t>THREATS</a:t>
            </a:r>
            <a:endParaRPr lang="en-LS" b="1" u="sn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CC3D99-0862-4260-85F3-A03216377A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99143" y="2583809"/>
            <a:ext cx="5280335" cy="4118995"/>
          </a:xfrm>
        </p:spPr>
        <p:txBody>
          <a:bodyPr>
            <a:normAutofit/>
          </a:bodyPr>
          <a:lstStyle/>
          <a:p>
            <a:r>
              <a:rPr lang="en-US" sz="1500" b="1" dirty="0"/>
              <a:t>ABC Restaurant </a:t>
            </a:r>
            <a:r>
              <a:rPr lang="en-US" sz="15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has its threats in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Rising fixed prices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Declining Profit Margin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Forced closing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Loss of good suppliers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No sources of supporting investment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Bad ratings on review sites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Lack of trust from customers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Home delivery options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Economic downturn due to unforeseen pandemic</a:t>
            </a:r>
          </a:p>
          <a:p>
            <a:pPr>
              <a:buFont typeface="Arial" panose="020B0604020202020204" pitchFamily="34" charset="0"/>
              <a:buChar char="•"/>
            </a:pPr>
            <a:endParaRPr lang="en-LS" sz="15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8E8EA1-9395-4D0D-9141-E7F05959F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417" y="0"/>
            <a:ext cx="5194583" cy="193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61777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3B343-C092-49D0-BE76-DFF6A2D68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3479" y="2159121"/>
            <a:ext cx="4382521" cy="2007789"/>
          </a:xfrm>
        </p:spPr>
        <p:txBody>
          <a:bodyPr/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OVERVIEW</a:t>
            </a:r>
            <a:endParaRPr lang="en-L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CF65B-B442-4080-B339-6952C51383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34230" y="2159122"/>
            <a:ext cx="4224837" cy="4030012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bg2">
                    <a:lumMod val="10000"/>
                    <a:lumOff val="90000"/>
                  </a:schemeClr>
                </a:solidFill>
              </a:rPr>
              <a:t>Mission Statement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bg2">
                    <a:lumMod val="10000"/>
                    <a:lumOff val="90000"/>
                  </a:schemeClr>
                </a:solidFill>
              </a:rPr>
              <a:t>Objective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bg2">
                    <a:lumMod val="10000"/>
                    <a:lumOff val="90000"/>
                  </a:schemeClr>
                </a:solidFill>
              </a:rPr>
              <a:t>Location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bg2">
                    <a:lumMod val="10000"/>
                    <a:lumOff val="90000"/>
                  </a:schemeClr>
                </a:solidFill>
              </a:rPr>
              <a:t>Business Model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bg2">
                    <a:lumMod val="10000"/>
                    <a:lumOff val="90000"/>
                  </a:schemeClr>
                </a:solidFill>
              </a:rPr>
              <a:t>SWOT Analysis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bg2">
                    <a:lumMod val="10000"/>
                    <a:lumOff val="90000"/>
                  </a:schemeClr>
                </a:solidFill>
              </a:rPr>
              <a:t>CHARTS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bg2">
                    <a:lumMod val="10000"/>
                    <a:lumOff val="90000"/>
                  </a:schemeClr>
                </a:solidFill>
              </a:rPr>
              <a:t>Competitor Analysis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bg2">
                    <a:lumMod val="10000"/>
                    <a:lumOff val="90000"/>
                  </a:schemeClr>
                </a:solidFill>
              </a:rPr>
              <a:t>In-Demand Marketing Strategies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bg2">
                    <a:lumMod val="10000"/>
                    <a:lumOff val="90000"/>
                  </a:schemeClr>
                </a:solidFill>
              </a:rPr>
              <a:t>Conclusion</a:t>
            </a:r>
          </a:p>
          <a:p>
            <a:endParaRPr lang="en-LS" dirty="0"/>
          </a:p>
        </p:txBody>
      </p:sp>
    </p:spTree>
    <p:extLst>
      <p:ext uri="{BB962C8B-B14F-4D97-AF65-F5344CB8AC3E}">
        <p14:creationId xmlns:p14="http://schemas.microsoft.com/office/powerpoint/2010/main" val="632447259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60A45B-E5B8-458C-AF91-C01F73697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CHARTS </a:t>
            </a:r>
            <a:endParaRPr lang="en-L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916C65-524D-4972-9D0E-759C1B521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478" y="523702"/>
            <a:ext cx="5103491" cy="353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294187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4">
            <a:extLst>
              <a:ext uri="{FF2B5EF4-FFF2-40B4-BE49-F238E27FC236}">
                <a16:creationId xmlns:a16="http://schemas.microsoft.com/office/drawing/2014/main" id="{E1AA5BBD-4C0C-44E9-B444-AE38F35E83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2232473"/>
              </p:ext>
            </p:extLst>
          </p:nvPr>
        </p:nvGraphicFramePr>
        <p:xfrm>
          <a:off x="490450" y="536171"/>
          <a:ext cx="10989425" cy="58895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236883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D6BB5A0-C872-4A85-934B-BE194AF27B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7928888"/>
              </p:ext>
            </p:extLst>
          </p:nvPr>
        </p:nvGraphicFramePr>
        <p:xfrm>
          <a:off x="648393" y="307571"/>
          <a:ext cx="10748356" cy="6442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19231544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BB915-2ECF-4F41-9E91-ADD06FF83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COMPETITOR ANALYSIS</a:t>
            </a:r>
            <a:endParaRPr lang="en-LS" u="sng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69305E7-90E6-42C5-83B3-14978F79D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484" y="781396"/>
            <a:ext cx="5519650" cy="58438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600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--&gt; review for " </a:t>
            </a:r>
            <a:r>
              <a:rPr lang="en-US" sz="1600" u="sng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Dheekshi</a:t>
            </a:r>
            <a:r>
              <a:rPr lang="en-US" sz="1600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600" u="sng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Snackies</a:t>
            </a:r>
            <a:r>
              <a:rPr lang="en-US" sz="1600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Good </a:t>
            </a:r>
            <a:r>
              <a:rPr lang="en-US" sz="15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Wifi</a:t>
            </a:r>
            <a:endParaRPr lang="en-US" sz="15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Student Crowd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Customizable Food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Elaborate Menu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Family Crowd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Fresh Food</a:t>
            </a:r>
          </a:p>
          <a:p>
            <a:pPr marL="0" indent="0">
              <a:buNone/>
            </a:pPr>
            <a:endParaRPr lang="en-US" sz="15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sz="1600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--&gt; Negative reviews 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“Paneer undercooked. Very chewy the whole lot and the paneer should have been smaller pieces.”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“I have order </a:t>
            </a:r>
            <a:r>
              <a:rPr lang="en-US" sz="15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schezwan</a:t>
            </a:r>
            <a:r>
              <a:rPr lang="en-US" sz="15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paneer </a:t>
            </a:r>
            <a:r>
              <a:rPr lang="en-US" sz="15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pasta..but</a:t>
            </a:r>
            <a:r>
              <a:rPr lang="en-US" sz="15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I received some </a:t>
            </a:r>
            <a:r>
              <a:rPr lang="en-US" sz="15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maggie</a:t>
            </a:r>
            <a:r>
              <a:rPr lang="en-US" sz="15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masala pasta.. completely different order I received”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“No taste, just to fill the stomach mid night, won't recommend.”</a:t>
            </a:r>
            <a:endParaRPr lang="en-LS" sz="15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EB64C77-6F43-4423-898F-16254C1CC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3084" y="2701636"/>
            <a:ext cx="5322915" cy="3923607"/>
          </a:xfrm>
        </p:spPr>
        <p:txBody>
          <a:bodyPr anchor="t">
            <a:normAutofit lnSpcReduction="10000"/>
          </a:bodyPr>
          <a:lstStyle/>
          <a:p>
            <a:pPr lvl="1" algn="ctr"/>
            <a:r>
              <a:rPr lang="en-US" sz="1600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--&gt; review for Mc </a:t>
            </a:r>
            <a:r>
              <a:rPr lang="en-US" sz="1600" u="sng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donalds</a:t>
            </a:r>
            <a:endParaRPr lang="en-US" sz="1600" u="sng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"Very nutritious and awesome taste“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 </a:t>
            </a:r>
            <a:r>
              <a:rPr lang="en-US" sz="1600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--&gt; review for "Morning Star"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Best in Service, Comforting Atmosphere, Best Staff, Clean and Hygienic Place, Great Veg Options, Delicious Taste</a:t>
            </a:r>
          </a:p>
          <a:p>
            <a:pPr algn="ctr"/>
            <a:r>
              <a:rPr lang="en-US" sz="1600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--&gt; Services Provided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Breakfast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Home Delivery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Takeaway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Outdoor Seating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L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A7BED7-6776-477C-838B-46A7A6C1C021}"/>
              </a:ext>
            </a:extLst>
          </p:cNvPr>
          <p:cNvSpPr txBox="1"/>
          <p:nvPr/>
        </p:nvSpPr>
        <p:spPr>
          <a:xfrm>
            <a:off x="773085" y="2257166"/>
            <a:ext cx="53229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1" u="sng" dirty="0">
                <a:solidFill>
                  <a:schemeClr val="bg2">
                    <a:lumMod val="10000"/>
                    <a:lumOff val="90000"/>
                  </a:schemeClr>
                </a:solidFill>
              </a:rPr>
              <a:t>Reviews of various other </a:t>
            </a:r>
            <a:r>
              <a:rPr lang="en-US" sz="1600" b="1" i="1" u="sng" dirty="0" err="1">
                <a:solidFill>
                  <a:schemeClr val="bg2">
                    <a:lumMod val="10000"/>
                    <a:lumOff val="90000"/>
                  </a:schemeClr>
                </a:solidFill>
              </a:rPr>
              <a:t>neighbourhood</a:t>
            </a:r>
            <a:r>
              <a:rPr lang="en-US" sz="1600" b="1" i="1" u="sng" dirty="0">
                <a:solidFill>
                  <a:schemeClr val="bg2">
                    <a:lumMod val="10000"/>
                    <a:lumOff val="90000"/>
                  </a:schemeClr>
                </a:solidFill>
              </a:rPr>
              <a:t> fast food restaurants.</a:t>
            </a:r>
            <a:endParaRPr lang="en-LS" sz="1600" b="1" i="1" u="sng" dirty="0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496018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26C03-37EE-49AC-8089-52AB34839EB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91382" y="6163204"/>
            <a:ext cx="10758752" cy="440796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sz="2400" u="sng" dirty="0">
                <a:solidFill>
                  <a:schemeClr val="tx2">
                    <a:lumMod val="20000"/>
                    <a:lumOff val="80000"/>
                  </a:schemeClr>
                </a:solidFill>
              </a:rPr>
              <a:t>IN-DEMAND MARKETING STRATEGIES</a:t>
            </a:r>
            <a:endParaRPr lang="en-LS" sz="2400" u="sng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9A6C0B4-E8CD-47C8-BDD7-F7231FBD2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267" y="355600"/>
            <a:ext cx="9652000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638398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CB5E-ED3E-4DCB-88E6-A8D2BB811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CONCLUSION</a:t>
            </a:r>
            <a:endParaRPr lang="en-L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D57BB-8EBF-465C-B632-EE0CF2197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3" y="2142067"/>
            <a:ext cx="10831664" cy="4521200"/>
          </a:xfrm>
        </p:spPr>
        <p:txBody>
          <a:bodyPr anchor="t"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fast changing food trends should be taken note of time to time in order to track the pattern of customers’ choices.</a:t>
            </a:r>
          </a:p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Introducing Niche Menus, with Special Combo plans is the key to make it always interesting for the customers.</a:t>
            </a:r>
          </a:p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Dining area should be well sanitized and given the on-going pandemic situation, it should be a must to keep a check on social distancing.</a:t>
            </a:r>
          </a:p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Cloud Kitchens cut off on operational costs to a greater extent and can further be crucial to enhance the profits.</a:t>
            </a:r>
          </a:p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COGS costing should be targeted to be kept minimal (around 30%), not much greater or lesser.</a:t>
            </a:r>
          </a:p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COGS distribution for 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ABC Restaurant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should be such that, the FOOD COGS should be reduced a bit but at the same time increasing the COGS of BEVERAGES to the current market standards.</a:t>
            </a:r>
            <a:endParaRPr lang="en-L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766041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EDF73C-DE1B-4929-AF31-5217AD4D90E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4260" b="37593"/>
          <a:stretch/>
        </p:blipFill>
        <p:spPr>
          <a:xfrm>
            <a:off x="374992" y="228599"/>
            <a:ext cx="11442016" cy="3842657"/>
          </a:xfrm>
          <a:prstGeom prst="roundRect">
            <a:avLst>
              <a:gd name="adj" fmla="val 624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49AEAE-91D4-4F4D-9521-C127F1F317A1}"/>
              </a:ext>
            </a:extLst>
          </p:cNvPr>
          <p:cNvSpPr txBox="1"/>
          <p:nvPr/>
        </p:nvSpPr>
        <p:spPr>
          <a:xfrm>
            <a:off x="1051898" y="5399316"/>
            <a:ext cx="74784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PALLAVI RAJAN</a:t>
            </a:r>
            <a:endParaRPr lang="en-L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0761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92136-752B-4110-BBE2-C0A71C02E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COMPANY OVERVIEW FOR QSR BUSINESS</a:t>
            </a:r>
            <a:endParaRPr lang="en-L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93DFB-6B5F-4D67-B4D2-99796B8560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5951" y="2189526"/>
            <a:ext cx="5897462" cy="4404221"/>
          </a:xfrm>
        </p:spPr>
        <p:txBody>
          <a:bodyPr anchor="t">
            <a:normAutofit fontScale="70000" lnSpcReduction="20000"/>
          </a:bodyPr>
          <a:lstStyle/>
          <a:p>
            <a:r>
              <a:rPr lang="en-US" sz="2600" b="1" u="sng" dirty="0"/>
              <a:t>MISSION STATEMENT :</a:t>
            </a:r>
          </a:p>
          <a:p>
            <a:pPr marL="0" indent="0">
              <a:buNone/>
            </a:pPr>
            <a:r>
              <a:rPr lang="en-US" sz="2600" b="1" u="sng" dirty="0"/>
              <a:t>         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       </a:t>
            </a:r>
            <a:r>
              <a:rPr lang="en-US" sz="23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Aim is to provide authentic meal for customers near and surrounding regions. 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We want people to love what they are eating. 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We believe in building friendly community atmosphere with streamlined service.</a:t>
            </a:r>
          </a:p>
          <a:p>
            <a:pPr marL="0" indent="0">
              <a:buNone/>
            </a:pPr>
            <a:endParaRPr lang="en-US" sz="26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b="1" u="sng" dirty="0"/>
              <a:t>Keys to Success 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3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Offering a unique differentiated menu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Ability to control stock on hand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Proximity to key markets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Effective Quality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4D4CE-4EEB-419A-AD79-C482610C7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55141" y="3556932"/>
            <a:ext cx="4739780" cy="1971413"/>
          </a:xfrm>
        </p:spPr>
        <p:txBody>
          <a:bodyPr anchor="t">
            <a:normAutofit fontScale="70000" lnSpcReduction="20000"/>
          </a:bodyPr>
          <a:lstStyle/>
          <a:p>
            <a:r>
              <a:rPr lang="en-US" sz="2600" b="1" u="sng" dirty="0"/>
              <a:t>OBJECTIVE 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To establish a presence as a successful local fast food outlet and gain a market share in BTM Layout’s fast food industry.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To provide quality meals at reasonable prices with exemplary service.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0" indent="0">
              <a:buNone/>
            </a:pPr>
            <a:endParaRPr lang="en-LS" sz="1600" dirty="0"/>
          </a:p>
        </p:txBody>
      </p:sp>
    </p:spTree>
    <p:extLst>
      <p:ext uri="{BB962C8B-B14F-4D97-AF65-F5344CB8AC3E}">
        <p14:creationId xmlns:p14="http://schemas.microsoft.com/office/powerpoint/2010/main" val="288891387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2CB58-7F83-4CC5-AC04-28B13238F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Location</a:t>
            </a:r>
            <a:endParaRPr lang="en-LS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13B9F-FEB2-4117-AA05-97CFA4391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350" y="446088"/>
            <a:ext cx="5603846" cy="751506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ABC Restaurant is situated near BTM Layout, Bangalore.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location is selected in order to serve the middle class section of society living in the area.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The target customers are the College going youth and office going people who often opt for a healthy fast food option in their busy day-to-day lives.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Restaurant focuses on the Concentrated Marketing concept as it has limited resources.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location provides ease of parking and in turn convenience to customers.</a:t>
            </a:r>
          </a:p>
          <a:p>
            <a:endParaRPr lang="en-L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025DF29-932B-4390-A447-B637EB5DC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9843" y="1921079"/>
            <a:ext cx="4429386" cy="4420997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Location for every restaurant concept plays an important role in every business. </a:t>
            </a:r>
          </a:p>
          <a:p>
            <a:r>
              <a:rPr lang="en-US" i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While selecting the location, it is better to choose a place where people visit with the mindset to consume and enjoy the company of their near and dear ones.</a:t>
            </a:r>
          </a:p>
          <a:p>
            <a:r>
              <a:rPr lang="en-US" i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Selection of location should not force people to take the pains to reach the outlet. </a:t>
            </a:r>
          </a:p>
          <a:p>
            <a:r>
              <a:rPr lang="en-US" i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Crowded areas like high-street, railway stations, airport lounges are the most preferred location for a fast food/ QSR business.</a:t>
            </a:r>
            <a:endParaRPr lang="en-LS" i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C17E08-993E-4465-AC0F-0620D7114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792" y="249834"/>
            <a:ext cx="1231532" cy="124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37709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A1F38-CCFB-40E6-AD50-872AB4FC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ABC RESTAURANT BUSINESS MODEL</a:t>
            </a:r>
            <a:endParaRPr lang="en-L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15D2C3-78DF-4C68-A934-F25DA1ECD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29" y="2291545"/>
            <a:ext cx="6057664" cy="330391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1373000-1B19-4DE1-A425-537E56DBB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7086" y="2291545"/>
            <a:ext cx="4276200" cy="3933086"/>
          </a:xfrm>
        </p:spPr>
        <p:txBody>
          <a:bodyPr/>
          <a:lstStyle/>
          <a:p>
            <a:r>
              <a:rPr lang="en-US" dirty="0"/>
              <a:t>CONCEPT</a:t>
            </a:r>
          </a:p>
          <a:p>
            <a:r>
              <a:rPr lang="en-US" dirty="0"/>
              <a:t>MENU</a:t>
            </a:r>
          </a:p>
          <a:p>
            <a:r>
              <a:rPr lang="en-US" dirty="0"/>
              <a:t>MARKET ANALYSIS</a:t>
            </a:r>
          </a:p>
          <a:p>
            <a:r>
              <a:rPr lang="en-US" dirty="0"/>
              <a:t>FINANCIALS</a:t>
            </a:r>
          </a:p>
          <a:p>
            <a:r>
              <a:rPr lang="en-US" dirty="0"/>
              <a:t>HOW TO IMPROVE PROFIT MARGIN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07392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C0BD0-BA1D-423A-B3AC-8B3C9154D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100" y="-69495"/>
            <a:ext cx="3547533" cy="161839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CONCEPT</a:t>
            </a:r>
            <a:endParaRPr lang="en-L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6E6F73-2D97-41E8-A1E5-1DEC5D8C1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9405" y="1268817"/>
            <a:ext cx="4976697" cy="459223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97B1EB-C15B-46D1-BC6B-A82CB8B70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9871" y="2294294"/>
            <a:ext cx="4253858" cy="3913559"/>
          </a:xfrm>
        </p:spPr>
        <p:txBody>
          <a:bodyPr>
            <a:normAutofit/>
          </a:bodyPr>
          <a:lstStyle/>
          <a:p>
            <a:r>
              <a:rPr lang="en-US" sz="1800" i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concept behind a restaurant business especially a QSR ( Quick Service Restaurant business) is to generate profit by providing quality service to its customers and to target the products that are quick to </a:t>
            </a:r>
            <a:r>
              <a:rPr lang="en-US" sz="1800" i="1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deliever</a:t>
            </a:r>
            <a:r>
              <a:rPr lang="en-US" sz="1800" dirty="0"/>
              <a:t>.</a:t>
            </a:r>
            <a:endParaRPr lang="en-LS" sz="1800" dirty="0"/>
          </a:p>
        </p:txBody>
      </p:sp>
    </p:spTree>
    <p:extLst>
      <p:ext uri="{BB962C8B-B14F-4D97-AF65-F5344CB8AC3E}">
        <p14:creationId xmlns:p14="http://schemas.microsoft.com/office/powerpoint/2010/main" val="738290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A064F-FBAA-42A4-9537-D92730024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188" y="1090569"/>
            <a:ext cx="5472111" cy="2021747"/>
          </a:xfrm>
        </p:spPr>
        <p:txBody>
          <a:bodyPr/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Points adding up to the 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a </a:t>
            </a:r>
            <a:r>
              <a:rPr lang="en-US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QSR</a:t>
            </a:r>
            <a:endParaRPr lang="en-LS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AB34E-30BE-4DEA-9C4A-B5B6B8512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1414" y="4462088"/>
            <a:ext cx="8511720" cy="1893427"/>
          </a:xfrm>
        </p:spPr>
        <p:txBody>
          <a:bodyPr/>
          <a:lstStyle/>
          <a:p>
            <a:endParaRPr lang="en-US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4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. Choose </a:t>
            </a:r>
            <a:r>
              <a:rPr lang="en-US" b="1" i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Location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Where People Walk-In to Eat</a:t>
            </a:r>
          </a:p>
          <a:p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5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. A </a:t>
            </a:r>
            <a:r>
              <a:rPr lang="en-US" b="1" i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Targeted Marketing 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Plan </a:t>
            </a:r>
            <a:endParaRPr lang="en-L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endParaRPr lang="en-L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D5EBA-FFFC-4E57-AB25-65787DB3644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28811" y="771787"/>
            <a:ext cx="3810001" cy="5033395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1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. A Restaurant with </a:t>
            </a:r>
            <a:r>
              <a:rPr lang="en-US" b="1" i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trendy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fast food</a:t>
            </a:r>
          </a:p>
          <a:p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2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. Smaller and </a:t>
            </a:r>
            <a:r>
              <a:rPr lang="en-US" b="1" i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Niche Menu Offerings</a:t>
            </a:r>
          </a:p>
          <a:p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3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. Opting for an </a:t>
            </a:r>
            <a:r>
              <a:rPr lang="en-US" b="1" i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Easy-to-Operate Model </a:t>
            </a:r>
          </a:p>
          <a:p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D49CD6-5F81-4EC9-A1D1-67D5345A8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653" y="3950077"/>
            <a:ext cx="3164297" cy="263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26072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77A6F-16F3-41C4-A75B-349695790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10571998" cy="970450"/>
          </a:xfrm>
        </p:spPr>
        <p:txBody>
          <a:bodyPr/>
          <a:lstStyle/>
          <a:p>
            <a:r>
              <a:rPr lang="en-US" dirty="0"/>
              <a:t>MENU</a:t>
            </a:r>
            <a:endParaRPr lang="en-L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CF3BE-205C-47AE-8CC4-7D1A91AE5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1120" y="1921080"/>
            <a:ext cx="6056852" cy="4806890"/>
          </a:xfrm>
        </p:spPr>
        <p:txBody>
          <a:bodyPr anchor="t">
            <a:normAutofit fontScale="47500" lnSpcReduction="20000"/>
          </a:bodyPr>
          <a:lstStyle/>
          <a:p>
            <a:r>
              <a:rPr lang="en-US" sz="3800" b="1" u="sng" dirty="0"/>
              <a:t>VEG ITEMS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Veg Biryani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Maggie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Veg Burger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Aloo Tikki Chat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Masala </a:t>
            </a:r>
            <a:r>
              <a:rPr lang="en-US" sz="3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Dosa</a:t>
            </a:r>
            <a:r>
              <a:rPr lang="en-US" sz="3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Veg </a:t>
            </a:r>
            <a:r>
              <a:rPr lang="en-US" sz="3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Chowmine</a:t>
            </a:r>
            <a:r>
              <a:rPr lang="en-US" sz="3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Pani</a:t>
            </a:r>
            <a:r>
              <a:rPr lang="en-US" sz="3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Puri</a:t>
            </a:r>
            <a:r>
              <a:rPr lang="en-US" sz="3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Aloo </a:t>
            </a:r>
            <a:r>
              <a:rPr lang="en-US" sz="3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Puri</a:t>
            </a:r>
            <a:r>
              <a:rPr lang="en-US" sz="3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Veg Country Pizza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Aloo paratha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Paneer paratha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Onion paratha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Gobi paratha	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64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LS" b="1" u="sng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BB870-7612-4F84-AF1A-F9174BB14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14532" y="2114026"/>
            <a:ext cx="4723001" cy="4613944"/>
          </a:xfrm>
        </p:spPr>
        <p:txBody>
          <a:bodyPr>
            <a:normAutofit fontScale="4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Mushroom </a:t>
            </a:r>
            <a:r>
              <a:rPr lang="en-US" sz="3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Chilli</a:t>
            </a:r>
            <a:r>
              <a:rPr lang="en-US" sz="3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Paneer Tikka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Veg Grill Sandwich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Paneer Grill Sandwich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Paneer Roll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Shahi Paneer Masala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Veg Paneer Pizza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Veg Hawaiian Pizza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Paneer Manchurian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Butter Roti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Kulcha</a:t>
            </a:r>
            <a:r>
              <a:rPr lang="en-US" sz="3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Naan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Parotta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Plain Roti</a:t>
            </a:r>
          </a:p>
          <a:p>
            <a:pPr marL="0" indent="0">
              <a:buNone/>
            </a:pPr>
            <a:endParaRPr lang="en-LS" dirty="0"/>
          </a:p>
        </p:txBody>
      </p:sp>
    </p:spTree>
    <p:extLst>
      <p:ext uri="{BB962C8B-B14F-4D97-AF65-F5344CB8AC3E}">
        <p14:creationId xmlns:p14="http://schemas.microsoft.com/office/powerpoint/2010/main" val="203713456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9B8A1-4AF9-4F1B-A0D0-862177BDE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</a:t>
            </a:r>
            <a:endParaRPr lang="en-L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D4975-0E53-43F0-AE5F-4258A8754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4457963" cy="4188525"/>
          </a:xfrm>
        </p:spPr>
        <p:txBody>
          <a:bodyPr anchor="t"/>
          <a:lstStyle/>
          <a:p>
            <a:r>
              <a:rPr lang="en-US" b="1" u="sng" dirty="0"/>
              <a:t>NON-VEG ITEMS</a:t>
            </a:r>
          </a:p>
          <a:p>
            <a:pPr marL="0" indent="0">
              <a:buNone/>
            </a:pPr>
            <a:endParaRPr lang="en-US" b="1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Chicken Biryani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Egg </a:t>
            </a:r>
            <a:r>
              <a:rPr lang="en-US" sz="16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Bhujia</a:t>
            </a: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Omlets</a:t>
            </a: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with Bread Toast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Chicken Kabab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Maggi </a:t>
            </a:r>
            <a:r>
              <a:rPr lang="en-US" sz="16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Omelette</a:t>
            </a: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Noodles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Chicken Tikka	</a:t>
            </a:r>
            <a:endParaRPr lang="en-LS" b="1" u="sng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75BB0-F217-44EC-AB1B-4FB9414AF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6301" y="1988192"/>
            <a:ext cx="4905697" cy="454683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Chicken Roll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Egg Roll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Tawa chicken roll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Chicken Grill Sandwich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Barbequed Chicken Pizza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Hyderabadi Mutton Biryani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Chicken 65 Dry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Egg Manchurian</a:t>
            </a:r>
          </a:p>
          <a:p>
            <a:endParaRPr lang="en-LS" dirty="0"/>
          </a:p>
        </p:txBody>
      </p:sp>
    </p:spTree>
    <p:extLst>
      <p:ext uri="{BB962C8B-B14F-4D97-AF65-F5344CB8AC3E}">
        <p14:creationId xmlns:p14="http://schemas.microsoft.com/office/powerpoint/2010/main" val="3484909367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tf00001229_wac</Template>
  <TotalTime>8782</TotalTime>
  <Words>1492</Words>
  <Application>Microsoft Office PowerPoint</Application>
  <PresentationFormat>Widescreen</PresentationFormat>
  <Paragraphs>258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Century Gothic</vt:lpstr>
      <vt:lpstr>Courier New</vt:lpstr>
      <vt:lpstr>Wingdings</vt:lpstr>
      <vt:lpstr>Wingdings 2</vt:lpstr>
      <vt:lpstr>Quotable</vt:lpstr>
      <vt:lpstr>ABC RESTAURANT REPORT </vt:lpstr>
      <vt:lpstr>COMPANY OVERVIEW</vt:lpstr>
      <vt:lpstr>COMPANY OVERVIEW FOR QSR BUSINESS</vt:lpstr>
      <vt:lpstr>Location</vt:lpstr>
      <vt:lpstr>ABC RESTAURANT BUSINESS MODEL</vt:lpstr>
      <vt:lpstr>1. CONCEPT</vt:lpstr>
      <vt:lpstr>Key Points adding up to the CONCEPT of a QSR</vt:lpstr>
      <vt:lpstr>MENU</vt:lpstr>
      <vt:lpstr>MENU</vt:lpstr>
      <vt:lpstr>MENU</vt:lpstr>
      <vt:lpstr>MARKET ANALYSIS</vt:lpstr>
      <vt:lpstr>FINANCIALS</vt:lpstr>
      <vt:lpstr>PowerPoint Presentation</vt:lpstr>
      <vt:lpstr>WAYS TO IMPROVE PROFIT MARGIN</vt:lpstr>
      <vt:lpstr>WAYS TO IMPROVE PROFIT MARGIN</vt:lpstr>
      <vt:lpstr>WAYS TO IMPROVE PROFIT MARGIN</vt:lpstr>
      <vt:lpstr>SWOT ANALYSIS</vt:lpstr>
      <vt:lpstr>SWOT ANALYSIS – S &amp; W</vt:lpstr>
      <vt:lpstr>SWOT ANALYSIS- O &amp; T</vt:lpstr>
      <vt:lpstr>CHARTS </vt:lpstr>
      <vt:lpstr>PowerPoint Presentation</vt:lpstr>
      <vt:lpstr>PowerPoint Presentation</vt:lpstr>
      <vt:lpstr>COMPETITOR ANALYSIS</vt:lpstr>
      <vt:lpstr>IN-DEMAND MARKETING STRATEGIES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1</dc:title>
  <dc:creator>pallavi rajan</dc:creator>
  <cp:lastModifiedBy>pallavi rajan</cp:lastModifiedBy>
  <cp:revision>106</cp:revision>
  <dcterms:created xsi:type="dcterms:W3CDTF">2021-08-15T03:55:03Z</dcterms:created>
  <dcterms:modified xsi:type="dcterms:W3CDTF">2021-09-08T12:10:54Z</dcterms:modified>
</cp:coreProperties>
</file>