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5" r:id="rId7"/>
    <p:sldId id="266" r:id="rId8"/>
    <p:sldId id="260" r:id="rId9"/>
    <p:sldId id="264"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66" d="100"/>
          <a:sy n="66"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400" b="1" dirty="0">
                <a:solidFill>
                  <a:schemeClr val="accent1">
                    <a:lumMod val="75000"/>
                  </a:schemeClr>
                </a:solidFill>
              </a:rPr>
              <a:t>Database Management Systems</a:t>
            </a:r>
            <a:br>
              <a:rPr lang="en-IN" dirty="0">
                <a:solidFill>
                  <a:schemeClr val="accent1">
                    <a:lumMod val="75000"/>
                  </a:schemeClr>
                </a:solidFill>
              </a:rPr>
            </a:br>
            <a:r>
              <a:rPr lang="en-IN" b="1" dirty="0">
                <a:solidFill>
                  <a:schemeClr val="accent2">
                    <a:lumMod val="50000"/>
                  </a:schemeClr>
                </a:solidFill>
              </a:rPr>
              <a:t>GYM MANAGEMENT SYSTEM</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3602038"/>
            <a:ext cx="9144000" cy="2587006"/>
          </a:xfrm>
        </p:spPr>
        <p:txBody>
          <a:bodyPr>
            <a:normAutofit fontScale="70000" lnSpcReduction="20000"/>
          </a:bodyPr>
          <a:lstStyle/>
          <a:p>
            <a:r>
              <a:rPr lang="en-IN" dirty="0">
                <a:solidFill>
                  <a:schemeClr val="accent6">
                    <a:lumMod val="75000"/>
                  </a:schemeClr>
                </a:solidFill>
              </a:rPr>
              <a:t>By</a:t>
            </a:r>
          </a:p>
          <a:p>
            <a:r>
              <a:rPr lang="en-IN" dirty="0">
                <a:solidFill>
                  <a:schemeClr val="accent6">
                    <a:lumMod val="75000"/>
                  </a:schemeClr>
                </a:solidFill>
              </a:rPr>
              <a:t>Arimanda Likhitha-2110030043</a:t>
            </a:r>
          </a:p>
          <a:p>
            <a:r>
              <a:rPr lang="en-IN" dirty="0">
                <a:solidFill>
                  <a:schemeClr val="accent6">
                    <a:lumMod val="75000"/>
                  </a:schemeClr>
                </a:solidFill>
              </a:rPr>
              <a:t>Kongara Pallavi sri-2110030089</a:t>
            </a:r>
          </a:p>
          <a:p>
            <a:r>
              <a:rPr lang="en-IN" dirty="0">
                <a:solidFill>
                  <a:schemeClr val="accent6">
                    <a:lumMod val="75000"/>
                  </a:schemeClr>
                </a:solidFill>
              </a:rPr>
              <a:t>Saireen-2110030105</a:t>
            </a:r>
          </a:p>
          <a:p>
            <a:r>
              <a:rPr lang="en-IN" dirty="0">
                <a:solidFill>
                  <a:schemeClr val="accent6">
                    <a:lumMod val="75000"/>
                  </a:schemeClr>
                </a:solidFill>
              </a:rPr>
              <a:t>T.Leekhitha Reddy-2110030140</a:t>
            </a:r>
          </a:p>
          <a:p>
            <a:endParaRPr lang="en-IN" dirty="0">
              <a:solidFill>
                <a:schemeClr val="accent6">
                  <a:lumMod val="75000"/>
                </a:schemeClr>
              </a:solidFill>
            </a:endParaRPr>
          </a:p>
          <a:p>
            <a:r>
              <a:rPr lang="en-IN" dirty="0">
                <a:solidFill>
                  <a:schemeClr val="accent6">
                    <a:lumMod val="75000"/>
                  </a:schemeClr>
                </a:solidFill>
              </a:rPr>
              <a:t>Under the guidance of </a:t>
            </a:r>
          </a:p>
          <a:p>
            <a:r>
              <a:rPr lang="en-IN" dirty="0">
                <a:solidFill>
                  <a:schemeClr val="accent6">
                    <a:lumMod val="75000"/>
                  </a:schemeClr>
                </a:solidFill>
              </a:rPr>
              <a:t>DR. Sumit Hazra</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5" name="Content Placeholder 4">
            <a:extLst>
              <a:ext uri="{FF2B5EF4-FFF2-40B4-BE49-F238E27FC236}">
                <a16:creationId xmlns:a16="http://schemas.microsoft.com/office/drawing/2014/main" id="{771E121E-A467-C3D9-7259-5E5E73EA09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72935"/>
            <a:ext cx="4060974" cy="2390053"/>
          </a:xfrm>
        </p:spPr>
      </p:pic>
      <p:pic>
        <p:nvPicPr>
          <p:cNvPr id="8" name="Picture 7">
            <a:extLst>
              <a:ext uri="{FF2B5EF4-FFF2-40B4-BE49-F238E27FC236}">
                <a16:creationId xmlns:a16="http://schemas.microsoft.com/office/drawing/2014/main" id="{E6EA05A7-53BC-3A9F-73E1-731559AFA5A4}"/>
              </a:ext>
            </a:extLst>
          </p:cNvPr>
          <p:cNvPicPr>
            <a:picLocks noChangeAspect="1"/>
          </p:cNvPicPr>
          <p:nvPr/>
        </p:nvPicPr>
        <p:blipFill>
          <a:blip r:embed="rId3"/>
          <a:stretch>
            <a:fillRect/>
          </a:stretch>
        </p:blipFill>
        <p:spPr>
          <a:xfrm>
            <a:off x="1281476" y="1636020"/>
            <a:ext cx="4060975" cy="2381637"/>
          </a:xfrm>
          <a:prstGeom prst="rect">
            <a:avLst/>
          </a:prstGeom>
        </p:spPr>
      </p:pic>
      <p:pic>
        <p:nvPicPr>
          <p:cNvPr id="10" name="Picture 9">
            <a:extLst>
              <a:ext uri="{FF2B5EF4-FFF2-40B4-BE49-F238E27FC236}">
                <a16:creationId xmlns:a16="http://schemas.microsoft.com/office/drawing/2014/main" id="{C0AC666F-DA0A-B949-1BFE-5BCA6AA11BF8}"/>
              </a:ext>
            </a:extLst>
          </p:cNvPr>
          <p:cNvPicPr>
            <a:picLocks noChangeAspect="1"/>
          </p:cNvPicPr>
          <p:nvPr/>
        </p:nvPicPr>
        <p:blipFill>
          <a:blip r:embed="rId4"/>
          <a:stretch>
            <a:fillRect/>
          </a:stretch>
        </p:blipFill>
        <p:spPr>
          <a:xfrm>
            <a:off x="1281477" y="4312974"/>
            <a:ext cx="4060974" cy="2364031"/>
          </a:xfrm>
          <a:prstGeom prst="rect">
            <a:avLst/>
          </a:prstGeom>
        </p:spPr>
      </p:pic>
      <p:pic>
        <p:nvPicPr>
          <p:cNvPr id="12" name="Picture 11">
            <a:extLst>
              <a:ext uri="{FF2B5EF4-FFF2-40B4-BE49-F238E27FC236}">
                <a16:creationId xmlns:a16="http://schemas.microsoft.com/office/drawing/2014/main" id="{F52B79A9-68DB-516C-05A4-944708672C04}"/>
              </a:ext>
            </a:extLst>
          </p:cNvPr>
          <p:cNvPicPr>
            <a:picLocks noChangeAspect="1"/>
          </p:cNvPicPr>
          <p:nvPr/>
        </p:nvPicPr>
        <p:blipFill>
          <a:blip r:embed="rId5"/>
          <a:stretch>
            <a:fillRect/>
          </a:stretch>
        </p:blipFill>
        <p:spPr>
          <a:xfrm>
            <a:off x="6096000" y="4312974"/>
            <a:ext cx="4060974" cy="2284298"/>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IN" dirty="0"/>
              <a:t>2110030043-data structure, code</a:t>
            </a:r>
          </a:p>
          <a:p>
            <a:r>
              <a:rPr lang="en-IN" dirty="0"/>
              <a:t>2110030089-ER diagrams, presentation ppt, Algo</a:t>
            </a:r>
          </a:p>
          <a:p>
            <a:r>
              <a:rPr lang="en-IN" dirty="0"/>
              <a:t>2110030105- ER diagrams, programming</a:t>
            </a:r>
          </a:p>
          <a:p>
            <a:r>
              <a:rPr lang="en-IN" dirty="0"/>
              <a:t>2110030140-solutions,code</a:t>
            </a:r>
          </a:p>
        </p:txBody>
      </p:sp>
    </p:spTree>
    <p:extLst>
      <p:ext uri="{BB962C8B-B14F-4D97-AF65-F5344CB8AC3E}">
        <p14:creationId xmlns:p14="http://schemas.microsoft.com/office/powerpoint/2010/main" val="247713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rmAutofit fontScale="25000" lnSpcReduction="20000"/>
          </a:bodyPr>
          <a:lstStyle/>
          <a:p>
            <a:r>
              <a:rPr lang="en-US" sz="9800" dirty="0"/>
              <a:t>Create a web/online application for automated gym management in terms of tracking of payment receipts for members, distributing messages, etc.</a:t>
            </a:r>
          </a:p>
          <a:p>
            <a:r>
              <a:rPr lang="en-US" sz="9800" dirty="0">
                <a:solidFill>
                  <a:srgbClr val="000000"/>
                </a:solidFill>
                <a:latin typeface="STIXGeneral-Regular"/>
              </a:rPr>
              <a:t>I</a:t>
            </a:r>
            <a:r>
              <a:rPr lang="en-US" sz="9800" b="0" i="0" dirty="0">
                <a:solidFill>
                  <a:srgbClr val="000000"/>
                </a:solidFill>
                <a:effectLst/>
                <a:latin typeface="STIXGeneral-Regular"/>
              </a:rPr>
              <a:t>n this gym management service, we propose appointment scheduling problems and various applications and solution approaches in healthcare systems. </a:t>
            </a:r>
          </a:p>
          <a:p>
            <a:r>
              <a:rPr lang="en-US" sz="9800" dirty="0">
                <a:solidFill>
                  <a:srgbClr val="000000"/>
                </a:solidFill>
                <a:latin typeface="STIXGeneral-Regular"/>
              </a:rPr>
              <a:t>The problems are based on </a:t>
            </a:r>
            <a:r>
              <a:rPr lang="en-US" sz="9800" b="0" i="0" dirty="0">
                <a:solidFill>
                  <a:srgbClr val="000000"/>
                </a:solidFill>
                <a:effectLst/>
                <a:latin typeface="STIXGeneral-Regular"/>
              </a:rPr>
              <a:t>the flow of people, personal preferences, and random arrival time and service.</a:t>
            </a:r>
          </a:p>
          <a:p>
            <a:r>
              <a:rPr lang="en-US" sz="9800" b="0" i="0" dirty="0">
                <a:solidFill>
                  <a:schemeClr val="tx1"/>
                </a:solidFill>
                <a:effectLst/>
                <a:latin typeface="STIXGeneral-Regular"/>
              </a:rPr>
              <a:t>What we plan to do is to provide the user with a solution to the problem they are facing. It has always fascinated me to imagine that we can get almost everything online then why can’t we get some trusted medical help using the same technology?</a:t>
            </a:r>
          </a:p>
          <a:p>
            <a:endParaRPr lang="en-US" dirty="0"/>
          </a:p>
          <a:p>
            <a:endParaRPr lang="en-US" dirty="0"/>
          </a:p>
          <a:p>
            <a:endParaRPr lang="en-US" dirty="0"/>
          </a:p>
          <a:p>
            <a:endParaRPr lang="en-IN" dirty="0"/>
          </a:p>
          <a:p>
            <a:r>
              <a:rPr lang="en-US" b="0" i="0" dirty="0">
                <a:solidFill>
                  <a:srgbClr val="FFFFFF"/>
                </a:solidFill>
                <a:effectLst/>
                <a:latin typeface="Roboto"/>
              </a:rPr>
              <a:t>e a web/online application for automated gym management in terms of tracking of payment receipts for members, distributing messages, etc. Create a web/online application for automated gym management in terms of tracking of payment receipts for members, distributing messages, etc.</a:t>
            </a:r>
            <a:endParaRPr lang="en-IN"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fontScale="92500" lnSpcReduction="20000"/>
          </a:bodyPr>
          <a:lstStyle/>
          <a:p>
            <a:r>
              <a:rPr lang="en-US" dirty="0"/>
              <a:t>The main objective of the project is to develop software that facilitates data storage, data maintenance, and retrieval for the gym in an igneous way. </a:t>
            </a:r>
          </a:p>
          <a:p>
            <a:r>
              <a:rPr lang="en-US" dirty="0"/>
              <a:t> To store the record of the customers, the staff has the privileges to access, modify and delete any record, and finally the service, the gym provides to its customers. </a:t>
            </a:r>
          </a:p>
          <a:p>
            <a:r>
              <a:rPr lang="en-US" dirty="0"/>
              <a:t> Also, only the staff has the privilege to access any database and make the required changes, if necessary.  </a:t>
            </a:r>
          </a:p>
          <a:p>
            <a:r>
              <a:rPr lang="en-US" dirty="0"/>
              <a:t>To develop easy-to-use software which handles the customer-staff relationship effectively. </a:t>
            </a:r>
          </a:p>
          <a:p>
            <a:r>
              <a:rPr lang="en-US" dirty="0"/>
              <a:t>To develop a user-friendly system that requires minimal user training. Most of the features and functions are similar to those on any windows platform.</a:t>
            </a:r>
            <a:endParaRPr lang="en-IN" dirty="0"/>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7ADF-F6C0-EFC2-0542-4CD7D7B497C3}"/>
              </a:ext>
            </a:extLst>
          </p:cNvPr>
          <p:cNvSpPr>
            <a:spLocks noGrp="1"/>
          </p:cNvSpPr>
          <p:nvPr>
            <p:ph type="title"/>
          </p:nvPr>
        </p:nvSpPr>
        <p:spPr/>
        <p:txBody>
          <a:bodyPr/>
          <a:lstStyle/>
          <a:p>
            <a:r>
              <a:rPr lang="en-IN" dirty="0">
                <a:solidFill>
                  <a:schemeClr val="accent2">
                    <a:lumMod val="50000"/>
                  </a:schemeClr>
                </a:solidFill>
              </a:rPr>
              <a:t>Solutions</a:t>
            </a:r>
          </a:p>
        </p:txBody>
      </p:sp>
      <p:sp>
        <p:nvSpPr>
          <p:cNvPr id="3" name="Content Placeholder 2">
            <a:extLst>
              <a:ext uri="{FF2B5EF4-FFF2-40B4-BE49-F238E27FC236}">
                <a16:creationId xmlns:a16="http://schemas.microsoft.com/office/drawing/2014/main" id="{BFC10CE9-2C06-41CC-54D7-50DA6816B959}"/>
              </a:ext>
            </a:extLst>
          </p:cNvPr>
          <p:cNvSpPr>
            <a:spLocks noGrp="1"/>
          </p:cNvSpPr>
          <p:nvPr>
            <p:ph idx="1"/>
          </p:nvPr>
        </p:nvSpPr>
        <p:spPr/>
        <p:txBody>
          <a:bodyPr/>
          <a:lstStyle/>
          <a:p>
            <a:r>
              <a:rPr lang="en-IN" dirty="0"/>
              <a:t>24 hr site availability</a:t>
            </a:r>
          </a:p>
          <a:p>
            <a:r>
              <a:rPr lang="en-IN" dirty="0"/>
              <a:t>Query column</a:t>
            </a:r>
          </a:p>
          <a:p>
            <a:r>
              <a:rPr lang="en-IN" dirty="0"/>
              <a:t>Details of the gym</a:t>
            </a:r>
          </a:p>
          <a:p>
            <a:r>
              <a:rPr lang="en-IN" dirty="0"/>
              <a:t>Location</a:t>
            </a:r>
          </a:p>
          <a:p>
            <a:r>
              <a:rPr lang="en-IN" dirty="0"/>
              <a:t>Photos of the gym</a:t>
            </a:r>
          </a:p>
          <a:p>
            <a:r>
              <a:rPr lang="en-IN" dirty="0"/>
              <a:t>costs</a:t>
            </a:r>
          </a:p>
          <a:p>
            <a:endParaRPr lang="en-IN" dirty="0"/>
          </a:p>
          <a:p>
            <a:endParaRPr lang="en-IN" dirty="0"/>
          </a:p>
        </p:txBody>
      </p:sp>
    </p:spTree>
    <p:extLst>
      <p:ext uri="{BB962C8B-B14F-4D97-AF65-F5344CB8AC3E}">
        <p14:creationId xmlns:p14="http://schemas.microsoft.com/office/powerpoint/2010/main" val="162423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pPr algn="l">
              <a:buFont typeface="Arial" panose="020B0604020202020204" pitchFamily="34" charset="0"/>
              <a:buChar char="•"/>
            </a:pPr>
            <a:r>
              <a:rPr lang="en-IN" b="0" i="0" dirty="0">
                <a:solidFill>
                  <a:srgbClr val="202124"/>
                </a:solidFill>
                <a:effectLst/>
                <a:latin typeface="arial" panose="020B0604020202020204" pitchFamily="34" charset="0"/>
              </a:rPr>
              <a:t>Brute-force or exhaustive search.</a:t>
            </a:r>
          </a:p>
          <a:p>
            <a:pPr algn="l">
              <a:buFont typeface="Arial" panose="020B0604020202020204" pitchFamily="34" charset="0"/>
              <a:buChar char="•"/>
            </a:pPr>
            <a:r>
              <a:rPr lang="en-IN" b="0" i="0" dirty="0">
                <a:solidFill>
                  <a:srgbClr val="202124"/>
                </a:solidFill>
                <a:effectLst/>
                <a:latin typeface="arial" panose="020B0604020202020204" pitchFamily="34" charset="0"/>
              </a:rPr>
              <a:t>Divide and Conquer.</a:t>
            </a:r>
          </a:p>
          <a:p>
            <a:pPr algn="l">
              <a:buFont typeface="Arial" panose="020B0604020202020204" pitchFamily="34" charset="0"/>
              <a:buChar char="•"/>
            </a:pPr>
            <a:r>
              <a:rPr lang="en-IN" b="0" i="0" dirty="0">
                <a:solidFill>
                  <a:srgbClr val="202124"/>
                </a:solidFill>
                <a:effectLst/>
                <a:latin typeface="arial" panose="020B0604020202020204" pitchFamily="34" charset="0"/>
              </a:rPr>
              <a:t>Greedy Algorithms.</a:t>
            </a:r>
          </a:p>
          <a:p>
            <a:pPr algn="l">
              <a:buFont typeface="Arial" panose="020B0604020202020204" pitchFamily="34" charset="0"/>
              <a:buChar char="•"/>
            </a:pPr>
            <a:r>
              <a:rPr lang="en-IN" b="0" i="0" dirty="0">
                <a:solidFill>
                  <a:srgbClr val="202124"/>
                </a:solidFill>
                <a:effectLst/>
                <a:latin typeface="arial" panose="020B0604020202020204" pitchFamily="34" charset="0"/>
              </a:rPr>
              <a:t>Dynamic Programming.</a:t>
            </a:r>
          </a:p>
          <a:p>
            <a:pPr algn="l">
              <a:buFont typeface="Arial" panose="020B0604020202020204" pitchFamily="34" charset="0"/>
              <a:buChar char="•"/>
            </a:pPr>
            <a:r>
              <a:rPr lang="en-IN" b="0" i="0" dirty="0">
                <a:solidFill>
                  <a:srgbClr val="202124"/>
                </a:solidFill>
                <a:effectLst/>
                <a:latin typeface="arial" panose="020B0604020202020204" pitchFamily="34" charset="0"/>
              </a:rPr>
              <a:t>Branch and Bound Algorithm.</a:t>
            </a:r>
          </a:p>
          <a:p>
            <a:pPr algn="l">
              <a:buFont typeface="Arial" panose="020B0604020202020204" pitchFamily="34" charset="0"/>
              <a:buChar char="•"/>
            </a:pPr>
            <a:r>
              <a:rPr lang="en-IN" b="0" i="0" dirty="0">
                <a:solidFill>
                  <a:srgbClr val="202124"/>
                </a:solidFill>
                <a:effectLst/>
                <a:latin typeface="arial" panose="020B0604020202020204" pitchFamily="34" charset="0"/>
              </a:rPr>
              <a:t>Randomized Algorithm.</a:t>
            </a:r>
          </a:p>
          <a:p>
            <a:pPr algn="l">
              <a:buFont typeface="Arial" panose="020B0604020202020204" pitchFamily="34" charset="0"/>
              <a:buChar char="•"/>
            </a:pPr>
            <a:r>
              <a:rPr lang="en-IN" b="0" i="0" dirty="0">
                <a:solidFill>
                  <a:srgbClr val="202124"/>
                </a:solidFill>
                <a:effectLst/>
                <a:latin typeface="arial" panose="020B0604020202020204" pitchFamily="34" charset="0"/>
              </a:rPr>
              <a:t>Backtracking.</a:t>
            </a:r>
          </a:p>
          <a:p>
            <a:r>
              <a:rPr lang="en-IN" dirty="0"/>
              <a:t>Flow charts, graphs, diagrams, Pie charts</a:t>
            </a:r>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379C-9952-5D26-E021-F3ECF29DE925}"/>
              </a:ext>
            </a:extLst>
          </p:cNvPr>
          <p:cNvSpPr>
            <a:spLocks noGrp="1"/>
          </p:cNvSpPr>
          <p:nvPr>
            <p:ph type="title"/>
          </p:nvPr>
        </p:nvSpPr>
        <p:spPr/>
        <p:txBody>
          <a:bodyPr/>
          <a:lstStyle/>
          <a:p>
            <a:r>
              <a:rPr lang="en-IN" dirty="0">
                <a:solidFill>
                  <a:schemeClr val="accent2">
                    <a:lumMod val="50000"/>
                  </a:schemeClr>
                </a:solidFill>
              </a:rPr>
              <a:t>ER DIAGRAM</a:t>
            </a:r>
          </a:p>
        </p:txBody>
      </p:sp>
      <p:pic>
        <p:nvPicPr>
          <p:cNvPr id="6" name="Content Placeholder 5">
            <a:extLst>
              <a:ext uri="{FF2B5EF4-FFF2-40B4-BE49-F238E27FC236}">
                <a16:creationId xmlns:a16="http://schemas.microsoft.com/office/drawing/2014/main" id="{46B08BB3-0462-0F04-FB33-81C31B0B5C46}"/>
              </a:ext>
            </a:extLst>
          </p:cNvPr>
          <p:cNvPicPr>
            <a:picLocks noGrp="1" noChangeAspect="1"/>
          </p:cNvPicPr>
          <p:nvPr>
            <p:ph idx="1"/>
          </p:nvPr>
        </p:nvPicPr>
        <p:blipFill>
          <a:blip r:embed="rId2"/>
          <a:stretch>
            <a:fillRect/>
          </a:stretch>
        </p:blipFill>
        <p:spPr>
          <a:xfrm>
            <a:off x="1431249" y="1825625"/>
            <a:ext cx="9329501" cy="4351338"/>
          </a:xfrm>
          <a:prstGeom prst="rect">
            <a:avLst/>
          </a:prstGeom>
        </p:spPr>
      </p:pic>
    </p:spTree>
    <p:extLst>
      <p:ext uri="{BB962C8B-B14F-4D97-AF65-F5344CB8AC3E}">
        <p14:creationId xmlns:p14="http://schemas.microsoft.com/office/powerpoint/2010/main" val="108470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298A-8D75-8621-B840-2115BCBFA2BC}"/>
              </a:ext>
            </a:extLst>
          </p:cNvPr>
          <p:cNvSpPr>
            <a:spLocks noGrp="1"/>
          </p:cNvSpPr>
          <p:nvPr>
            <p:ph type="title"/>
          </p:nvPr>
        </p:nvSpPr>
        <p:spPr/>
        <p:txBody>
          <a:bodyPr/>
          <a:lstStyle/>
          <a:p>
            <a:r>
              <a:rPr lang="en-IN" dirty="0">
                <a:solidFill>
                  <a:schemeClr val="accent2">
                    <a:lumMod val="50000"/>
                  </a:schemeClr>
                </a:solidFill>
              </a:rPr>
              <a:t>TOOLS REQUIRED</a:t>
            </a:r>
          </a:p>
        </p:txBody>
      </p:sp>
      <p:sp>
        <p:nvSpPr>
          <p:cNvPr id="3" name="Content Placeholder 2">
            <a:extLst>
              <a:ext uri="{FF2B5EF4-FFF2-40B4-BE49-F238E27FC236}">
                <a16:creationId xmlns:a16="http://schemas.microsoft.com/office/drawing/2014/main" id="{9123DA36-F35D-438B-E261-0F3173F0E48A}"/>
              </a:ext>
            </a:extLst>
          </p:cNvPr>
          <p:cNvSpPr>
            <a:spLocks noGrp="1"/>
          </p:cNvSpPr>
          <p:nvPr>
            <p:ph idx="1"/>
          </p:nvPr>
        </p:nvSpPr>
        <p:spPr/>
        <p:txBody>
          <a:bodyPr/>
          <a:lstStyle/>
          <a:p>
            <a:r>
              <a:rPr lang="en-IN" dirty="0" err="1"/>
              <a:t>TerraER</a:t>
            </a:r>
            <a:endParaRPr lang="en-IN" dirty="0"/>
          </a:p>
          <a:p>
            <a:r>
              <a:rPr lang="en-IN" dirty="0"/>
              <a:t>PYCHARM</a:t>
            </a:r>
          </a:p>
          <a:p>
            <a:r>
              <a:rPr lang="en-IN" dirty="0"/>
              <a:t>GITHUB</a:t>
            </a:r>
          </a:p>
        </p:txBody>
      </p:sp>
    </p:spTree>
    <p:extLst>
      <p:ext uri="{BB962C8B-B14F-4D97-AF65-F5344CB8AC3E}">
        <p14:creationId xmlns:p14="http://schemas.microsoft.com/office/powerpoint/2010/main" val="250947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IN" dirty="0"/>
              <a:t>Arrays</a:t>
            </a:r>
          </a:p>
          <a:p>
            <a:r>
              <a:rPr lang="en-IN" dirty="0"/>
              <a:t>Linked list</a:t>
            </a:r>
          </a:p>
          <a:p>
            <a:r>
              <a:rPr lang="en-IN" dirty="0"/>
              <a:t>Stack </a:t>
            </a:r>
          </a:p>
          <a:p>
            <a:r>
              <a:rPr lang="en-IN" dirty="0"/>
              <a:t>Queue</a:t>
            </a:r>
          </a:p>
          <a:p>
            <a:r>
              <a:rPr lang="en-IN" dirty="0"/>
              <a:t>Hash Table</a:t>
            </a:r>
          </a:p>
          <a:p>
            <a:r>
              <a:rPr lang="en-IN" dirty="0"/>
              <a:t>Trees</a:t>
            </a:r>
          </a:p>
          <a:p>
            <a:r>
              <a:rPr lang="en-IN" dirty="0"/>
              <a:t>Graphs</a:t>
            </a:r>
          </a:p>
        </p:txBody>
      </p:sp>
    </p:spTree>
    <p:extLst>
      <p:ext uri="{BB962C8B-B14F-4D97-AF65-F5344CB8AC3E}">
        <p14:creationId xmlns:p14="http://schemas.microsoft.com/office/powerpoint/2010/main" val="107968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F74DBF-BEE4-3775-C607-BE305E31CCC0}"/>
              </a:ext>
            </a:extLst>
          </p:cNvPr>
          <p:cNvPicPr>
            <a:picLocks noGrp="1" noChangeAspect="1"/>
          </p:cNvPicPr>
          <p:nvPr>
            <p:ph idx="1"/>
          </p:nvPr>
        </p:nvPicPr>
        <p:blipFill>
          <a:blip r:embed="rId2"/>
          <a:stretch>
            <a:fillRect/>
          </a:stretch>
        </p:blipFill>
        <p:spPr>
          <a:xfrm>
            <a:off x="1156192" y="1077346"/>
            <a:ext cx="4254009" cy="6269760"/>
          </a:xfrm>
          <a:prstGeom prst="rect">
            <a:avLst/>
          </a:prstGeom>
        </p:spPr>
      </p:pic>
      <p:pic>
        <p:nvPicPr>
          <p:cNvPr id="6" name="Picture 5">
            <a:extLst>
              <a:ext uri="{FF2B5EF4-FFF2-40B4-BE49-F238E27FC236}">
                <a16:creationId xmlns:a16="http://schemas.microsoft.com/office/drawing/2014/main" id="{5377E048-F42B-47C0-CBC7-737AAEC2B9F1}"/>
              </a:ext>
            </a:extLst>
          </p:cNvPr>
          <p:cNvPicPr>
            <a:picLocks noChangeAspect="1"/>
          </p:cNvPicPr>
          <p:nvPr/>
        </p:nvPicPr>
        <p:blipFill>
          <a:blip r:embed="rId3"/>
          <a:stretch>
            <a:fillRect/>
          </a:stretch>
        </p:blipFill>
        <p:spPr>
          <a:xfrm>
            <a:off x="6781800" y="262392"/>
            <a:ext cx="2849947" cy="6333215"/>
          </a:xfrm>
          <a:prstGeom prst="rect">
            <a:avLst/>
          </a:prstGeom>
        </p:spPr>
      </p:pic>
    </p:spTree>
    <p:extLst>
      <p:ext uri="{BB962C8B-B14F-4D97-AF65-F5344CB8AC3E}">
        <p14:creationId xmlns:p14="http://schemas.microsoft.com/office/powerpoint/2010/main" val="25493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423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Calibri Light</vt:lpstr>
      <vt:lpstr>Roboto</vt:lpstr>
      <vt:lpstr>STIXGeneral-Regular</vt:lpstr>
      <vt:lpstr>Office Theme</vt:lpstr>
      <vt:lpstr>Database Management Systems GYM MANAGEMENT SYSTEM</vt:lpstr>
      <vt:lpstr>Problem statement and domain</vt:lpstr>
      <vt:lpstr>Existing solutions/ Naïve solutions</vt:lpstr>
      <vt:lpstr>Solutions</vt:lpstr>
      <vt:lpstr>Proposed Algorithm Design Technique</vt:lpstr>
      <vt:lpstr>ER DIAGRAM</vt:lpstr>
      <vt:lpstr>TOOLS REQUIRED</vt:lpstr>
      <vt:lpstr>Data Structures needed</vt:lpstr>
      <vt:lpstr>PowerPoint Presentation</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kongara ramakrishna</cp:lastModifiedBy>
  <cp:revision>23</cp:revision>
  <dcterms:created xsi:type="dcterms:W3CDTF">2022-02-18T09:01:51Z</dcterms:created>
  <dcterms:modified xsi:type="dcterms:W3CDTF">2022-08-08T04:32:15Z</dcterms:modified>
</cp:coreProperties>
</file>