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3"/>
  </p:notesMasterIdLst>
  <p:handoutMasterIdLst>
    <p:handoutMasterId r:id="rId34"/>
  </p:handoutMasterIdLst>
  <p:sldIdLst>
    <p:sldId id="257" r:id="rId5"/>
    <p:sldId id="392" r:id="rId6"/>
    <p:sldId id="384" r:id="rId7"/>
    <p:sldId id="394" r:id="rId8"/>
    <p:sldId id="395" r:id="rId9"/>
    <p:sldId id="408" r:id="rId10"/>
    <p:sldId id="409" r:id="rId11"/>
    <p:sldId id="410" r:id="rId12"/>
    <p:sldId id="411" r:id="rId13"/>
    <p:sldId id="414" r:id="rId14"/>
    <p:sldId id="412" r:id="rId15"/>
    <p:sldId id="413" r:id="rId16"/>
    <p:sldId id="396" r:id="rId17"/>
    <p:sldId id="398" r:id="rId18"/>
    <p:sldId id="405" r:id="rId19"/>
    <p:sldId id="399" r:id="rId20"/>
    <p:sldId id="400" r:id="rId21"/>
    <p:sldId id="401" r:id="rId22"/>
    <p:sldId id="402" r:id="rId23"/>
    <p:sldId id="406" r:id="rId24"/>
    <p:sldId id="403" r:id="rId25"/>
    <p:sldId id="404" r:id="rId26"/>
    <p:sldId id="407" r:id="rId27"/>
    <p:sldId id="415" r:id="rId28"/>
    <p:sldId id="416" r:id="rId29"/>
    <p:sldId id="417" r:id="rId30"/>
    <p:sldId id="418" r:id="rId31"/>
    <p:sldId id="3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69" d="100"/>
          <a:sy n="69" d="100"/>
        </p:scale>
        <p:origin x="738"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11/09/2022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oup 3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9" name="Freeform: Shape 3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4" name="Rectangle 4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Graphical user interface&#10;&#10;Description automatically generated with low confidence">
            <a:extLst>
              <a:ext uri="{FF2B5EF4-FFF2-40B4-BE49-F238E27FC236}">
                <a16:creationId xmlns:a16="http://schemas.microsoft.com/office/drawing/2014/main" id="{CEE98668-DBB0-4D37-A6C6-F131D9B78C90}"/>
              </a:ext>
            </a:extLst>
          </p:cNvPr>
          <p:cNvPicPr>
            <a:picLocks noGrp="1" noChangeAspect="1"/>
          </p:cNvPicPr>
          <p:nvPr>
            <p:ph type="pic" sz="quarter" idx="13"/>
          </p:nvPr>
        </p:nvPicPr>
        <p:blipFill rotWithShape="1">
          <a:blip r:embed="rId3"/>
          <a:srcRect t="29797" b="13953"/>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6" name="Rectangle 45">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a:solidFill>
                  <a:schemeClr val="tx1"/>
                </a:solidFill>
                <a:latin typeface="+mj-lt"/>
                <a:ea typeface="+mj-ea"/>
                <a:cs typeface="+mj-cs"/>
              </a:rPr>
              <a:t>CREDIT AND TRUST</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C9D1-20E2-46E2-912F-1B3714D4C665}"/>
              </a:ext>
            </a:extLst>
          </p:cNvPr>
          <p:cNvSpPr>
            <a:spLocks noGrp="1"/>
          </p:cNvSpPr>
          <p:nvPr>
            <p:ph type="title"/>
          </p:nvPr>
        </p:nvSpPr>
        <p:spPr>
          <a:xfrm>
            <a:off x="550862" y="549275"/>
            <a:ext cx="11091600" cy="603250"/>
          </a:xfrm>
        </p:spPr>
        <p:txBody>
          <a:bodyPr/>
          <a:lstStyle/>
          <a:p>
            <a:r>
              <a:rPr lang="en-IN" sz="2400" dirty="0"/>
              <a:t>*****   Workflow Design For Testcases   *****</a:t>
            </a:r>
          </a:p>
        </p:txBody>
      </p:sp>
      <p:pic>
        <p:nvPicPr>
          <p:cNvPr id="8" name="Content Placeholder 7">
            <a:extLst>
              <a:ext uri="{FF2B5EF4-FFF2-40B4-BE49-F238E27FC236}">
                <a16:creationId xmlns:a16="http://schemas.microsoft.com/office/drawing/2014/main" id="{9E4C254B-5456-41F8-A24E-34DD0D6BF037}"/>
              </a:ext>
            </a:extLst>
          </p:cNvPr>
          <p:cNvPicPr>
            <a:picLocks noGrp="1" noChangeAspect="1"/>
          </p:cNvPicPr>
          <p:nvPr>
            <p:ph idx="1"/>
          </p:nvPr>
        </p:nvPicPr>
        <p:blipFill>
          <a:blip r:embed="rId2"/>
          <a:stretch>
            <a:fillRect/>
          </a:stretch>
        </p:blipFill>
        <p:spPr>
          <a:xfrm>
            <a:off x="622935" y="1152525"/>
            <a:ext cx="8991600" cy="3552825"/>
          </a:xfrm>
        </p:spPr>
      </p:pic>
      <p:sp>
        <p:nvSpPr>
          <p:cNvPr id="4" name="Date Placeholder 3">
            <a:extLst>
              <a:ext uri="{FF2B5EF4-FFF2-40B4-BE49-F238E27FC236}">
                <a16:creationId xmlns:a16="http://schemas.microsoft.com/office/drawing/2014/main" id="{B67E1114-30BE-4AAE-BBE4-1FEF67FC82D6}"/>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EB4045E-985B-4E10-ABA5-6E107BEC8F5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88EB5D2-1F6D-49D7-86D1-20C270D09F5C}"/>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49758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3340-AEBF-42F4-87BA-7AAD59B7696B}"/>
              </a:ext>
            </a:extLst>
          </p:cNvPr>
          <p:cNvSpPr>
            <a:spLocks noGrp="1"/>
          </p:cNvSpPr>
          <p:nvPr>
            <p:ph type="title"/>
          </p:nvPr>
        </p:nvSpPr>
        <p:spPr>
          <a:xfrm>
            <a:off x="550862" y="530225"/>
            <a:ext cx="11091600" cy="1332000"/>
          </a:xfrm>
        </p:spPr>
        <p:txBody>
          <a:bodyPr/>
          <a:lstStyle/>
          <a:p>
            <a:pPr marL="342900" indent="-342900">
              <a:buFont typeface="Wingdings" panose="05000000000000000000" pitchFamily="2" charset="2"/>
              <a:buChar char="v"/>
            </a:pPr>
            <a:r>
              <a:rPr lang="en-IN" sz="2400" dirty="0"/>
              <a:t>TEST CASE #T1  </a:t>
            </a:r>
            <a:br>
              <a:rPr lang="en-IN" sz="2400" dirty="0"/>
            </a:br>
            <a:br>
              <a:rPr lang="en-IN" sz="2400" dirty="0"/>
            </a:br>
            <a:r>
              <a:rPr lang="en-IN" sz="1800" dirty="0"/>
              <a:t>Output Tables   :-</a:t>
            </a:r>
            <a:endParaRPr lang="en-IN" sz="2400" dirty="0"/>
          </a:p>
        </p:txBody>
      </p:sp>
      <p:sp>
        <p:nvSpPr>
          <p:cNvPr id="4" name="Date Placeholder 3">
            <a:extLst>
              <a:ext uri="{FF2B5EF4-FFF2-40B4-BE49-F238E27FC236}">
                <a16:creationId xmlns:a16="http://schemas.microsoft.com/office/drawing/2014/main" id="{AA68E9AE-D94E-4217-82C8-4D4E0713CA7C}"/>
              </a:ext>
            </a:extLst>
          </p:cNvPr>
          <p:cNvSpPr>
            <a:spLocks noGrp="1"/>
          </p:cNvSpPr>
          <p:nvPr>
            <p:ph type="dt" sz="half" idx="10"/>
          </p:nvPr>
        </p:nvSpPr>
        <p:spPr>
          <a:xfrm>
            <a:off x="550862"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E90695AE-027B-4916-98B1-6D97BF25DC0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6DF504E-BB52-4867-891A-9EA6367DE94D}"/>
              </a:ext>
            </a:extLst>
          </p:cNvPr>
          <p:cNvSpPr>
            <a:spLocks noGrp="1"/>
          </p:cNvSpPr>
          <p:nvPr>
            <p:ph type="sldNum" sz="quarter" idx="12"/>
          </p:nvPr>
        </p:nvSpPr>
        <p:spPr/>
        <p:txBody>
          <a:bodyPr/>
          <a:lstStyle/>
          <a:p>
            <a:fld id="{DBA1B0FB-D917-4C8C-928F-313BD683BF39}" type="slidenum">
              <a:rPr lang="en-US" smtClean="0"/>
              <a:t>11</a:t>
            </a:fld>
            <a:endParaRPr lang="en-US"/>
          </a:p>
        </p:txBody>
      </p:sp>
      <p:pic>
        <p:nvPicPr>
          <p:cNvPr id="12" name="Content Placeholder 11">
            <a:extLst>
              <a:ext uri="{FF2B5EF4-FFF2-40B4-BE49-F238E27FC236}">
                <a16:creationId xmlns:a16="http://schemas.microsoft.com/office/drawing/2014/main" id="{04D9DA3E-0FB7-4F10-90DF-9BCCC80E10A0}"/>
              </a:ext>
            </a:extLst>
          </p:cNvPr>
          <p:cNvPicPr>
            <a:picLocks noGrp="1" noChangeAspect="1"/>
          </p:cNvPicPr>
          <p:nvPr>
            <p:ph idx="1"/>
          </p:nvPr>
        </p:nvPicPr>
        <p:blipFill>
          <a:blip r:embed="rId2"/>
          <a:stretch>
            <a:fillRect/>
          </a:stretch>
        </p:blipFill>
        <p:spPr>
          <a:xfrm>
            <a:off x="620713" y="1965362"/>
            <a:ext cx="11090275" cy="3538463"/>
          </a:xfrm>
        </p:spPr>
      </p:pic>
    </p:spTree>
    <p:extLst>
      <p:ext uri="{BB962C8B-B14F-4D97-AF65-F5344CB8AC3E}">
        <p14:creationId xmlns:p14="http://schemas.microsoft.com/office/powerpoint/2010/main" val="326665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B86C-A3F2-4692-8B63-C8F480CD6846}"/>
              </a:ext>
            </a:extLst>
          </p:cNvPr>
          <p:cNvSpPr>
            <a:spLocks noGrp="1"/>
          </p:cNvSpPr>
          <p:nvPr>
            <p:ph type="title"/>
          </p:nvPr>
        </p:nvSpPr>
        <p:spPr>
          <a:xfrm>
            <a:off x="550862" y="549275"/>
            <a:ext cx="11091600" cy="995648"/>
          </a:xfrm>
        </p:spPr>
        <p:txBody>
          <a:bodyPr/>
          <a:lstStyle/>
          <a:p>
            <a:pPr marL="342900" indent="-342900">
              <a:buFont typeface="Wingdings" panose="05000000000000000000" pitchFamily="2" charset="2"/>
              <a:buChar char="v"/>
            </a:pPr>
            <a:r>
              <a:rPr lang="en-IN" sz="2400" dirty="0"/>
              <a:t>TEST CASE #T2</a:t>
            </a:r>
            <a:br>
              <a:rPr lang="en-IN" sz="2400" dirty="0"/>
            </a:br>
            <a:br>
              <a:rPr lang="en-IN" sz="2400" dirty="0"/>
            </a:br>
            <a:r>
              <a:rPr lang="en-IN" sz="1800" dirty="0"/>
              <a:t>Output Tables  :-</a:t>
            </a:r>
            <a:endParaRPr lang="en-IN" sz="2400" dirty="0"/>
          </a:p>
        </p:txBody>
      </p:sp>
      <p:pic>
        <p:nvPicPr>
          <p:cNvPr id="8" name="Content Placeholder 7">
            <a:extLst>
              <a:ext uri="{FF2B5EF4-FFF2-40B4-BE49-F238E27FC236}">
                <a16:creationId xmlns:a16="http://schemas.microsoft.com/office/drawing/2014/main" id="{41339313-37B4-439E-8D3B-D8DE46A40133}"/>
              </a:ext>
            </a:extLst>
          </p:cNvPr>
          <p:cNvPicPr>
            <a:picLocks noGrp="1" noChangeAspect="1"/>
          </p:cNvPicPr>
          <p:nvPr>
            <p:ph idx="1"/>
          </p:nvPr>
        </p:nvPicPr>
        <p:blipFill>
          <a:blip r:embed="rId2"/>
          <a:stretch>
            <a:fillRect/>
          </a:stretch>
        </p:blipFill>
        <p:spPr>
          <a:xfrm>
            <a:off x="815127" y="1546411"/>
            <a:ext cx="10218846" cy="4425950"/>
          </a:xfrm>
        </p:spPr>
      </p:pic>
      <p:sp>
        <p:nvSpPr>
          <p:cNvPr id="4" name="Date Placeholder 3">
            <a:extLst>
              <a:ext uri="{FF2B5EF4-FFF2-40B4-BE49-F238E27FC236}">
                <a16:creationId xmlns:a16="http://schemas.microsoft.com/office/drawing/2014/main" id="{05D4C3FD-48C6-4EB9-931E-431FA0876D6C}"/>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56C2EA0-FA78-41E7-9041-757F9F42EBE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B69D59-4974-40FB-A6C0-4A3A5028D1AB}"/>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394559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7E82-6CB4-49E2-B76E-0256202732DD}"/>
              </a:ext>
            </a:extLst>
          </p:cNvPr>
          <p:cNvSpPr>
            <a:spLocks noGrp="1"/>
          </p:cNvSpPr>
          <p:nvPr>
            <p:ph type="title"/>
          </p:nvPr>
        </p:nvSpPr>
        <p:spPr>
          <a:xfrm>
            <a:off x="261937" y="292101"/>
            <a:ext cx="11668125" cy="488950"/>
          </a:xfrm>
          <a:solidFill>
            <a:schemeClr val="accent5">
              <a:lumMod val="50000"/>
            </a:schemeClr>
          </a:solidFill>
        </p:spPr>
        <p:txBody>
          <a:bodyPr/>
          <a:lstStyle/>
          <a:p>
            <a:r>
              <a:rPr lang="en-IN" sz="3200" dirty="0"/>
              <a:t>Unit Testing- Test Case #T1</a:t>
            </a:r>
          </a:p>
        </p:txBody>
      </p:sp>
      <p:sp>
        <p:nvSpPr>
          <p:cNvPr id="3" name="Content Placeholder 2">
            <a:extLst>
              <a:ext uri="{FF2B5EF4-FFF2-40B4-BE49-F238E27FC236}">
                <a16:creationId xmlns:a16="http://schemas.microsoft.com/office/drawing/2014/main" id="{1B5E78D2-8E26-4250-BE52-6BE0B80E40EE}"/>
              </a:ext>
            </a:extLst>
          </p:cNvPr>
          <p:cNvSpPr>
            <a:spLocks noGrp="1"/>
          </p:cNvSpPr>
          <p:nvPr>
            <p:ph idx="1"/>
          </p:nvPr>
        </p:nvSpPr>
        <p:spPr>
          <a:xfrm>
            <a:off x="261937" y="1063597"/>
            <a:ext cx="11090274" cy="5502302"/>
          </a:xfrm>
        </p:spPr>
        <p:txBody>
          <a:bodyPr/>
          <a:lstStyle/>
          <a:p>
            <a:pPr marL="0" indent="0">
              <a:buNone/>
            </a:pPr>
            <a:r>
              <a:rPr lang="en-IN" sz="1600" dirty="0"/>
              <a:t>Test Case Purpose: Validate workflow – WF_S_M_MAPP_SPR1</a:t>
            </a:r>
          </a:p>
          <a:p>
            <a:pPr marL="0" indent="0">
              <a:buNone/>
            </a:pPr>
            <a:r>
              <a:rPr lang="en-IN" sz="1600" dirty="0"/>
              <a:t>Test Procedure:</a:t>
            </a:r>
          </a:p>
          <a:p>
            <a:pPr marL="0" indent="0">
              <a:buNone/>
            </a:pPr>
            <a:r>
              <a:rPr lang="en-IN" sz="1600" dirty="0"/>
              <a:t>Go to workflow manager</a:t>
            </a:r>
          </a:p>
          <a:p>
            <a:pPr marL="0" indent="0">
              <a:buNone/>
            </a:pPr>
            <a:r>
              <a:rPr lang="en-IN" sz="1600" dirty="0"/>
              <a:t>•Open workflow</a:t>
            </a:r>
          </a:p>
          <a:p>
            <a:pPr marL="0" indent="0">
              <a:buNone/>
            </a:pPr>
            <a:r>
              <a:rPr lang="en-IN" sz="1600" dirty="0"/>
              <a:t>•Workflows menu-&gt; click on validate</a:t>
            </a:r>
          </a:p>
          <a:p>
            <a:pPr marL="0" indent="0">
              <a:buNone/>
            </a:pPr>
            <a:r>
              <a:rPr lang="en-IN" sz="1600" dirty="0"/>
              <a:t>Input Value/Test Data: Sources and targets are available and connected</a:t>
            </a:r>
          </a:p>
          <a:p>
            <a:pPr marL="0" indent="0">
              <a:buNone/>
            </a:pPr>
            <a:r>
              <a:rPr lang="en-IN" sz="1600" dirty="0"/>
              <a:t>Sources: CUSTOMER_INFO_GRP7, L_APPL</a:t>
            </a:r>
          </a:p>
          <a:p>
            <a:pPr marL="0" indent="0">
              <a:buNone/>
            </a:pPr>
            <a:r>
              <a:rPr lang="en-IN" sz="1600" dirty="0"/>
              <a:t>Mappings: M_MAPP_SPR1</a:t>
            </a:r>
          </a:p>
          <a:p>
            <a:pPr marL="0" indent="0">
              <a:buNone/>
            </a:pPr>
            <a:r>
              <a:rPr lang="en-IN" sz="1600" dirty="0"/>
              <a:t>Targets: L_APPROVE, L_DECLINE, CRED_SCORECARD</a:t>
            </a:r>
          </a:p>
          <a:p>
            <a:pPr marL="0" indent="0">
              <a:buNone/>
            </a:pPr>
            <a:r>
              <a:rPr lang="en-IN" sz="1600" dirty="0"/>
              <a:t>Session: S_M_MAPP_SPR12</a:t>
            </a:r>
          </a:p>
          <a:p>
            <a:pPr marL="0" indent="0">
              <a:buNone/>
            </a:pPr>
            <a:endParaRPr lang="en-IN" sz="1600" dirty="0"/>
          </a:p>
          <a:p>
            <a:pPr marL="0" indent="0">
              <a:buNone/>
            </a:pPr>
            <a:endParaRPr lang="en-IN" dirty="0"/>
          </a:p>
        </p:txBody>
      </p:sp>
    </p:spTree>
    <p:extLst>
      <p:ext uri="{BB962C8B-B14F-4D97-AF65-F5344CB8AC3E}">
        <p14:creationId xmlns:p14="http://schemas.microsoft.com/office/powerpoint/2010/main" val="142079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5B4993-9FF8-4C12-B2B8-2913B4DF13B0}"/>
              </a:ext>
            </a:extLst>
          </p:cNvPr>
          <p:cNvSpPr>
            <a:spLocks noGrp="1"/>
          </p:cNvSpPr>
          <p:nvPr>
            <p:ph idx="1"/>
          </p:nvPr>
        </p:nvSpPr>
        <p:spPr>
          <a:xfrm>
            <a:off x="201765" y="180975"/>
            <a:ext cx="11553672" cy="6029324"/>
          </a:xfrm>
        </p:spPr>
        <p:txBody>
          <a:bodyPr/>
          <a:lstStyle/>
          <a:p>
            <a:pPr marL="0" indent="0">
              <a:buNone/>
            </a:pPr>
            <a:r>
              <a:rPr lang="en-IN" sz="1600" dirty="0"/>
              <a:t>Transformations:</a:t>
            </a:r>
          </a:p>
          <a:p>
            <a:pPr marL="0" indent="0">
              <a:buNone/>
            </a:pPr>
            <a:r>
              <a:rPr lang="en-IN" sz="1600" dirty="0"/>
              <a:t>•For target table : L_APPROVE</a:t>
            </a:r>
          </a:p>
          <a:p>
            <a:pPr marL="0" indent="0">
              <a:buNone/>
            </a:pPr>
            <a:r>
              <a:rPr lang="en-IN" sz="1600" dirty="0"/>
              <a:t>1.JOINER: JOINER transformation used for joining two sources </a:t>
            </a:r>
          </a:p>
          <a:p>
            <a:pPr marL="0" indent="0">
              <a:buNone/>
            </a:pPr>
            <a:r>
              <a:rPr lang="en-IN" sz="1600" dirty="0"/>
              <a:t>Here sources joined with condition C_ID1=C_ID</a:t>
            </a:r>
          </a:p>
          <a:p>
            <a:pPr marL="0" indent="0">
              <a:buNone/>
            </a:pPr>
            <a:r>
              <a:rPr lang="en-IN" sz="1600" dirty="0"/>
              <a:t>2.ROUTER :ROUTER transformation used for approving loan applications having credit score greater than 500</a:t>
            </a:r>
          </a:p>
          <a:p>
            <a:pPr marL="0" indent="0">
              <a:buNone/>
            </a:pPr>
            <a:r>
              <a:rPr lang="en-IN" sz="1600" dirty="0"/>
              <a:t>•For target table : L_DECLINE</a:t>
            </a:r>
          </a:p>
          <a:p>
            <a:pPr marL="0" indent="0">
              <a:buNone/>
            </a:pPr>
            <a:r>
              <a:rPr lang="en-IN" sz="1600" dirty="0"/>
              <a:t>1.JOINER: JOINER transformation used for joining two sources </a:t>
            </a:r>
          </a:p>
          <a:p>
            <a:pPr marL="0" indent="0">
              <a:buNone/>
            </a:pPr>
            <a:r>
              <a:rPr lang="en-IN" sz="1600" dirty="0"/>
              <a:t>Here sources joined with condition C_ID1=C_ID</a:t>
            </a:r>
          </a:p>
          <a:p>
            <a:pPr marL="0" indent="0">
              <a:buNone/>
            </a:pPr>
            <a:r>
              <a:rPr lang="en-IN" sz="1600" dirty="0"/>
              <a:t>2.ROUTER: ROUTER transformation used for declining loan applications having credit score less than equal to 500</a:t>
            </a:r>
          </a:p>
          <a:p>
            <a:pPr marL="0" indent="0">
              <a:buNone/>
            </a:pPr>
            <a:r>
              <a:rPr lang="en-IN" sz="1600" dirty="0"/>
              <a:t>•For target table: CRED_SCORECARD</a:t>
            </a:r>
          </a:p>
          <a:p>
            <a:pPr marL="0" indent="0">
              <a:buNone/>
            </a:pPr>
            <a:r>
              <a:rPr lang="en-IN" sz="1600" dirty="0"/>
              <a:t>1.RANK: RANK transformation used for ranking top 3 loan applications based on the credit score</a:t>
            </a:r>
          </a:p>
          <a:p>
            <a:pPr marL="0" indent="0">
              <a:buNone/>
            </a:pPr>
            <a:r>
              <a:rPr lang="en-IN" sz="1600" dirty="0"/>
              <a:t>Expected Results: Message in workflow manager status bar: “Workflow WF_S_M_MAPP_SPR1 is valid “</a:t>
            </a:r>
          </a:p>
          <a:p>
            <a:pPr marL="0" indent="0">
              <a:buNone/>
            </a:pPr>
            <a:r>
              <a:rPr lang="en-IN" sz="1600" dirty="0"/>
              <a:t>Actual Results: Message in workflow manager status bar: “Workflow WF_S_M_MAPP_SPR1 is valid “</a:t>
            </a:r>
            <a:endParaRPr lang="en-IN" sz="1400" dirty="0"/>
          </a:p>
          <a:p>
            <a:pPr marL="0" indent="0">
              <a:buNone/>
            </a:pPr>
            <a:endParaRPr lang="en-IN" b="1" dirty="0"/>
          </a:p>
        </p:txBody>
      </p:sp>
    </p:spTree>
    <p:extLst>
      <p:ext uri="{BB962C8B-B14F-4D97-AF65-F5344CB8AC3E}">
        <p14:creationId xmlns:p14="http://schemas.microsoft.com/office/powerpoint/2010/main" val="199849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1BF4E-E6C6-42E6-99AC-5DC4AC48C984}"/>
              </a:ext>
            </a:extLst>
          </p:cNvPr>
          <p:cNvSpPr>
            <a:spLocks noGrp="1"/>
          </p:cNvSpPr>
          <p:nvPr>
            <p:ph idx="1"/>
          </p:nvPr>
        </p:nvSpPr>
        <p:spPr>
          <a:xfrm>
            <a:off x="446088" y="381001"/>
            <a:ext cx="11090274" cy="5749924"/>
          </a:xfrm>
        </p:spPr>
        <p:txBody>
          <a:bodyPr/>
          <a:lstStyle/>
          <a:p>
            <a:pPr marL="0" indent="0">
              <a:lnSpc>
                <a:spcPct val="107000"/>
              </a:lnSpc>
              <a:spcAft>
                <a:spcPts val="800"/>
              </a:spcAft>
              <a:buNone/>
            </a:pPr>
            <a:r>
              <a:rPr lang="en-IN" sz="1800" dirty="0"/>
              <a:t>Remarks: Pass</a:t>
            </a:r>
          </a:p>
          <a:p>
            <a:pPr marL="0" indent="0">
              <a:lnSpc>
                <a:spcPct val="107000"/>
              </a:lnSpc>
              <a:spcAft>
                <a:spcPts val="800"/>
              </a:spcAft>
              <a:buNone/>
            </a:pPr>
            <a:r>
              <a:rPr lang="en-IN" sz="1800" dirty="0"/>
              <a:t>Tester Comments: </a:t>
            </a:r>
          </a:p>
          <a:p>
            <a:pPr marL="0" indent="0">
              <a:lnSpc>
                <a:spcPct val="107000"/>
              </a:lnSpc>
              <a:spcAft>
                <a:spcPts val="800"/>
              </a:spcAft>
              <a:buNone/>
            </a:pPr>
            <a:r>
              <a:rPr lang="en-IN" sz="1800" dirty="0"/>
              <a:t>Retrieved the data from source tables CUSTOMER_INFO_GRP7 and  L_APPL grouped it in 2 category approved loan and declined loan applications using transformations. The output is useful to identify the approved loans from which further loan process can be easier and top ranking also help to retrieve data more flexible.</a:t>
            </a:r>
          </a:p>
          <a:p>
            <a:endParaRPr lang="en-IN" dirty="0"/>
          </a:p>
        </p:txBody>
      </p:sp>
    </p:spTree>
    <p:extLst>
      <p:ext uri="{BB962C8B-B14F-4D97-AF65-F5344CB8AC3E}">
        <p14:creationId xmlns:p14="http://schemas.microsoft.com/office/powerpoint/2010/main" val="359058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7B35-91BD-4493-8131-F04EB83633CA}"/>
              </a:ext>
            </a:extLst>
          </p:cNvPr>
          <p:cNvSpPr>
            <a:spLocks noGrp="1"/>
          </p:cNvSpPr>
          <p:nvPr>
            <p:ph type="title"/>
          </p:nvPr>
        </p:nvSpPr>
        <p:spPr>
          <a:xfrm>
            <a:off x="474663" y="196901"/>
            <a:ext cx="11374437" cy="492074"/>
          </a:xfrm>
          <a:solidFill>
            <a:schemeClr val="accent5">
              <a:lumMod val="50000"/>
            </a:schemeClr>
          </a:solidFill>
        </p:spPr>
        <p:txBody>
          <a:bodyPr/>
          <a:lstStyle/>
          <a:p>
            <a:r>
              <a:rPr lang="en-IN" sz="3200" dirty="0"/>
              <a:t>Test Case #T2</a:t>
            </a:r>
          </a:p>
        </p:txBody>
      </p:sp>
      <p:sp>
        <p:nvSpPr>
          <p:cNvPr id="3" name="Content Placeholder 2">
            <a:extLst>
              <a:ext uri="{FF2B5EF4-FFF2-40B4-BE49-F238E27FC236}">
                <a16:creationId xmlns:a16="http://schemas.microsoft.com/office/drawing/2014/main" id="{CA1790E3-AF85-47BE-B267-F8DE0AC585B6}"/>
              </a:ext>
            </a:extLst>
          </p:cNvPr>
          <p:cNvSpPr>
            <a:spLocks noGrp="1"/>
          </p:cNvSpPr>
          <p:nvPr>
            <p:ph idx="1"/>
          </p:nvPr>
        </p:nvSpPr>
        <p:spPr>
          <a:xfrm>
            <a:off x="474663" y="847477"/>
            <a:ext cx="11090274" cy="5321548"/>
          </a:xfrm>
        </p:spPr>
        <p:txBody>
          <a:bodyPr/>
          <a:lstStyle/>
          <a:p>
            <a:pPr marL="0" indent="0">
              <a:buNone/>
            </a:pPr>
            <a:r>
              <a:rPr lang="en-IN" sz="1400" dirty="0"/>
              <a:t>Test Case Purpose: Validate workflow – WF_S_M_MAPP_SPR22</a:t>
            </a:r>
          </a:p>
          <a:p>
            <a:pPr marL="0" indent="0">
              <a:buNone/>
            </a:pPr>
            <a:r>
              <a:rPr lang="en-IN" sz="1400" dirty="0"/>
              <a:t>Test Procedure:</a:t>
            </a:r>
          </a:p>
          <a:p>
            <a:pPr marL="0" indent="0">
              <a:buNone/>
            </a:pPr>
            <a:r>
              <a:rPr lang="en-IN" sz="1400" dirty="0"/>
              <a:t>•Go to workflow manager</a:t>
            </a:r>
          </a:p>
          <a:p>
            <a:pPr marL="0" indent="0">
              <a:buNone/>
            </a:pPr>
            <a:r>
              <a:rPr lang="en-IN" sz="1400" dirty="0"/>
              <a:t>•Open workflow</a:t>
            </a:r>
          </a:p>
          <a:p>
            <a:pPr marL="0" indent="0">
              <a:buNone/>
            </a:pPr>
            <a:r>
              <a:rPr lang="en-IN" sz="1400" dirty="0"/>
              <a:t>•Workflows menu-&gt; click on validate</a:t>
            </a:r>
          </a:p>
          <a:p>
            <a:pPr marL="0" indent="0">
              <a:buNone/>
            </a:pPr>
            <a:r>
              <a:rPr lang="en-IN" sz="1400" dirty="0"/>
              <a:t>Input Value/Test Data: Sources and targets are available and connected</a:t>
            </a:r>
          </a:p>
          <a:p>
            <a:pPr marL="0" indent="0">
              <a:buNone/>
            </a:pPr>
            <a:r>
              <a:rPr lang="en-IN" sz="1400" dirty="0"/>
              <a:t>Sources: CUSTOMER_INFO_GRP7, L_APPL</a:t>
            </a:r>
          </a:p>
          <a:p>
            <a:pPr marL="0" indent="0">
              <a:buNone/>
            </a:pPr>
            <a:r>
              <a:rPr lang="en-IN" sz="1400" dirty="0"/>
              <a:t>Mappings: M_MAPP_ SPR2</a:t>
            </a:r>
          </a:p>
          <a:p>
            <a:pPr marL="0" indent="0">
              <a:buNone/>
            </a:pPr>
            <a:r>
              <a:rPr lang="en-IN" sz="1400" dirty="0"/>
              <a:t>Targets: CUST_APPL , LOAN_INFO</a:t>
            </a:r>
          </a:p>
          <a:p>
            <a:pPr marL="0" indent="0">
              <a:buNone/>
            </a:pPr>
            <a:r>
              <a:rPr lang="en-IN" sz="1400" dirty="0"/>
              <a:t>Session: S_M_MAPP_ SPR22</a:t>
            </a:r>
          </a:p>
          <a:p>
            <a:pPr marL="0" indent="0">
              <a:buNone/>
            </a:pPr>
            <a:r>
              <a:rPr lang="en-IN" sz="1400" dirty="0"/>
              <a:t>Transformation:</a:t>
            </a:r>
          </a:p>
          <a:p>
            <a:pPr marL="0" indent="0">
              <a:buNone/>
            </a:pPr>
            <a:r>
              <a:rPr lang="en-IN" sz="1400" dirty="0"/>
              <a:t>•For target table : CUST_APPL</a:t>
            </a:r>
          </a:p>
          <a:p>
            <a:pPr marL="0" indent="0">
              <a:buNone/>
            </a:pPr>
            <a:r>
              <a:rPr lang="en-IN" sz="1400" dirty="0"/>
              <a:t>1.JOINER: JOINER transformation used for joining two sources </a:t>
            </a:r>
            <a:endParaRPr lang="en-IN" sz="1100" dirty="0"/>
          </a:p>
          <a:p>
            <a:pPr marL="0" indent="0">
              <a:buNone/>
            </a:pPr>
            <a:r>
              <a:rPr lang="en-IN" sz="1100" dirty="0"/>
              <a:t>   </a:t>
            </a:r>
            <a:endParaRPr lang="en-IN" dirty="0"/>
          </a:p>
        </p:txBody>
      </p:sp>
    </p:spTree>
    <p:extLst>
      <p:ext uri="{BB962C8B-B14F-4D97-AF65-F5344CB8AC3E}">
        <p14:creationId xmlns:p14="http://schemas.microsoft.com/office/powerpoint/2010/main" val="15432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a:extLst>
              <a:ext uri="{FF2B5EF4-FFF2-40B4-BE49-F238E27FC236}">
                <a16:creationId xmlns:a16="http://schemas.microsoft.com/office/drawing/2014/main" id="{B7C5BCB4-15E9-43D4-9A81-2558551E37AE}"/>
              </a:ext>
            </a:extLst>
          </p:cNvPr>
          <p:cNvSpPr>
            <a:spLocks noGrp="1"/>
          </p:cNvSpPr>
          <p:nvPr>
            <p:ph idx="1"/>
          </p:nvPr>
        </p:nvSpPr>
        <p:spPr>
          <a:xfrm>
            <a:off x="249237" y="193626"/>
            <a:ext cx="11693525" cy="6178600"/>
          </a:xfrm>
        </p:spPr>
        <p:txBody>
          <a:bodyPr/>
          <a:lstStyle/>
          <a:p>
            <a:pPr marL="0" indent="0">
              <a:buNone/>
            </a:pPr>
            <a:r>
              <a:rPr lang="en-IN" sz="1600" dirty="0"/>
              <a:t>2.Aggregator : To COUNT the number of applications .</a:t>
            </a:r>
          </a:p>
          <a:p>
            <a:pPr marL="0" indent="0">
              <a:buNone/>
            </a:pPr>
            <a:r>
              <a:rPr lang="en-IN" sz="1600" dirty="0"/>
              <a:t>•For target table : LOAN_INFO</a:t>
            </a:r>
          </a:p>
          <a:p>
            <a:pPr marL="0" indent="0">
              <a:buNone/>
            </a:pPr>
            <a:r>
              <a:rPr lang="en-IN" sz="1600" dirty="0"/>
              <a:t>1.JOINER: JOINER transformation used for joining two sources </a:t>
            </a:r>
          </a:p>
          <a:p>
            <a:pPr marL="0" indent="0">
              <a:buNone/>
            </a:pPr>
            <a:r>
              <a:rPr lang="en-IN" sz="1600" dirty="0"/>
              <a:t>Here sources joined with condition C_ID1=C_ID.</a:t>
            </a:r>
          </a:p>
          <a:p>
            <a:pPr marL="0" indent="0">
              <a:buNone/>
            </a:pPr>
            <a:r>
              <a:rPr lang="en-IN" sz="1600" dirty="0"/>
              <a:t>2.FILTER: FILTER transformation used for retrieving data having loan amount greater than 500000</a:t>
            </a:r>
          </a:p>
          <a:p>
            <a:pPr marL="0" indent="0">
              <a:buNone/>
            </a:pPr>
            <a:r>
              <a:rPr lang="en-IN" sz="1600" dirty="0"/>
              <a:t>Expected Results: Message in workflow manager status bar: “Workflow WF_S_M_MAPP_SPR22 is valid “</a:t>
            </a:r>
          </a:p>
          <a:p>
            <a:pPr marL="0" indent="0">
              <a:buNone/>
            </a:pPr>
            <a:r>
              <a:rPr lang="en-IN" sz="1600" dirty="0"/>
              <a:t>Actual Results: Message in workflow manager status bar: “Workflow WF_S_M_MAPP_SPR22 is valid “</a:t>
            </a:r>
          </a:p>
          <a:p>
            <a:pPr marL="0" indent="0">
              <a:buNone/>
            </a:pPr>
            <a:r>
              <a:rPr lang="en-IN" sz="1600" dirty="0"/>
              <a:t>Remarks: Pass</a:t>
            </a:r>
          </a:p>
          <a:p>
            <a:pPr marL="0" indent="0">
              <a:buNone/>
            </a:pPr>
            <a:r>
              <a:rPr lang="en-IN" sz="1600" dirty="0"/>
              <a:t>Tester Comments:</a:t>
            </a:r>
          </a:p>
          <a:p>
            <a:pPr marL="0" indent="0">
              <a:buNone/>
            </a:pPr>
            <a:r>
              <a:rPr lang="en-IN" sz="1600" dirty="0"/>
              <a:t>Retrieved the data from source tables CUSTOMER_INFO_GRP7 and L_APPL in order to know the persons ability to take maximum loan amount and number of applications by that applicant.</a:t>
            </a:r>
          </a:p>
          <a:p>
            <a:endParaRPr lang="en-IN" dirty="0"/>
          </a:p>
        </p:txBody>
      </p:sp>
    </p:spTree>
    <p:extLst>
      <p:ext uri="{BB962C8B-B14F-4D97-AF65-F5344CB8AC3E}">
        <p14:creationId xmlns:p14="http://schemas.microsoft.com/office/powerpoint/2010/main" val="99503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7318-1AF5-45CF-9500-11C6F7C0E672}"/>
              </a:ext>
            </a:extLst>
          </p:cNvPr>
          <p:cNvSpPr>
            <a:spLocks noGrp="1"/>
          </p:cNvSpPr>
          <p:nvPr>
            <p:ph type="title"/>
          </p:nvPr>
        </p:nvSpPr>
        <p:spPr>
          <a:xfrm>
            <a:off x="361950" y="276226"/>
            <a:ext cx="11534775" cy="479466"/>
          </a:xfrm>
          <a:solidFill>
            <a:schemeClr val="accent5">
              <a:lumMod val="50000"/>
            </a:schemeClr>
          </a:solidFill>
        </p:spPr>
        <p:txBody>
          <a:bodyPr/>
          <a:lstStyle/>
          <a:p>
            <a:r>
              <a:rPr lang="en-IN" sz="3200" dirty="0"/>
              <a:t> Integration Testing #T1</a:t>
            </a:r>
          </a:p>
        </p:txBody>
      </p:sp>
      <p:sp>
        <p:nvSpPr>
          <p:cNvPr id="3" name="Content Placeholder 2">
            <a:extLst>
              <a:ext uri="{FF2B5EF4-FFF2-40B4-BE49-F238E27FC236}">
                <a16:creationId xmlns:a16="http://schemas.microsoft.com/office/drawing/2014/main" id="{D582C78B-BD47-4D48-9658-AA4B1A525D7F}"/>
              </a:ext>
            </a:extLst>
          </p:cNvPr>
          <p:cNvSpPr>
            <a:spLocks noGrp="1"/>
          </p:cNvSpPr>
          <p:nvPr>
            <p:ph idx="1"/>
          </p:nvPr>
        </p:nvSpPr>
        <p:spPr>
          <a:xfrm>
            <a:off x="361950" y="928255"/>
            <a:ext cx="11279187" cy="5380470"/>
          </a:xfrm>
        </p:spPr>
        <p:txBody>
          <a:bodyPr/>
          <a:lstStyle/>
          <a:p>
            <a:pPr marL="0" indent="0">
              <a:buNone/>
            </a:pPr>
            <a:r>
              <a:rPr lang="en-IN" sz="1600" dirty="0"/>
              <a:t>It is a type of Software testing in which the different units, modules, or components of a software application are tested as a combined entity.\</a:t>
            </a:r>
          </a:p>
          <a:p>
            <a:pPr marL="0" indent="0">
              <a:buNone/>
            </a:pPr>
            <a:endParaRPr lang="en-IN" dirty="0"/>
          </a:p>
        </p:txBody>
      </p:sp>
      <p:sp>
        <p:nvSpPr>
          <p:cNvPr id="5" name="TextBox 4">
            <a:extLst>
              <a:ext uri="{FF2B5EF4-FFF2-40B4-BE49-F238E27FC236}">
                <a16:creationId xmlns:a16="http://schemas.microsoft.com/office/drawing/2014/main" id="{A28563FB-D78F-CD3A-4406-1BEB35E23065}"/>
              </a:ext>
            </a:extLst>
          </p:cNvPr>
          <p:cNvSpPr txBox="1"/>
          <p:nvPr/>
        </p:nvSpPr>
        <p:spPr>
          <a:xfrm>
            <a:off x="361950" y="1524000"/>
            <a:ext cx="8782050" cy="4859535"/>
          </a:xfrm>
          <a:prstGeom prst="rect">
            <a:avLst/>
          </a:prstGeom>
          <a:noFill/>
        </p:spPr>
        <p:txBody>
          <a:bodyPr wrap="square">
            <a:spAutoFit/>
          </a:bodyPr>
          <a:lstStyle/>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Test Case Purpose: Validate workflow – WF_S_M_MAPP_SPR1</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Test Procedure:</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Go to workflow manager</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•Open workflow</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•Workflows menu-&gt; click on validate</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Input Value/Test Data: Sources and targets are available and connected</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Sources: CUSTOMER_INFO_GRP7, L_APPL</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Mappings: M_MAPP_SPR1</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Targets: L_APPROVE, L_DECLINE, CRED_SCORECARD</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Session: S_M_MAPP_SPR12</a:t>
            </a:r>
          </a:p>
        </p:txBody>
      </p:sp>
    </p:spTree>
    <p:extLst>
      <p:ext uri="{BB962C8B-B14F-4D97-AF65-F5344CB8AC3E}">
        <p14:creationId xmlns:p14="http://schemas.microsoft.com/office/powerpoint/2010/main" val="88975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7B3BF-7FB3-4993-985C-AA1CCF920ED2}"/>
              </a:ext>
            </a:extLst>
          </p:cNvPr>
          <p:cNvSpPr>
            <a:spLocks noGrp="1"/>
          </p:cNvSpPr>
          <p:nvPr>
            <p:ph idx="1"/>
          </p:nvPr>
        </p:nvSpPr>
        <p:spPr>
          <a:xfrm>
            <a:off x="233427" y="548368"/>
            <a:ext cx="11394647" cy="6088132"/>
          </a:xfrm>
        </p:spPr>
        <p:txBody>
          <a:bodyPr/>
          <a:lstStyle/>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Transformations:</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•For target table : L_APPROVE</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1.JOINER: JOINER transformation used for joining two sources </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Here sources joined with condition C_ID1=C_ID</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2.ROUTER :ROUTER transformation used for approving loan applications having credit score greater than 500</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•For target table : L_DECLINE</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1.JOINER: JOINER transformation used for joining two sources </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Here sources joined with condition C_ID1=C_ID</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2.ROUTER: ROUTER transformation used for declining loan applications having credit score less than equal to 500</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•For target table: CRED_SCORECARD</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1.RANK: RANK transformation used for ranking top 3 loan applications based on the credit score</a:t>
            </a:r>
          </a:p>
          <a:p>
            <a:pPr algn="just">
              <a:lnSpc>
                <a:spcPct val="107000"/>
              </a:lnSpc>
              <a:buFont typeface="Symbol" panose="05050102010706020507" pitchFamily="18" charset="2"/>
              <a:buChar char=""/>
            </a:pPr>
            <a:endParaRPr lang="en-IN" dirty="0"/>
          </a:p>
        </p:txBody>
      </p:sp>
    </p:spTree>
    <p:extLst>
      <p:ext uri="{BB962C8B-B14F-4D97-AF65-F5344CB8AC3E}">
        <p14:creationId xmlns:p14="http://schemas.microsoft.com/office/powerpoint/2010/main" val="297602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B11D-EB0B-446A-85B9-AC43BD68DEC6}"/>
              </a:ext>
            </a:extLst>
          </p:cNvPr>
          <p:cNvSpPr>
            <a:spLocks noGrp="1"/>
          </p:cNvSpPr>
          <p:nvPr>
            <p:ph type="title"/>
          </p:nvPr>
        </p:nvSpPr>
        <p:spPr>
          <a:xfrm>
            <a:off x="545037" y="666750"/>
            <a:ext cx="11091600" cy="542925"/>
          </a:xfrm>
          <a:solidFill>
            <a:schemeClr val="accent5">
              <a:lumMod val="50000"/>
            </a:schemeClr>
          </a:solidFill>
        </p:spPr>
        <p:txBody>
          <a:bodyPr/>
          <a:lstStyle/>
          <a:p>
            <a:r>
              <a:rPr lang="en-IN" sz="3600" b="1" dirty="0">
                <a:latin typeface="+mn-lt"/>
                <a:ea typeface="+mn-ea"/>
                <a:cs typeface="+mn-cs"/>
              </a:rPr>
              <a:t>Presented By:</a:t>
            </a:r>
          </a:p>
        </p:txBody>
      </p:sp>
      <p:sp>
        <p:nvSpPr>
          <p:cNvPr id="3" name="Content Placeholder 2">
            <a:extLst>
              <a:ext uri="{FF2B5EF4-FFF2-40B4-BE49-F238E27FC236}">
                <a16:creationId xmlns:a16="http://schemas.microsoft.com/office/drawing/2014/main" id="{DB2B0A5F-C2F4-47DD-B2AF-384592C2486D}"/>
              </a:ext>
            </a:extLst>
          </p:cNvPr>
          <p:cNvSpPr>
            <a:spLocks noGrp="1"/>
          </p:cNvSpPr>
          <p:nvPr>
            <p:ph idx="1"/>
          </p:nvPr>
        </p:nvSpPr>
        <p:spPr>
          <a:xfrm>
            <a:off x="549538" y="1513124"/>
            <a:ext cx="11090274" cy="3979625"/>
          </a:xfrm>
        </p:spPr>
        <p:txBody>
          <a:bodyPr/>
          <a:lstStyle/>
          <a:p>
            <a:r>
              <a:rPr lang="en-IN" dirty="0"/>
              <a:t>Apeksha Sunil Sawardekar(46256728)</a:t>
            </a:r>
          </a:p>
          <a:p>
            <a:r>
              <a:rPr lang="en-IN" dirty="0"/>
              <a:t>Pallavi Ramchandra Mali(46256729)</a:t>
            </a:r>
          </a:p>
          <a:p>
            <a:r>
              <a:rPr lang="en-IN" dirty="0" err="1"/>
              <a:t>Saraswati</a:t>
            </a:r>
            <a:r>
              <a:rPr lang="en-IN" dirty="0"/>
              <a:t> </a:t>
            </a:r>
            <a:r>
              <a:rPr lang="en-IN" dirty="0" err="1"/>
              <a:t>Vyankatrao</a:t>
            </a:r>
            <a:r>
              <a:rPr lang="en-IN" dirty="0"/>
              <a:t> </a:t>
            </a:r>
            <a:r>
              <a:rPr lang="en-IN" dirty="0" err="1"/>
              <a:t>Natve</a:t>
            </a:r>
            <a:r>
              <a:rPr lang="en-IN" dirty="0"/>
              <a:t>(46256606)</a:t>
            </a:r>
          </a:p>
          <a:p>
            <a:r>
              <a:rPr lang="en-IN" dirty="0" err="1"/>
              <a:t>Divya</a:t>
            </a:r>
            <a:r>
              <a:rPr lang="en-IN" dirty="0"/>
              <a:t> Ashok </a:t>
            </a:r>
            <a:r>
              <a:rPr lang="en-IN" dirty="0" err="1"/>
              <a:t>Shedge</a:t>
            </a:r>
            <a:r>
              <a:rPr lang="en-IN" dirty="0"/>
              <a:t>(46256716)</a:t>
            </a:r>
          </a:p>
          <a:p>
            <a:r>
              <a:rPr lang="en-IN" dirty="0" err="1"/>
              <a:t>Prakerla</a:t>
            </a:r>
            <a:r>
              <a:rPr lang="en-IN" dirty="0"/>
              <a:t> Geetha Sri(46256741)</a:t>
            </a:r>
          </a:p>
        </p:txBody>
      </p:sp>
    </p:spTree>
    <p:extLst>
      <p:ext uri="{BB962C8B-B14F-4D97-AF65-F5344CB8AC3E}">
        <p14:creationId xmlns:p14="http://schemas.microsoft.com/office/powerpoint/2010/main" val="368553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527124-352A-450F-A8E4-1D78552A2341}"/>
              </a:ext>
            </a:extLst>
          </p:cNvPr>
          <p:cNvSpPr>
            <a:spLocks noGrp="1"/>
          </p:cNvSpPr>
          <p:nvPr>
            <p:ph idx="1"/>
          </p:nvPr>
        </p:nvSpPr>
        <p:spPr>
          <a:xfrm>
            <a:off x="550863" y="548639"/>
            <a:ext cx="11090274" cy="5995035"/>
          </a:xfrm>
        </p:spPr>
        <p:txBody>
          <a:bodyPr/>
          <a:lstStyle/>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endPar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endParaRP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Expected Results: Message in workflow manager status bar: “Workflow WF_S_M_MAPP_SPR1 is valid “</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Actual Results: Message in workflow manager status bar: “Workflow WF_S_M_MAPP_SPR1 is valid “</a:t>
            </a:r>
            <a:endParaRPr kumimoji="0" lang="en-IN" sz="1400" b="0" i="0" u="none" strike="noStrike" kern="1200" cap="none" spc="0" normalizeH="0" baseline="0" noProof="0" dirty="0">
              <a:ln>
                <a:noFill/>
              </a:ln>
              <a:solidFill>
                <a:prstClr val="white">
                  <a:alpha val="60000"/>
                </a:prstClr>
              </a:solidFill>
              <a:effectLst/>
              <a:uLnTx/>
              <a:uFillTx/>
              <a:latin typeface="Gill Sans MT"/>
              <a:ea typeface="+mn-ea"/>
              <a:cs typeface="+mn-cs"/>
            </a:endParaRP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Remarks: Pass</a:t>
            </a: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Tester Comments: </a:t>
            </a:r>
          </a:p>
          <a:p>
            <a:pPr marL="0" marR="0" lvl="0" indent="0" algn="l" defTabSz="914400" rtl="0" eaLnBrk="1" fontAlgn="auto" latinLnBrk="0" hangingPunct="1">
              <a:lnSpc>
                <a:spcPct val="107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Retrieved the data from source tables CUSTOMER_INFO_GRP7 and  L_APPL grouped it in 2 category approved loan and declined loan applications using transformations. The output is useful to identify the more flexible.</a:t>
            </a:r>
          </a:p>
          <a:p>
            <a:endParaRPr lang="en-IN" dirty="0"/>
          </a:p>
        </p:txBody>
      </p:sp>
    </p:spTree>
    <p:extLst>
      <p:ext uri="{BB962C8B-B14F-4D97-AF65-F5344CB8AC3E}">
        <p14:creationId xmlns:p14="http://schemas.microsoft.com/office/powerpoint/2010/main" val="182570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DB85-9788-40FB-9714-0F42EC46F37E}"/>
              </a:ext>
            </a:extLst>
          </p:cNvPr>
          <p:cNvSpPr>
            <a:spLocks noGrp="1"/>
          </p:cNvSpPr>
          <p:nvPr>
            <p:ph type="title"/>
          </p:nvPr>
        </p:nvSpPr>
        <p:spPr>
          <a:xfrm>
            <a:off x="550862" y="304800"/>
            <a:ext cx="11374437" cy="460375"/>
          </a:xfrm>
          <a:solidFill>
            <a:schemeClr val="accent5">
              <a:lumMod val="50000"/>
            </a:schemeClr>
          </a:solidFill>
        </p:spPr>
        <p:txBody>
          <a:bodyPr/>
          <a:lstStyle/>
          <a:p>
            <a:r>
              <a:rPr lang="en-IN" sz="3200" dirty="0"/>
              <a:t> Integration Testing #T2</a:t>
            </a:r>
          </a:p>
        </p:txBody>
      </p:sp>
      <p:sp>
        <p:nvSpPr>
          <p:cNvPr id="3" name="Content Placeholder 2">
            <a:extLst>
              <a:ext uri="{FF2B5EF4-FFF2-40B4-BE49-F238E27FC236}">
                <a16:creationId xmlns:a16="http://schemas.microsoft.com/office/drawing/2014/main" id="{1CAD5E99-3C48-4513-96B1-83AC524CB464}"/>
              </a:ext>
            </a:extLst>
          </p:cNvPr>
          <p:cNvSpPr>
            <a:spLocks noGrp="1"/>
          </p:cNvSpPr>
          <p:nvPr>
            <p:ph idx="1"/>
          </p:nvPr>
        </p:nvSpPr>
        <p:spPr>
          <a:xfrm>
            <a:off x="550862" y="1049573"/>
            <a:ext cx="11090275" cy="5043252"/>
          </a:xfrm>
        </p:spPr>
        <p:txBody>
          <a:bodyPr/>
          <a:lstStyle/>
          <a:p>
            <a:pPr marL="0" indent="0">
              <a:buNone/>
            </a:pPr>
            <a:endParaRPr lang="en-IN" sz="1100" dirty="0"/>
          </a:p>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C5BDAA01-4EF9-395F-4965-673EB670C47A}"/>
              </a:ext>
            </a:extLst>
          </p:cNvPr>
          <p:cNvSpPr txBox="1"/>
          <p:nvPr/>
        </p:nvSpPr>
        <p:spPr>
          <a:xfrm>
            <a:off x="550862" y="255343"/>
            <a:ext cx="8589872" cy="6262997"/>
          </a:xfrm>
          <a:prstGeom prst="rect">
            <a:avLst/>
          </a:prstGeom>
          <a:noFill/>
        </p:spPr>
        <p:txBody>
          <a:bodyPr wrap="square">
            <a:spAutoFit/>
          </a:bodyPr>
          <a:lstStyle/>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prstClr val="white">
                  <a:alpha val="60000"/>
                </a:prstClr>
              </a:solidFill>
              <a:effectLst/>
              <a:uLnTx/>
              <a:uFillTx/>
              <a:latin typeface="Gill Sans MT"/>
              <a:ea typeface="+mn-ea"/>
              <a:cs typeface="+mn-cs"/>
            </a:endParaRP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prstClr val="white">
                  <a:alpha val="60000"/>
                </a:prstClr>
              </a:solidFill>
              <a:effectLst/>
              <a:uLnTx/>
              <a:uFillTx/>
              <a:latin typeface="Gill Sans MT"/>
              <a:ea typeface="+mn-ea"/>
              <a:cs typeface="+mn-cs"/>
            </a:endParaRP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prstClr val="white">
                  <a:alpha val="60000"/>
                </a:prstClr>
              </a:solidFill>
              <a:effectLst/>
              <a:uLnTx/>
              <a:uFillTx/>
              <a:latin typeface="Gill Sans MT"/>
              <a:ea typeface="+mn-ea"/>
              <a:cs typeface="+mn-cs"/>
            </a:endParaRP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Test Case Purpose: Validate workflow – WF_S_M_MAPP_SPR22</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Test Procedure:</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•Go to workflow manager</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•Open workflow</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•Workflows menu-&gt; click on validate</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Input Value/Test Data: Sources and targets are available and connected</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Sources: CUSTOMER_INFO_GRP7, L_APPL</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Mappings: M_MAPP_ SPR2</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Targets: CUST_APPL , LOAN_INFO</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Session: S_M_MAPP_ SPR22</a:t>
            </a:r>
          </a:p>
        </p:txBody>
      </p:sp>
    </p:spTree>
    <p:extLst>
      <p:ext uri="{BB962C8B-B14F-4D97-AF65-F5344CB8AC3E}">
        <p14:creationId xmlns:p14="http://schemas.microsoft.com/office/powerpoint/2010/main" val="286380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ACBA7-B94B-4DF6-84D2-A10D04E7742C}"/>
              </a:ext>
            </a:extLst>
          </p:cNvPr>
          <p:cNvSpPr>
            <a:spLocks noGrp="1"/>
          </p:cNvSpPr>
          <p:nvPr>
            <p:ph idx="1"/>
          </p:nvPr>
        </p:nvSpPr>
        <p:spPr>
          <a:xfrm>
            <a:off x="270344" y="314325"/>
            <a:ext cx="11370793" cy="5983108"/>
          </a:xfrm>
        </p:spPr>
        <p:txBody>
          <a:bodyPr/>
          <a:lstStyle/>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prstClr val="white">
                  <a:alpha val="60000"/>
                </a:prstClr>
              </a:solidFill>
              <a:effectLst/>
              <a:uLnTx/>
              <a:uFillTx/>
              <a:latin typeface="Gill Sans MT"/>
              <a:ea typeface="+mn-ea"/>
              <a:cs typeface="+mn-cs"/>
            </a:endParaRP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Transformation:</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•For target table : CUST_APPL</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1.JOINER: JOINER transformation used for joining two sources </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 2.Aggregator : To COUNT the number of applications .</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•For target table : LOAN_INFO</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1.JOINER: JOINER transformation used for joining two sources </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Here sources joined with condition C_ID1=C_ID.</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white">
                    <a:alpha val="60000"/>
                  </a:prstClr>
                </a:solidFill>
                <a:effectLst/>
                <a:uLnTx/>
                <a:uFillTx/>
                <a:latin typeface="Gill Sans MT"/>
                <a:ea typeface="+mn-ea"/>
                <a:cs typeface="+mn-cs"/>
              </a:rPr>
              <a:t>2.FILTER: FILTER transformation used for retrieving data having loan amount greater than 500000</a:t>
            </a:r>
          </a:p>
          <a:p>
            <a:pPr marL="0" indent="0">
              <a:buNone/>
            </a:pPr>
            <a:endParaRPr lang="en-IN" dirty="0"/>
          </a:p>
        </p:txBody>
      </p:sp>
    </p:spTree>
    <p:extLst>
      <p:ext uri="{BB962C8B-B14F-4D97-AF65-F5344CB8AC3E}">
        <p14:creationId xmlns:p14="http://schemas.microsoft.com/office/powerpoint/2010/main" val="685004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B9268-9A13-4910-AF5A-AA57CF8D75D6}"/>
              </a:ext>
            </a:extLst>
          </p:cNvPr>
          <p:cNvSpPr>
            <a:spLocks noGrp="1"/>
          </p:cNvSpPr>
          <p:nvPr>
            <p:ph idx="1"/>
          </p:nvPr>
        </p:nvSpPr>
        <p:spPr>
          <a:xfrm>
            <a:off x="550863" y="466725"/>
            <a:ext cx="11090274" cy="5626099"/>
          </a:xfrm>
        </p:spPr>
        <p:txBody>
          <a:bodyPr/>
          <a:lstStyle/>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Expected Results: Message in workflow manager status bar: “Workflow WF_S_M_MAPP_SPR22 is valid “</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Actual Results: Message in workflow manager status bar: “Workflow WF_S_M_MAPP_SPR22 is valid “</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Tester Comments:</a:t>
            </a:r>
          </a:p>
          <a:p>
            <a:pPr marL="0" marR="0" lvl="0" indent="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IN" sz="1600" b="0" i="0" u="none" strike="noStrike" kern="1200" cap="none" spc="0" normalizeH="0" baseline="0" noProof="0" dirty="0">
                <a:ln>
                  <a:noFill/>
                </a:ln>
                <a:solidFill>
                  <a:prstClr val="white">
                    <a:alpha val="60000"/>
                  </a:prstClr>
                </a:solidFill>
                <a:effectLst/>
                <a:uLnTx/>
                <a:uFillTx/>
                <a:latin typeface="Gill Sans MT"/>
                <a:ea typeface="+mn-ea"/>
                <a:cs typeface="+mn-cs"/>
              </a:rPr>
              <a:t>Retrieved the data from source tables CUSTOMER_INFO_GRP7 and L_APPL in order to know the persons ability to take maximum loan amount and number of applications by that applicant.</a:t>
            </a:r>
          </a:p>
          <a:p>
            <a:endParaRPr lang="en-IN" dirty="0"/>
          </a:p>
        </p:txBody>
      </p:sp>
    </p:spTree>
    <p:extLst>
      <p:ext uri="{BB962C8B-B14F-4D97-AF65-F5344CB8AC3E}">
        <p14:creationId xmlns:p14="http://schemas.microsoft.com/office/powerpoint/2010/main" val="3736627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1452C-C035-4550-8FE5-8F04863FAAAB}"/>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8B3C36E3-BD00-4F6D-8A97-1FCB2D8731B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34E3988-30B5-4C0D-A707-0FB3A1DE9F38}"/>
              </a:ext>
            </a:extLst>
          </p:cNvPr>
          <p:cNvSpPr>
            <a:spLocks noGrp="1"/>
          </p:cNvSpPr>
          <p:nvPr>
            <p:ph type="sldNum" sz="quarter" idx="12"/>
          </p:nvPr>
        </p:nvSpPr>
        <p:spPr/>
        <p:txBody>
          <a:bodyPr/>
          <a:lstStyle/>
          <a:p>
            <a:fld id="{DBA1B0FB-D917-4C8C-928F-313BD683BF39}" type="slidenum">
              <a:rPr lang="en-US" smtClean="0"/>
              <a:t>24</a:t>
            </a:fld>
            <a:endParaRPr lang="en-US"/>
          </a:p>
        </p:txBody>
      </p:sp>
      <p:sp>
        <p:nvSpPr>
          <p:cNvPr id="10" name="TextBox 9">
            <a:extLst>
              <a:ext uri="{FF2B5EF4-FFF2-40B4-BE49-F238E27FC236}">
                <a16:creationId xmlns:a16="http://schemas.microsoft.com/office/drawing/2014/main" id="{672666A9-0297-48F0-8AEB-6DBF88E6D18C}"/>
              </a:ext>
            </a:extLst>
          </p:cNvPr>
          <p:cNvSpPr txBox="1"/>
          <p:nvPr/>
        </p:nvSpPr>
        <p:spPr>
          <a:xfrm>
            <a:off x="219075" y="197346"/>
            <a:ext cx="11972925" cy="6217087"/>
          </a:xfrm>
          <a:prstGeom prst="rect">
            <a:avLst/>
          </a:prstGeom>
          <a:noFill/>
        </p:spPr>
        <p:txBody>
          <a:bodyPr wrap="square">
            <a:spAutoFit/>
          </a:bodyPr>
          <a:lstStyle/>
          <a:p>
            <a:r>
              <a:rPr lang="en-IN" sz="2800" dirty="0">
                <a:solidFill>
                  <a:schemeClr val="tx1">
                    <a:lumMod val="75000"/>
                  </a:schemeClr>
                </a:solidFill>
              </a:rPr>
              <a:t>REGRESSION TESTING-</a:t>
            </a:r>
          </a:p>
          <a:p>
            <a:endParaRPr lang="en-IN" sz="2800" dirty="0">
              <a:solidFill>
                <a:schemeClr val="tx1">
                  <a:lumMod val="75000"/>
                </a:schemeClr>
              </a:solidFill>
            </a:endParaRPr>
          </a:p>
          <a:p>
            <a:r>
              <a:rPr lang="en-IN" dirty="0">
                <a:solidFill>
                  <a:schemeClr val="tx1">
                    <a:lumMod val="75000"/>
                  </a:schemeClr>
                </a:solidFill>
              </a:rPr>
              <a:t>Every time a new module is added, it leads to changes in the program. This type of testing makes sure that the whole component works properly even after adding components to the complete program.</a:t>
            </a:r>
          </a:p>
          <a:p>
            <a:r>
              <a:rPr lang="en-IN" dirty="0">
                <a:solidFill>
                  <a:schemeClr val="tx1">
                    <a:lumMod val="75000"/>
                  </a:schemeClr>
                </a:solidFill>
              </a:rPr>
              <a:t>We will check here functionality of the mappings.</a:t>
            </a:r>
          </a:p>
          <a:p>
            <a:r>
              <a:rPr lang="en-IN" dirty="0">
                <a:solidFill>
                  <a:schemeClr val="tx1">
                    <a:lumMod val="75000"/>
                  </a:schemeClr>
                </a:solidFill>
              </a:rPr>
              <a:t>There are 2 mappings.</a:t>
            </a:r>
          </a:p>
          <a:p>
            <a:r>
              <a:rPr lang="en-IN" dirty="0">
                <a:solidFill>
                  <a:schemeClr val="tx1">
                    <a:lumMod val="75000"/>
                  </a:schemeClr>
                </a:solidFill>
              </a:rPr>
              <a:t>1.	m_mapp_spr1</a:t>
            </a:r>
          </a:p>
          <a:p>
            <a:r>
              <a:rPr lang="en-IN" dirty="0">
                <a:solidFill>
                  <a:schemeClr val="tx1">
                    <a:lumMod val="75000"/>
                  </a:schemeClr>
                </a:solidFill>
              </a:rPr>
              <a:t>2.	m_mapp_spr2</a:t>
            </a:r>
          </a:p>
          <a:p>
            <a:endParaRPr lang="en-IN" dirty="0">
              <a:solidFill>
                <a:schemeClr val="tx1">
                  <a:lumMod val="75000"/>
                </a:schemeClr>
              </a:solidFill>
            </a:endParaRPr>
          </a:p>
          <a:p>
            <a:r>
              <a:rPr lang="en-IN" dirty="0">
                <a:solidFill>
                  <a:schemeClr val="tx1">
                    <a:lumMod val="75000"/>
                  </a:schemeClr>
                </a:solidFill>
              </a:rPr>
              <a:t>1)	Test Case ID: M1</a:t>
            </a:r>
          </a:p>
          <a:p>
            <a:r>
              <a:rPr lang="en-IN" dirty="0">
                <a:solidFill>
                  <a:schemeClr val="tx1">
                    <a:lumMod val="75000"/>
                  </a:schemeClr>
                </a:solidFill>
              </a:rPr>
              <a:t>Test Case Purpose: Validate Mapping m_mapp_spr1, Validate Workflow wf_m_mapp_spr1</a:t>
            </a:r>
          </a:p>
          <a:p>
            <a:r>
              <a:rPr lang="en-IN" dirty="0">
                <a:solidFill>
                  <a:schemeClr val="tx1">
                    <a:lumMod val="75000"/>
                  </a:schemeClr>
                </a:solidFill>
              </a:rPr>
              <a:t>Test Procedure:</a:t>
            </a:r>
          </a:p>
          <a:p>
            <a:r>
              <a:rPr lang="en-IN" dirty="0">
                <a:solidFill>
                  <a:schemeClr val="tx1">
                    <a:lumMod val="75000"/>
                  </a:schemeClr>
                </a:solidFill>
              </a:rPr>
              <a:t>•	Go to Mapping</a:t>
            </a:r>
          </a:p>
          <a:p>
            <a:r>
              <a:rPr lang="en-IN" dirty="0">
                <a:solidFill>
                  <a:schemeClr val="tx1">
                    <a:lumMod val="75000"/>
                  </a:schemeClr>
                </a:solidFill>
              </a:rPr>
              <a:t>•	Connect Source and Target</a:t>
            </a:r>
          </a:p>
          <a:p>
            <a:r>
              <a:rPr lang="en-IN" dirty="0">
                <a:solidFill>
                  <a:schemeClr val="tx1">
                    <a:lumMod val="75000"/>
                  </a:schemeClr>
                </a:solidFill>
              </a:rPr>
              <a:t>•	Use Transformation</a:t>
            </a:r>
          </a:p>
          <a:p>
            <a:r>
              <a:rPr lang="en-IN" dirty="0">
                <a:solidFill>
                  <a:schemeClr val="tx1">
                    <a:lumMod val="75000"/>
                  </a:schemeClr>
                </a:solidFill>
              </a:rPr>
              <a:t>•	Connect All and then Save it</a:t>
            </a:r>
          </a:p>
          <a:p>
            <a:r>
              <a:rPr lang="en-IN" dirty="0">
                <a:solidFill>
                  <a:schemeClr val="tx1">
                    <a:lumMod val="75000"/>
                  </a:schemeClr>
                </a:solidFill>
              </a:rPr>
              <a:t>•	Go to menu&gt; mapping&gt; Click on validate</a:t>
            </a:r>
          </a:p>
          <a:p>
            <a:endParaRPr lang="en-IN" dirty="0">
              <a:solidFill>
                <a:schemeClr val="tx1">
                  <a:lumMod val="75000"/>
                </a:schemeClr>
              </a:solidFill>
            </a:endParaRPr>
          </a:p>
          <a:p>
            <a:r>
              <a:rPr lang="en-IN" dirty="0">
                <a:solidFill>
                  <a:schemeClr val="tx1">
                    <a:lumMod val="75000"/>
                  </a:schemeClr>
                </a:solidFill>
              </a:rPr>
              <a:t>Input Value/Test Data:</a:t>
            </a:r>
          </a:p>
          <a:p>
            <a:r>
              <a:rPr lang="en-IN" dirty="0">
                <a:solidFill>
                  <a:schemeClr val="tx1">
                    <a:lumMod val="75000"/>
                  </a:schemeClr>
                </a:solidFill>
              </a:rPr>
              <a:t>Sources: CUSTOMER_INFO_GRP7, L_APPL</a:t>
            </a:r>
          </a:p>
          <a:p>
            <a:r>
              <a:rPr lang="en-IN" dirty="0">
                <a:solidFill>
                  <a:schemeClr val="tx1">
                    <a:lumMod val="75000"/>
                  </a:schemeClr>
                </a:solidFill>
              </a:rPr>
              <a:t>Targets: L_APPROVE, L_DECLINE, CRED_SCORECARD</a:t>
            </a:r>
          </a:p>
        </p:txBody>
      </p:sp>
    </p:spTree>
    <p:extLst>
      <p:ext uri="{BB962C8B-B14F-4D97-AF65-F5344CB8AC3E}">
        <p14:creationId xmlns:p14="http://schemas.microsoft.com/office/powerpoint/2010/main" val="1669065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CEEEE-37EA-4B71-A8C2-2D192ED3E86A}"/>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F6FF2C72-063A-4C1C-A0F3-21A9ED1BC1F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0C7088E-D86B-4327-9A49-4684F41B1635}"/>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8" name="TextBox 7">
            <a:extLst>
              <a:ext uri="{FF2B5EF4-FFF2-40B4-BE49-F238E27FC236}">
                <a16:creationId xmlns:a16="http://schemas.microsoft.com/office/drawing/2014/main" id="{30CA6AE7-FA3E-436C-86E8-8DA4237CAA8F}"/>
              </a:ext>
            </a:extLst>
          </p:cNvPr>
          <p:cNvSpPr txBox="1"/>
          <p:nvPr/>
        </p:nvSpPr>
        <p:spPr>
          <a:xfrm>
            <a:off x="247650" y="541020"/>
            <a:ext cx="11944350" cy="4247317"/>
          </a:xfrm>
          <a:prstGeom prst="rect">
            <a:avLst/>
          </a:prstGeom>
          <a:noFill/>
        </p:spPr>
        <p:txBody>
          <a:bodyPr wrap="square">
            <a:spAutoFit/>
          </a:bodyPr>
          <a:lstStyle/>
          <a:p>
            <a:r>
              <a:rPr lang="en-IN" dirty="0"/>
              <a:t>Transformations:</a:t>
            </a:r>
          </a:p>
          <a:p>
            <a:r>
              <a:rPr lang="en-IN" dirty="0">
                <a:solidFill>
                  <a:schemeClr val="tx1">
                    <a:lumMod val="75000"/>
                  </a:schemeClr>
                </a:solidFill>
              </a:rPr>
              <a:t>•	For target table: L_APPROVE</a:t>
            </a:r>
          </a:p>
          <a:p>
            <a:r>
              <a:rPr lang="en-IN" dirty="0">
                <a:solidFill>
                  <a:schemeClr val="tx1">
                    <a:lumMod val="75000"/>
                  </a:schemeClr>
                </a:solidFill>
              </a:rPr>
              <a:t>1)	JOINER: JOINER transformation used for joining two sources </a:t>
            </a:r>
          </a:p>
          <a:p>
            <a:r>
              <a:rPr lang="en-IN" dirty="0">
                <a:solidFill>
                  <a:schemeClr val="tx1">
                    <a:lumMod val="75000"/>
                  </a:schemeClr>
                </a:solidFill>
              </a:rPr>
              <a:t>Here sources joined with condition C_ID1=C_ID</a:t>
            </a:r>
          </a:p>
          <a:p>
            <a:r>
              <a:rPr lang="en-IN" dirty="0">
                <a:solidFill>
                  <a:schemeClr val="tx1">
                    <a:lumMod val="75000"/>
                  </a:schemeClr>
                </a:solidFill>
              </a:rPr>
              <a:t>2)	ROUTER: ROUTER transformation used for approving loan applications having credit score greater than 500</a:t>
            </a:r>
          </a:p>
          <a:p>
            <a:r>
              <a:rPr lang="en-IN" dirty="0">
                <a:solidFill>
                  <a:schemeClr val="tx1">
                    <a:lumMod val="75000"/>
                  </a:schemeClr>
                </a:solidFill>
              </a:rPr>
              <a:t>•	For target table: L_DECLINE</a:t>
            </a:r>
          </a:p>
          <a:p>
            <a:r>
              <a:rPr lang="en-IN" dirty="0">
                <a:solidFill>
                  <a:schemeClr val="tx1">
                    <a:lumMod val="75000"/>
                  </a:schemeClr>
                </a:solidFill>
              </a:rPr>
              <a:t>1)	JOINER: JOINER transformation used for joining two sources </a:t>
            </a:r>
          </a:p>
          <a:p>
            <a:r>
              <a:rPr lang="en-IN" dirty="0">
                <a:solidFill>
                  <a:schemeClr val="tx1">
                    <a:lumMod val="75000"/>
                  </a:schemeClr>
                </a:solidFill>
              </a:rPr>
              <a:t>Here sources joined with condition C_ID1=C_ID</a:t>
            </a:r>
          </a:p>
          <a:p>
            <a:r>
              <a:rPr lang="en-IN" dirty="0">
                <a:solidFill>
                  <a:schemeClr val="tx1">
                    <a:lumMod val="75000"/>
                  </a:schemeClr>
                </a:solidFill>
              </a:rPr>
              <a:t>2)	ROUTER: ROUTER transformation used for declining loan applications having credit score less than equal to 500</a:t>
            </a:r>
          </a:p>
          <a:p>
            <a:r>
              <a:rPr lang="en-IN" dirty="0">
                <a:solidFill>
                  <a:schemeClr val="tx1">
                    <a:lumMod val="75000"/>
                  </a:schemeClr>
                </a:solidFill>
              </a:rPr>
              <a:t>•	For target table: CRED_SCORECARD</a:t>
            </a:r>
          </a:p>
          <a:p>
            <a:r>
              <a:rPr lang="en-IN" dirty="0">
                <a:solidFill>
                  <a:schemeClr val="tx1">
                    <a:lumMod val="75000"/>
                  </a:schemeClr>
                </a:solidFill>
              </a:rPr>
              <a:t>1)	RANK: RANK transformation used for ranking top 10 loan applications based on the credit score</a:t>
            </a:r>
          </a:p>
          <a:p>
            <a:endParaRPr lang="en-IN" dirty="0">
              <a:solidFill>
                <a:schemeClr val="tx1">
                  <a:lumMod val="75000"/>
                </a:schemeClr>
              </a:solidFill>
            </a:endParaRPr>
          </a:p>
          <a:p>
            <a:r>
              <a:rPr lang="en-IN" dirty="0"/>
              <a:t>Expected Result:</a:t>
            </a:r>
          </a:p>
          <a:p>
            <a:r>
              <a:rPr lang="en-IN" dirty="0">
                <a:solidFill>
                  <a:schemeClr val="tx1">
                    <a:lumMod val="75000"/>
                  </a:schemeClr>
                </a:solidFill>
              </a:rPr>
              <a:t>Check Mapping&gt; Mapping is valid</a:t>
            </a:r>
          </a:p>
          <a:p>
            <a:r>
              <a:rPr lang="en-IN" dirty="0">
                <a:solidFill>
                  <a:schemeClr val="tx1">
                    <a:lumMod val="75000"/>
                  </a:schemeClr>
                </a:solidFill>
              </a:rPr>
              <a:t>Go to workflow &gt; Message in workflow manager status bar: “Workflow wf_m_spr1 is valid”</a:t>
            </a:r>
          </a:p>
        </p:txBody>
      </p:sp>
      <p:sp>
        <p:nvSpPr>
          <p:cNvPr id="10" name="TextBox 9">
            <a:extLst>
              <a:ext uri="{FF2B5EF4-FFF2-40B4-BE49-F238E27FC236}">
                <a16:creationId xmlns:a16="http://schemas.microsoft.com/office/drawing/2014/main" id="{5508F4F4-6AD2-4607-A2C9-FE6F89B828C0}"/>
              </a:ext>
            </a:extLst>
          </p:cNvPr>
          <p:cNvSpPr txBox="1"/>
          <p:nvPr/>
        </p:nvSpPr>
        <p:spPr>
          <a:xfrm>
            <a:off x="247650" y="4788337"/>
            <a:ext cx="11868150" cy="646331"/>
          </a:xfrm>
          <a:prstGeom prst="rect">
            <a:avLst/>
          </a:prstGeom>
          <a:noFill/>
        </p:spPr>
        <p:txBody>
          <a:bodyPr wrap="square">
            <a:spAutoFit/>
          </a:bodyPr>
          <a:lstStyle/>
          <a:p>
            <a:r>
              <a:rPr lang="en-IN" dirty="0"/>
              <a:t>Actual Result:</a:t>
            </a:r>
          </a:p>
          <a:p>
            <a:r>
              <a:rPr lang="en-IN" dirty="0">
                <a:solidFill>
                  <a:schemeClr val="tx1">
                    <a:lumMod val="85000"/>
                  </a:schemeClr>
                </a:solidFill>
              </a:rPr>
              <a:t>Message in workflow manager status bar: ”Workflow wf_m_spr1 is valid</a:t>
            </a:r>
            <a:r>
              <a:rPr lang="en-IN" dirty="0"/>
              <a:t>”</a:t>
            </a:r>
          </a:p>
        </p:txBody>
      </p:sp>
    </p:spTree>
    <p:extLst>
      <p:ext uri="{BB962C8B-B14F-4D97-AF65-F5344CB8AC3E}">
        <p14:creationId xmlns:p14="http://schemas.microsoft.com/office/powerpoint/2010/main" val="1881808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2DE1F7-A267-4BA5-8513-42B270F6560E}"/>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45AC5016-2438-4C0D-96F3-B2AC827DC5E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4B7A3B-0A1B-43AF-9DDE-E7F1D5D4BDD6}"/>
              </a:ext>
            </a:extLst>
          </p:cNvPr>
          <p:cNvSpPr>
            <a:spLocks noGrp="1"/>
          </p:cNvSpPr>
          <p:nvPr>
            <p:ph type="sldNum" sz="quarter" idx="12"/>
          </p:nvPr>
        </p:nvSpPr>
        <p:spPr/>
        <p:txBody>
          <a:bodyPr/>
          <a:lstStyle/>
          <a:p>
            <a:fld id="{DBA1B0FB-D917-4C8C-928F-313BD683BF39}" type="slidenum">
              <a:rPr lang="en-US" smtClean="0"/>
              <a:t>26</a:t>
            </a:fld>
            <a:endParaRPr lang="en-US"/>
          </a:p>
        </p:txBody>
      </p:sp>
      <p:sp>
        <p:nvSpPr>
          <p:cNvPr id="6" name="TextBox 5">
            <a:extLst>
              <a:ext uri="{FF2B5EF4-FFF2-40B4-BE49-F238E27FC236}">
                <a16:creationId xmlns:a16="http://schemas.microsoft.com/office/drawing/2014/main" id="{122C2C62-A577-4BD4-B22C-B8767E299832}"/>
              </a:ext>
            </a:extLst>
          </p:cNvPr>
          <p:cNvSpPr txBox="1"/>
          <p:nvPr/>
        </p:nvSpPr>
        <p:spPr>
          <a:xfrm>
            <a:off x="171450" y="86648"/>
            <a:ext cx="11849099" cy="5632311"/>
          </a:xfrm>
          <a:prstGeom prst="rect">
            <a:avLst/>
          </a:prstGeom>
          <a:noFill/>
        </p:spPr>
        <p:txBody>
          <a:bodyPr wrap="square">
            <a:spAutoFit/>
          </a:bodyPr>
          <a:lstStyle/>
          <a:p>
            <a:r>
              <a:rPr lang="en-IN" dirty="0">
                <a:solidFill>
                  <a:schemeClr val="tx1">
                    <a:lumMod val="75000"/>
                  </a:schemeClr>
                </a:solidFill>
              </a:rPr>
              <a:t>Remarks : Pass</a:t>
            </a:r>
          </a:p>
          <a:p>
            <a:r>
              <a:rPr lang="en-IN" dirty="0">
                <a:solidFill>
                  <a:schemeClr val="tx1">
                    <a:lumMod val="75000"/>
                  </a:schemeClr>
                </a:solidFill>
              </a:rPr>
              <a:t>Tester comments:</a:t>
            </a:r>
          </a:p>
          <a:p>
            <a:r>
              <a:rPr lang="en-IN" dirty="0">
                <a:solidFill>
                  <a:schemeClr val="tx1">
                    <a:lumMod val="75000"/>
                  </a:schemeClr>
                </a:solidFill>
              </a:rPr>
              <a:t>It is verified that the modifications have not caused unintended effects and that the component still works as specified in the requirements. The transformation of processed data to the target does not impact on the sources and functions it functions as it was before executing the code. The data in the source tables CUSTOMER_INFO_GRP7 and L_APPL is unchanged.</a:t>
            </a:r>
          </a:p>
          <a:p>
            <a:endParaRPr lang="en-IN" dirty="0">
              <a:solidFill>
                <a:schemeClr val="tx1">
                  <a:lumMod val="75000"/>
                </a:schemeClr>
              </a:solidFill>
            </a:endParaRPr>
          </a:p>
          <a:p>
            <a:endParaRPr lang="en-IN" dirty="0">
              <a:solidFill>
                <a:schemeClr val="tx1">
                  <a:lumMod val="75000"/>
                </a:schemeClr>
              </a:solidFill>
            </a:endParaRPr>
          </a:p>
          <a:p>
            <a:r>
              <a:rPr lang="en-IN" dirty="0">
                <a:solidFill>
                  <a:schemeClr val="tx1">
                    <a:lumMod val="75000"/>
                  </a:schemeClr>
                </a:solidFill>
              </a:rPr>
              <a:t>2)	Test Case ID: M2</a:t>
            </a:r>
          </a:p>
          <a:p>
            <a:r>
              <a:rPr lang="en-IN" dirty="0">
                <a:solidFill>
                  <a:schemeClr val="tx1">
                    <a:lumMod val="75000"/>
                  </a:schemeClr>
                </a:solidFill>
              </a:rPr>
              <a:t>Test Case Purpose: Validate Mapping m_mapp_spr2, Validate Workflow wf_m_mapp_spr22</a:t>
            </a:r>
          </a:p>
          <a:p>
            <a:r>
              <a:rPr lang="en-IN" dirty="0">
                <a:solidFill>
                  <a:schemeClr val="tx1">
                    <a:lumMod val="75000"/>
                  </a:schemeClr>
                </a:solidFill>
              </a:rPr>
              <a:t>Test Procedure: </a:t>
            </a:r>
          </a:p>
          <a:p>
            <a:r>
              <a:rPr lang="en-IN" dirty="0">
                <a:solidFill>
                  <a:schemeClr val="tx1">
                    <a:lumMod val="75000"/>
                  </a:schemeClr>
                </a:solidFill>
              </a:rPr>
              <a:t>•	Go to Mapping</a:t>
            </a:r>
          </a:p>
          <a:p>
            <a:r>
              <a:rPr lang="en-IN" dirty="0">
                <a:solidFill>
                  <a:schemeClr val="tx1">
                    <a:lumMod val="75000"/>
                  </a:schemeClr>
                </a:solidFill>
              </a:rPr>
              <a:t>•	Connect Source and Target</a:t>
            </a:r>
          </a:p>
          <a:p>
            <a:r>
              <a:rPr lang="en-IN" dirty="0">
                <a:solidFill>
                  <a:schemeClr val="tx1">
                    <a:lumMod val="75000"/>
                  </a:schemeClr>
                </a:solidFill>
              </a:rPr>
              <a:t>•	Use Transformation</a:t>
            </a:r>
          </a:p>
          <a:p>
            <a:r>
              <a:rPr lang="en-IN" dirty="0">
                <a:solidFill>
                  <a:schemeClr val="tx1">
                    <a:lumMod val="75000"/>
                  </a:schemeClr>
                </a:solidFill>
              </a:rPr>
              <a:t>•	Connect All and then Save it</a:t>
            </a:r>
          </a:p>
          <a:p>
            <a:r>
              <a:rPr lang="en-IN" dirty="0">
                <a:solidFill>
                  <a:schemeClr val="tx1">
                    <a:lumMod val="75000"/>
                  </a:schemeClr>
                </a:solidFill>
              </a:rPr>
              <a:t>•	Go to menu&gt; mapping&gt; Click on validate</a:t>
            </a:r>
          </a:p>
          <a:p>
            <a:endParaRPr lang="en-IN" dirty="0">
              <a:solidFill>
                <a:schemeClr val="tx1">
                  <a:lumMod val="75000"/>
                </a:schemeClr>
              </a:solidFill>
            </a:endParaRPr>
          </a:p>
          <a:p>
            <a:r>
              <a:rPr lang="en-IN" dirty="0">
                <a:solidFill>
                  <a:schemeClr val="tx1">
                    <a:lumMod val="75000"/>
                  </a:schemeClr>
                </a:solidFill>
              </a:rPr>
              <a:t>Input Value/Test Data:</a:t>
            </a:r>
          </a:p>
          <a:p>
            <a:r>
              <a:rPr lang="en-IN" dirty="0">
                <a:solidFill>
                  <a:schemeClr val="tx1">
                    <a:lumMod val="75000"/>
                  </a:schemeClr>
                </a:solidFill>
              </a:rPr>
              <a:t>Input Value/Test Data: Sources and targets are available and connected</a:t>
            </a:r>
          </a:p>
          <a:p>
            <a:r>
              <a:rPr lang="en-IN" dirty="0">
                <a:solidFill>
                  <a:schemeClr val="tx1">
                    <a:lumMod val="75000"/>
                  </a:schemeClr>
                </a:solidFill>
              </a:rPr>
              <a:t>Sources: CUSTOMER_INFO_GRP7, L_APPL</a:t>
            </a:r>
          </a:p>
          <a:p>
            <a:r>
              <a:rPr lang="en-IN" dirty="0">
                <a:solidFill>
                  <a:schemeClr val="tx1">
                    <a:lumMod val="75000"/>
                  </a:schemeClr>
                </a:solidFill>
              </a:rPr>
              <a:t>Targets: CUST_APPL, LOAN_INFO</a:t>
            </a:r>
          </a:p>
        </p:txBody>
      </p:sp>
    </p:spTree>
    <p:extLst>
      <p:ext uri="{BB962C8B-B14F-4D97-AF65-F5344CB8AC3E}">
        <p14:creationId xmlns:p14="http://schemas.microsoft.com/office/powerpoint/2010/main" val="2932450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7E20D-DA28-4255-B18F-B114AA0C9CFA}"/>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08E32A22-0451-4F1A-AE41-11B369716EE0}"/>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7A467D7-6BED-4C53-B3A3-86F13F612F99}"/>
              </a:ext>
            </a:extLst>
          </p:cNvPr>
          <p:cNvSpPr>
            <a:spLocks noGrp="1"/>
          </p:cNvSpPr>
          <p:nvPr>
            <p:ph type="sldNum" sz="quarter" idx="12"/>
          </p:nvPr>
        </p:nvSpPr>
        <p:spPr/>
        <p:txBody>
          <a:bodyPr/>
          <a:lstStyle/>
          <a:p>
            <a:fld id="{DBA1B0FB-D917-4C8C-928F-313BD683BF39}" type="slidenum">
              <a:rPr lang="en-US" smtClean="0"/>
              <a:t>27</a:t>
            </a:fld>
            <a:endParaRPr lang="en-US"/>
          </a:p>
        </p:txBody>
      </p:sp>
      <p:sp>
        <p:nvSpPr>
          <p:cNvPr id="6" name="TextBox 5">
            <a:extLst>
              <a:ext uri="{FF2B5EF4-FFF2-40B4-BE49-F238E27FC236}">
                <a16:creationId xmlns:a16="http://schemas.microsoft.com/office/drawing/2014/main" id="{03DD5B0F-0D1C-491B-9E6B-A7318AD80532}"/>
              </a:ext>
            </a:extLst>
          </p:cNvPr>
          <p:cNvSpPr txBox="1"/>
          <p:nvPr/>
        </p:nvSpPr>
        <p:spPr>
          <a:xfrm>
            <a:off x="133350" y="215950"/>
            <a:ext cx="11925300" cy="7294305"/>
          </a:xfrm>
          <a:prstGeom prst="rect">
            <a:avLst/>
          </a:prstGeom>
          <a:noFill/>
        </p:spPr>
        <p:txBody>
          <a:bodyPr wrap="square">
            <a:spAutoFit/>
          </a:bodyPr>
          <a:lstStyle/>
          <a:p>
            <a:r>
              <a:rPr lang="en-IN" dirty="0"/>
              <a:t>Transformation:</a:t>
            </a:r>
          </a:p>
          <a:p>
            <a:r>
              <a:rPr lang="en-IN" dirty="0">
                <a:solidFill>
                  <a:schemeClr val="tx1">
                    <a:lumMod val="75000"/>
                  </a:schemeClr>
                </a:solidFill>
              </a:rPr>
              <a:t>•	For target table: CUST_APPL</a:t>
            </a:r>
          </a:p>
          <a:p>
            <a:r>
              <a:rPr lang="en-IN" dirty="0">
                <a:solidFill>
                  <a:schemeClr val="tx1">
                    <a:lumMod val="75000"/>
                  </a:schemeClr>
                </a:solidFill>
              </a:rPr>
              <a:t>1)	JOINER: JOINER transformation used for joining two sources </a:t>
            </a:r>
          </a:p>
          <a:p>
            <a:r>
              <a:rPr lang="en-IN" dirty="0">
                <a:solidFill>
                  <a:schemeClr val="tx1">
                    <a:lumMod val="75000"/>
                  </a:schemeClr>
                </a:solidFill>
              </a:rPr>
              <a:t>Here sources joined with condition C_ID1=C_ID</a:t>
            </a:r>
          </a:p>
          <a:p>
            <a:r>
              <a:rPr lang="en-IN" dirty="0">
                <a:solidFill>
                  <a:schemeClr val="tx1">
                    <a:lumMod val="75000"/>
                  </a:schemeClr>
                </a:solidFill>
              </a:rPr>
              <a:t>2)	Aggregator: To COUNT the number of applications.</a:t>
            </a:r>
          </a:p>
          <a:p>
            <a:r>
              <a:rPr lang="en-IN" dirty="0">
                <a:solidFill>
                  <a:schemeClr val="tx1">
                    <a:lumMod val="75000"/>
                  </a:schemeClr>
                </a:solidFill>
              </a:rPr>
              <a:t>•	For target table: LOAN_INFO</a:t>
            </a:r>
          </a:p>
          <a:p>
            <a:r>
              <a:rPr lang="en-IN" dirty="0">
                <a:solidFill>
                  <a:schemeClr val="tx1">
                    <a:lumMod val="75000"/>
                  </a:schemeClr>
                </a:solidFill>
              </a:rPr>
              <a:t>1)	JOINER: JOINER transformation used for joining two sources </a:t>
            </a:r>
          </a:p>
          <a:p>
            <a:r>
              <a:rPr lang="en-IN" dirty="0">
                <a:solidFill>
                  <a:schemeClr val="tx1">
                    <a:lumMod val="75000"/>
                  </a:schemeClr>
                </a:solidFill>
              </a:rPr>
              <a:t>Here sources joined with condition C_ID1=C_ID.</a:t>
            </a:r>
          </a:p>
          <a:p>
            <a:r>
              <a:rPr lang="en-IN" dirty="0">
                <a:solidFill>
                  <a:schemeClr val="tx1">
                    <a:lumMod val="75000"/>
                  </a:schemeClr>
                </a:solidFill>
              </a:rPr>
              <a:t>2)	FILTER: FILTER transformation used for retrieving data having loan amount greater than 500000</a:t>
            </a:r>
          </a:p>
          <a:p>
            <a:endParaRPr lang="en-IN" dirty="0">
              <a:solidFill>
                <a:schemeClr val="tx1">
                  <a:lumMod val="75000"/>
                </a:schemeClr>
              </a:solidFill>
            </a:endParaRPr>
          </a:p>
          <a:p>
            <a:r>
              <a:rPr lang="en-IN" dirty="0"/>
              <a:t>Expected Result:</a:t>
            </a:r>
          </a:p>
          <a:p>
            <a:r>
              <a:rPr lang="en-IN" dirty="0">
                <a:solidFill>
                  <a:schemeClr val="tx1">
                    <a:lumMod val="75000"/>
                  </a:schemeClr>
                </a:solidFill>
              </a:rPr>
              <a:t>Check Mapping&gt; Mapping is valid</a:t>
            </a:r>
          </a:p>
          <a:p>
            <a:r>
              <a:rPr lang="en-IN" dirty="0">
                <a:solidFill>
                  <a:schemeClr val="tx1">
                    <a:lumMod val="75000"/>
                  </a:schemeClr>
                </a:solidFill>
              </a:rPr>
              <a:t>Go to workflow &gt; Message in workflow manager status bar: “Workflow wf_m_mapp_spr22 is valid”</a:t>
            </a:r>
          </a:p>
          <a:p>
            <a:endParaRPr lang="en-IN" dirty="0">
              <a:solidFill>
                <a:schemeClr val="tx1">
                  <a:lumMod val="75000"/>
                </a:schemeClr>
              </a:solidFill>
            </a:endParaRPr>
          </a:p>
          <a:p>
            <a:endParaRPr lang="en-IN" dirty="0">
              <a:solidFill>
                <a:srgbClr val="FFFF00"/>
              </a:solidFill>
            </a:endParaRPr>
          </a:p>
          <a:p>
            <a:r>
              <a:rPr lang="en-IN" dirty="0"/>
              <a:t>Actual Result:</a:t>
            </a:r>
          </a:p>
          <a:p>
            <a:r>
              <a:rPr lang="en-IN" dirty="0">
                <a:solidFill>
                  <a:schemeClr val="tx1">
                    <a:lumMod val="75000"/>
                  </a:schemeClr>
                </a:solidFill>
              </a:rPr>
              <a:t>Message in workflow manager status bar: ”Workflow wf_m_mapp_spr22 is valid”</a:t>
            </a:r>
          </a:p>
          <a:p>
            <a:r>
              <a:rPr lang="en-IN" dirty="0">
                <a:solidFill>
                  <a:schemeClr val="tx1">
                    <a:lumMod val="75000"/>
                  </a:schemeClr>
                </a:solidFill>
              </a:rPr>
              <a:t>Remarks : </a:t>
            </a:r>
            <a:r>
              <a:rPr lang="en-IN" dirty="0">
                <a:solidFill>
                  <a:srgbClr val="C00000"/>
                </a:solidFill>
              </a:rPr>
              <a:t>Pass</a:t>
            </a:r>
          </a:p>
          <a:p>
            <a:r>
              <a:rPr lang="en-IN" dirty="0">
                <a:solidFill>
                  <a:schemeClr val="tx1">
                    <a:lumMod val="75000"/>
                  </a:schemeClr>
                </a:solidFill>
              </a:rPr>
              <a:t>Tester comments:</a:t>
            </a:r>
          </a:p>
          <a:p>
            <a:r>
              <a:rPr lang="en-IN" dirty="0">
                <a:solidFill>
                  <a:schemeClr val="tx1">
                    <a:lumMod val="75000"/>
                  </a:schemeClr>
                </a:solidFill>
              </a:rPr>
              <a:t> It is verified that the modifications have not caused unintended effects and that the component still works as specified in the requirements. The transformation of processed data to the target does not impact on the sources and functions as it was before executing the code. The data in the source tables CUSTOMER_INFO_GRP7 and L_APPL is unchanged.</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922772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4" name="Freeform: Shape 5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0" name="Group 5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61" name="Freeform: Shape 6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Oval 6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6" name="Rectangle 6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1007165"/>
            <a:ext cx="3565524" cy="2429284"/>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68" name="Oval 67">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Rectangle 69">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73"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0" name="Picture 9" descr="A close-up of a key chain on a keyboard&#10;&#10;Description automatically generated with low confidence">
            <a:extLst>
              <a:ext uri="{FF2B5EF4-FFF2-40B4-BE49-F238E27FC236}">
                <a16:creationId xmlns:a16="http://schemas.microsoft.com/office/drawing/2014/main" id="{6981C456-29ED-41CA-9901-BD830D172FBC}"/>
              </a:ext>
            </a:extLst>
          </p:cNvPr>
          <p:cNvPicPr>
            <a:picLocks noChangeAspect="1"/>
          </p:cNvPicPr>
          <p:nvPr/>
        </p:nvPicPr>
        <p:blipFill rotWithShape="1">
          <a:blip r:embed="rId2"/>
          <a:srcRect l="7280" r="13022"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28</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7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2" name="Freeform: Shape 4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47" name="Rectangle 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A close-up of a yellow sign&#10;&#10;Description automatically generated with low confidence">
            <a:extLst>
              <a:ext uri="{FF2B5EF4-FFF2-40B4-BE49-F238E27FC236}">
                <a16:creationId xmlns:a16="http://schemas.microsoft.com/office/drawing/2014/main" id="{1E4F1B79-162C-410E-9C75-373801367324}"/>
              </a:ext>
            </a:extLst>
          </p:cNvPr>
          <p:cNvPicPr>
            <a:picLocks noGrp="1" noChangeAspect="1"/>
          </p:cNvPicPr>
          <p:nvPr>
            <p:ph type="pic" sz="quarter" idx="13"/>
          </p:nvPr>
        </p:nvPicPr>
        <p:blipFill rotWithShape="1">
          <a:blip r:embed="rId3"/>
          <a:srcRect l="2" r="-2"/>
          <a:stretch/>
        </p:blipFill>
        <p:spPr>
          <a:xfrm>
            <a:off x="6088704" y="647699"/>
            <a:ext cx="3054096" cy="3116491"/>
          </a:xfrm>
          <a:custGeom>
            <a:avLst/>
            <a:gdLst/>
            <a:ahLst/>
            <a:cxnLst/>
            <a:rect l="l" t="t" r="r" b="b"/>
            <a:pathLst>
              <a:path w="3049200" h="3777175">
                <a:moveTo>
                  <a:pt x="0" y="0"/>
                </a:moveTo>
                <a:lnTo>
                  <a:pt x="3049200" y="0"/>
                </a:lnTo>
                <a:lnTo>
                  <a:pt x="3049200" y="3777175"/>
                </a:lnTo>
                <a:lnTo>
                  <a:pt x="0" y="3777175"/>
                </a:lnTo>
                <a:close/>
              </a:path>
            </a:pathLst>
          </a:custGeom>
        </p:spPr>
      </p:pic>
      <p:pic>
        <p:nvPicPr>
          <p:cNvPr id="19" name="Picture Placeholder 18" descr="Icon&#10;&#10;Description automatically generated with medium confidence">
            <a:extLst>
              <a:ext uri="{FF2B5EF4-FFF2-40B4-BE49-F238E27FC236}">
                <a16:creationId xmlns:a16="http://schemas.microsoft.com/office/drawing/2014/main" id="{7B03F791-4B55-4DC0-9B47-081481C48386}"/>
              </a:ext>
            </a:extLst>
          </p:cNvPr>
          <p:cNvPicPr>
            <a:picLocks noGrp="1" noChangeAspect="1"/>
          </p:cNvPicPr>
          <p:nvPr>
            <p:ph type="pic" sz="quarter" idx="15"/>
          </p:nvPr>
        </p:nvPicPr>
        <p:blipFill rotWithShape="1">
          <a:blip r:embed="rId4"/>
          <a:srcRect l="77" t="-1" r="2734" b="-1"/>
          <a:stretch/>
        </p:blipFill>
        <p:spPr>
          <a:xfrm>
            <a:off x="9142800" y="660685"/>
            <a:ext cx="3049200" cy="3116491"/>
          </a:xfrm>
          <a:custGeom>
            <a:avLst/>
            <a:gdLst/>
            <a:ahLst/>
            <a:cxnLst/>
            <a:rect l="l" t="t" r="r" b="b"/>
            <a:pathLst>
              <a:path w="3049200" h="3777175">
                <a:moveTo>
                  <a:pt x="0" y="0"/>
                </a:moveTo>
                <a:lnTo>
                  <a:pt x="3049200" y="0"/>
                </a:lnTo>
                <a:lnTo>
                  <a:pt x="3049200" y="3777175"/>
                </a:lnTo>
                <a:lnTo>
                  <a:pt x="0" y="3777175"/>
                </a:lnTo>
                <a:close/>
              </a:path>
            </a:pathLst>
          </a:custGeom>
        </p:spPr>
      </p:pic>
      <p:sp>
        <p:nvSpPr>
          <p:cNvPr id="49" name="Rectangle 48">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63888" y="3848839"/>
            <a:ext cx="11464223" cy="2912917"/>
          </a:xfrm>
        </p:spPr>
        <p:txBody>
          <a:bodyPr vert="horz" wrap="square" lIns="0" tIns="0" rIns="0" bIns="0" rtlCol="0" anchor="t" anchorCtr="0">
            <a:noAutofit/>
          </a:bodyPr>
          <a:lstStyle/>
          <a:p>
            <a:pPr>
              <a:lnSpc>
                <a:spcPct val="100000"/>
              </a:lnSpc>
            </a:pPr>
            <a:r>
              <a:rPr lang="en-US" sz="2400" dirty="0"/>
              <a:t>PROBLEM DEFINITION:</a:t>
            </a:r>
            <a:br>
              <a:rPr lang="en-US" sz="2400" dirty="0"/>
            </a:br>
            <a:br>
              <a:rPr lang="en-US" sz="2400" dirty="0"/>
            </a:br>
            <a:r>
              <a:rPr lang="en-IN" sz="1600" kern="1200" dirty="0">
                <a:solidFill>
                  <a:schemeClr val="tx1"/>
                </a:solidFill>
                <a:latin typeface="+mj-lt"/>
                <a:ea typeface="+mj-ea"/>
                <a:cs typeface="+mj-cs"/>
              </a:rPr>
              <a:t>'Credit &amp; Trust', is a newly launched banking division. Due to recent regulatory requirements, there is a need to establish credit worthiness of each Credit application, prior to approval and processing.</a:t>
            </a:r>
            <a:br>
              <a:rPr lang="en-IN" sz="1600" kern="1200" dirty="0">
                <a:solidFill>
                  <a:schemeClr val="tx1"/>
                </a:solidFill>
                <a:latin typeface="+mj-lt"/>
                <a:ea typeface="+mj-ea"/>
                <a:cs typeface="+mj-cs"/>
              </a:rPr>
            </a:br>
            <a:br>
              <a:rPr lang="en-IN" sz="1600" kern="1200" dirty="0">
                <a:solidFill>
                  <a:schemeClr val="tx1"/>
                </a:solidFill>
                <a:latin typeface="+mj-lt"/>
                <a:ea typeface="+mj-ea"/>
                <a:cs typeface="+mj-cs"/>
              </a:rPr>
            </a:br>
            <a:r>
              <a:rPr lang="en-IN" sz="1600" kern="1200" dirty="0">
                <a:solidFill>
                  <a:schemeClr val="tx1"/>
                </a:solidFill>
                <a:latin typeface="+mj-lt"/>
                <a:ea typeface="+mj-ea"/>
                <a:cs typeface="+mj-cs"/>
              </a:rPr>
              <a:t>‘Credit &amp; Trust’ captures data related to the Credit application of all masked customers. As would be the case, these are all in different places and different formats for different Credit products (Home/Personal/Vehicle). The bank looks forward for a Credit Risk Scorecard that can be leveraged to Approve/Decline the Credit application.</a:t>
            </a:r>
            <a:br>
              <a:rPr lang="en-IN" sz="1600" kern="1200" dirty="0">
                <a:solidFill>
                  <a:schemeClr val="tx1"/>
                </a:solidFill>
                <a:latin typeface="+mj-lt"/>
                <a:ea typeface="+mj-ea"/>
                <a:cs typeface="+mj-cs"/>
              </a:rPr>
            </a:br>
            <a:br>
              <a:rPr lang="en-IN" sz="1600" kern="1200" dirty="0">
                <a:solidFill>
                  <a:schemeClr val="tx1"/>
                </a:solidFill>
                <a:latin typeface="+mj-lt"/>
                <a:ea typeface="+mj-ea"/>
                <a:cs typeface="+mj-cs"/>
              </a:rPr>
            </a:br>
            <a:r>
              <a:rPr lang="en-IN" sz="1600" kern="1200" dirty="0">
                <a:solidFill>
                  <a:schemeClr val="tx1"/>
                </a:solidFill>
                <a:latin typeface="+mj-lt"/>
                <a:ea typeface="+mj-ea"/>
                <a:cs typeface="+mj-cs"/>
              </a:rPr>
              <a:t>To get that insight, 'Credit &amp; Trust' wants to create a Data Warehouse solution on which they can do data analytics.</a:t>
            </a:r>
            <a:endParaRPr lang="en-US" sz="1400" kern="1200" dirty="0">
              <a:solidFill>
                <a:schemeClr val="tx1"/>
              </a:solidFill>
              <a:latin typeface="+mj-lt"/>
              <a:ea typeface="+mj-ea"/>
              <a:cs typeface="+mj-cs"/>
            </a:endParaRPr>
          </a:p>
        </p:txBody>
      </p:sp>
      <p:pic>
        <p:nvPicPr>
          <p:cNvPr id="50" name="Picture Placeholder 49" descr="A picture containing text, nature, cloud&#10;&#10;Description automatically generated">
            <a:extLst>
              <a:ext uri="{FF2B5EF4-FFF2-40B4-BE49-F238E27FC236}">
                <a16:creationId xmlns:a16="http://schemas.microsoft.com/office/drawing/2014/main" id="{D99C633A-8775-49DD-8991-AA1A07C084DD}"/>
              </a:ext>
            </a:extLst>
          </p:cNvPr>
          <p:cNvPicPr>
            <a:picLocks noGrp="1" noChangeAspect="1"/>
          </p:cNvPicPr>
          <p:nvPr>
            <p:ph type="pic" sz="quarter" idx="16"/>
          </p:nvPr>
        </p:nvPicPr>
        <p:blipFill rotWithShape="1">
          <a:blip r:embed="rId5"/>
          <a:srcRect l="-525" t="-895" r="365" b="895"/>
          <a:stretch/>
        </p:blipFill>
        <p:spPr>
          <a:xfrm>
            <a:off x="9744" y="647700"/>
            <a:ext cx="3054096" cy="3081154"/>
          </a:xfrm>
        </p:spPr>
      </p:pic>
      <p:pic>
        <p:nvPicPr>
          <p:cNvPr id="53" name="Picture Placeholder 52">
            <a:extLst>
              <a:ext uri="{FF2B5EF4-FFF2-40B4-BE49-F238E27FC236}">
                <a16:creationId xmlns:a16="http://schemas.microsoft.com/office/drawing/2014/main" id="{B5AAB795-BCFB-436D-BC8D-CD24B017C1CB}"/>
              </a:ext>
            </a:extLst>
          </p:cNvPr>
          <p:cNvPicPr>
            <a:picLocks noGrp="1" noChangeAspect="1"/>
          </p:cNvPicPr>
          <p:nvPr>
            <p:ph type="pic" sz="quarter" idx="14"/>
          </p:nvPr>
        </p:nvPicPr>
        <p:blipFill rotWithShape="1">
          <a:blip r:embed="rId6"/>
          <a:srcRect l="-470" r="-482"/>
          <a:stretch/>
        </p:blipFill>
        <p:spPr>
          <a:xfrm>
            <a:off x="3054096" y="647700"/>
            <a:ext cx="3054096" cy="3090680"/>
          </a:xfrm>
          <a:prstGeom prst="rect">
            <a:avLst/>
          </a:prstGeom>
        </p:spPr>
      </p:pic>
      <p:sp>
        <p:nvSpPr>
          <p:cNvPr id="2" name="TextBox 1">
            <a:extLst>
              <a:ext uri="{FF2B5EF4-FFF2-40B4-BE49-F238E27FC236}">
                <a16:creationId xmlns:a16="http://schemas.microsoft.com/office/drawing/2014/main" id="{A71DED50-8C2D-4BAA-992D-F56FB52A67E5}"/>
              </a:ext>
            </a:extLst>
          </p:cNvPr>
          <p:cNvSpPr txBox="1"/>
          <p:nvPr/>
        </p:nvSpPr>
        <p:spPr>
          <a:xfrm flipH="1">
            <a:off x="127023" y="89790"/>
            <a:ext cx="11923362" cy="461665"/>
          </a:xfrm>
          <a:prstGeom prst="rect">
            <a:avLst/>
          </a:prstGeom>
          <a:solidFill>
            <a:schemeClr val="accent5">
              <a:lumMod val="50000"/>
            </a:schemeClr>
          </a:solidFill>
        </p:spPr>
        <p:txBody>
          <a:bodyPr wrap="square" rtlCol="0">
            <a:spAutoFit/>
          </a:bodyPr>
          <a:lstStyle/>
          <a:p>
            <a:r>
              <a:rPr lang="en-IN" sz="2400" b="1" dirty="0"/>
              <a:t>INTRODUCTION:</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9FB5-F187-426F-AE09-32FC937A136E}"/>
              </a:ext>
            </a:extLst>
          </p:cNvPr>
          <p:cNvSpPr>
            <a:spLocks noGrp="1"/>
          </p:cNvSpPr>
          <p:nvPr>
            <p:ph type="title"/>
          </p:nvPr>
        </p:nvSpPr>
        <p:spPr>
          <a:xfrm>
            <a:off x="549536" y="350789"/>
            <a:ext cx="11091600" cy="708025"/>
          </a:xfrm>
          <a:solidFill>
            <a:schemeClr val="accent5">
              <a:lumMod val="50000"/>
            </a:schemeClr>
          </a:solidFill>
        </p:spPr>
        <p:txBody>
          <a:bodyPr/>
          <a:lstStyle/>
          <a:p>
            <a:r>
              <a:rPr lang="en-IN" dirty="0"/>
              <a:t>Entity Relationship Diagram:</a:t>
            </a:r>
          </a:p>
        </p:txBody>
      </p:sp>
      <p:pic>
        <p:nvPicPr>
          <p:cNvPr id="10" name="Content Placeholder 9" descr="Diagram, schematic&#10;&#10;Description automatically generated">
            <a:extLst>
              <a:ext uri="{FF2B5EF4-FFF2-40B4-BE49-F238E27FC236}">
                <a16:creationId xmlns:a16="http://schemas.microsoft.com/office/drawing/2014/main" id="{58108956-2581-43EB-862A-FEBF957A24D8}"/>
              </a:ext>
            </a:extLst>
          </p:cNvPr>
          <p:cNvPicPr>
            <a:picLocks noGrp="1" noChangeAspect="1"/>
          </p:cNvPicPr>
          <p:nvPr>
            <p:ph idx="1"/>
          </p:nvPr>
        </p:nvPicPr>
        <p:blipFill>
          <a:blip r:embed="rId2"/>
          <a:stretch>
            <a:fillRect/>
          </a:stretch>
        </p:blipFill>
        <p:spPr>
          <a:xfrm>
            <a:off x="549537" y="1285876"/>
            <a:ext cx="11091599" cy="5221336"/>
          </a:xfrm>
        </p:spPr>
      </p:pic>
    </p:spTree>
    <p:extLst>
      <p:ext uri="{BB962C8B-B14F-4D97-AF65-F5344CB8AC3E}">
        <p14:creationId xmlns:p14="http://schemas.microsoft.com/office/powerpoint/2010/main" val="383239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9FB5-F187-426F-AE09-32FC937A136E}"/>
              </a:ext>
            </a:extLst>
          </p:cNvPr>
          <p:cNvSpPr>
            <a:spLocks noGrp="1"/>
          </p:cNvSpPr>
          <p:nvPr>
            <p:ph type="title"/>
          </p:nvPr>
        </p:nvSpPr>
        <p:spPr>
          <a:xfrm>
            <a:off x="550862" y="549275"/>
            <a:ext cx="3798501" cy="436687"/>
          </a:xfrm>
        </p:spPr>
        <p:txBody>
          <a:bodyPr/>
          <a:lstStyle/>
          <a:p>
            <a:r>
              <a:rPr lang="en-IN" sz="3200" dirty="0"/>
              <a:t>Table Description</a:t>
            </a:r>
          </a:p>
        </p:txBody>
      </p:sp>
      <p:sp>
        <p:nvSpPr>
          <p:cNvPr id="3" name="Content Placeholder 2">
            <a:extLst>
              <a:ext uri="{FF2B5EF4-FFF2-40B4-BE49-F238E27FC236}">
                <a16:creationId xmlns:a16="http://schemas.microsoft.com/office/drawing/2014/main" id="{6147A75C-DB73-4037-A915-DB4120107717}"/>
              </a:ext>
            </a:extLst>
          </p:cNvPr>
          <p:cNvSpPr>
            <a:spLocks noGrp="1"/>
          </p:cNvSpPr>
          <p:nvPr>
            <p:ph idx="1"/>
          </p:nvPr>
        </p:nvSpPr>
        <p:spPr>
          <a:xfrm>
            <a:off x="550862" y="1041621"/>
            <a:ext cx="11090275" cy="5051203"/>
          </a:xfrm>
        </p:spPr>
        <p:txBody>
          <a:bodyPr/>
          <a:lstStyle/>
          <a:p>
            <a:r>
              <a:rPr lang="en-IN" sz="2400" dirty="0">
                <a:solidFill>
                  <a:srgbClr val="FFFF00">
                    <a:alpha val="60000"/>
                  </a:srgbClr>
                </a:solidFill>
              </a:rPr>
              <a:t>Source Tables :     </a:t>
            </a:r>
          </a:p>
          <a:p>
            <a:pPr marL="0" indent="0">
              <a:buNone/>
            </a:pPr>
            <a:r>
              <a:rPr lang="en-IN" sz="1800" dirty="0"/>
              <a:t>1] CUSTOMER_INFO_GRP7  ::-                                           2] L_APPL  ::-</a:t>
            </a:r>
          </a:p>
          <a:p>
            <a:pPr marL="0" indent="0">
              <a:buNone/>
            </a:pPr>
            <a:r>
              <a:rPr lang="en-IN" sz="1800" dirty="0"/>
              <a:t>                                                                                           </a:t>
            </a:r>
          </a:p>
          <a:p>
            <a:pPr marL="0" indent="0">
              <a:buNone/>
            </a:pPr>
            <a:endParaRPr lang="en-IN" sz="1800" dirty="0"/>
          </a:p>
          <a:p>
            <a:pPr marL="0" indent="0">
              <a:buNone/>
            </a:pPr>
            <a:endParaRPr lang="en-IN" sz="1800" dirty="0"/>
          </a:p>
          <a:p>
            <a:pPr marL="0" indent="0">
              <a:buNone/>
            </a:pPr>
            <a:endParaRPr lang="en-IN" sz="1800" dirty="0"/>
          </a:p>
          <a:p>
            <a:endParaRPr lang="en-IN" sz="2400" dirty="0">
              <a:solidFill>
                <a:srgbClr val="FFFF00">
                  <a:alpha val="60000"/>
                </a:srgbClr>
              </a:solidFill>
            </a:endParaRPr>
          </a:p>
          <a:p>
            <a:endParaRPr lang="en-IN" sz="2400" dirty="0">
              <a:solidFill>
                <a:srgbClr val="FFFF00">
                  <a:alpha val="60000"/>
                </a:srgbClr>
              </a:solidFill>
            </a:endParaRPr>
          </a:p>
          <a:p>
            <a:endParaRPr lang="en-IN" sz="2400" dirty="0">
              <a:solidFill>
                <a:srgbClr val="FFFF00">
                  <a:alpha val="60000"/>
                </a:srgbClr>
              </a:solidFill>
            </a:endParaRPr>
          </a:p>
          <a:p>
            <a:endParaRPr lang="en-IN" sz="2400" dirty="0">
              <a:solidFill>
                <a:srgbClr val="FFFF00">
                  <a:alpha val="60000"/>
                </a:srgbClr>
              </a:solidFill>
            </a:endParaRPr>
          </a:p>
          <a:p>
            <a:endParaRPr lang="en-IN" sz="2400" dirty="0">
              <a:solidFill>
                <a:srgbClr val="FFFF00">
                  <a:alpha val="60000"/>
                </a:srgbClr>
              </a:solidFill>
            </a:endParaRPr>
          </a:p>
          <a:p>
            <a:pPr marL="0" indent="0">
              <a:buNone/>
            </a:pPr>
            <a:endParaRPr lang="en-IN" sz="1800" dirty="0"/>
          </a:p>
        </p:txBody>
      </p:sp>
      <p:sp>
        <p:nvSpPr>
          <p:cNvPr id="4" name="Date Placeholder 3">
            <a:extLst>
              <a:ext uri="{FF2B5EF4-FFF2-40B4-BE49-F238E27FC236}">
                <a16:creationId xmlns:a16="http://schemas.microsoft.com/office/drawing/2014/main" id="{2782BE9A-751A-427F-8C4A-15E06D28565A}"/>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611DA6BB-51B7-42E1-9FD5-2C628F23415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17C56C7-21B2-4D8E-8E4C-BEE705E19A20}"/>
              </a:ext>
            </a:extLst>
          </p:cNvPr>
          <p:cNvSpPr>
            <a:spLocks noGrp="1"/>
          </p:cNvSpPr>
          <p:nvPr>
            <p:ph type="sldNum" sz="quarter" idx="12"/>
          </p:nvPr>
        </p:nvSpPr>
        <p:spPr/>
        <p:txBody>
          <a:bodyPr/>
          <a:lstStyle/>
          <a:p>
            <a:fld id="{DBA1B0FB-D917-4C8C-928F-313BD683BF39}" type="slidenum">
              <a:rPr lang="en-US" smtClean="0"/>
              <a:t>5</a:t>
            </a:fld>
            <a:endParaRPr lang="en-US"/>
          </a:p>
        </p:txBody>
      </p:sp>
      <p:pic>
        <p:nvPicPr>
          <p:cNvPr id="10" name="Picture 9">
            <a:extLst>
              <a:ext uri="{FF2B5EF4-FFF2-40B4-BE49-F238E27FC236}">
                <a16:creationId xmlns:a16="http://schemas.microsoft.com/office/drawing/2014/main" id="{49381812-61AA-40D3-9C48-3D70F397F918}"/>
              </a:ext>
            </a:extLst>
          </p:cNvPr>
          <p:cNvPicPr>
            <a:picLocks noChangeAspect="1"/>
          </p:cNvPicPr>
          <p:nvPr/>
        </p:nvPicPr>
        <p:blipFill>
          <a:blip r:embed="rId2"/>
          <a:stretch>
            <a:fillRect/>
          </a:stretch>
        </p:blipFill>
        <p:spPr>
          <a:xfrm>
            <a:off x="636588" y="2143125"/>
            <a:ext cx="2543175" cy="1733550"/>
          </a:xfrm>
          <a:prstGeom prst="rect">
            <a:avLst/>
          </a:prstGeom>
        </p:spPr>
      </p:pic>
      <p:pic>
        <p:nvPicPr>
          <p:cNvPr id="12" name="Picture 11">
            <a:extLst>
              <a:ext uri="{FF2B5EF4-FFF2-40B4-BE49-F238E27FC236}">
                <a16:creationId xmlns:a16="http://schemas.microsoft.com/office/drawing/2014/main" id="{9244E96C-9C47-4EFE-8A20-45AA4C4E1150}"/>
              </a:ext>
            </a:extLst>
          </p:cNvPr>
          <p:cNvPicPr>
            <a:picLocks noChangeAspect="1"/>
          </p:cNvPicPr>
          <p:nvPr/>
        </p:nvPicPr>
        <p:blipFill>
          <a:blip r:embed="rId3"/>
          <a:stretch>
            <a:fillRect/>
          </a:stretch>
        </p:blipFill>
        <p:spPr>
          <a:xfrm>
            <a:off x="6402389" y="2143125"/>
            <a:ext cx="2609850" cy="1685925"/>
          </a:xfrm>
          <a:prstGeom prst="rect">
            <a:avLst/>
          </a:prstGeom>
        </p:spPr>
      </p:pic>
    </p:spTree>
    <p:extLst>
      <p:ext uri="{BB962C8B-B14F-4D97-AF65-F5344CB8AC3E}">
        <p14:creationId xmlns:p14="http://schemas.microsoft.com/office/powerpoint/2010/main" val="143981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B3E5-0F54-492B-980E-B2DCC3E08544}"/>
              </a:ext>
            </a:extLst>
          </p:cNvPr>
          <p:cNvSpPr>
            <a:spLocks noGrp="1"/>
          </p:cNvSpPr>
          <p:nvPr>
            <p:ph type="title"/>
          </p:nvPr>
        </p:nvSpPr>
        <p:spPr>
          <a:xfrm>
            <a:off x="522287" y="549275"/>
            <a:ext cx="11091600" cy="1279525"/>
          </a:xfrm>
        </p:spPr>
        <p:txBody>
          <a:bodyPr/>
          <a:lstStyle/>
          <a:p>
            <a:pPr marL="285750" indent="-285750">
              <a:buFont typeface="Arial" panose="020B0604020202020204" pitchFamily="34" charset="0"/>
              <a:buChar char="•"/>
            </a:pPr>
            <a:r>
              <a:rPr lang="en-IN" sz="2400" dirty="0"/>
              <a:t>Target Tables :</a:t>
            </a:r>
            <a:br>
              <a:rPr lang="en-IN" sz="2400" dirty="0"/>
            </a:br>
            <a:br>
              <a:rPr lang="en-IN" sz="2400" dirty="0"/>
            </a:br>
            <a:r>
              <a:rPr lang="en-IN" sz="1800" dirty="0"/>
              <a:t>1 ]  For TEST CASE  #T1 :</a:t>
            </a:r>
            <a:br>
              <a:rPr lang="en-IN" sz="1800" dirty="0"/>
            </a:br>
            <a:br>
              <a:rPr lang="en-IN" sz="1800" dirty="0"/>
            </a:br>
            <a:br>
              <a:rPr lang="en-IN" sz="1800" dirty="0"/>
            </a:br>
            <a:br>
              <a:rPr lang="en-IN" sz="1800" dirty="0"/>
            </a:br>
            <a:br>
              <a:rPr lang="en-IN" sz="2400" dirty="0"/>
            </a:br>
            <a:br>
              <a:rPr lang="en-IN" sz="1800" dirty="0"/>
            </a:br>
            <a:endParaRPr lang="en-IN" sz="1800" dirty="0"/>
          </a:p>
        </p:txBody>
      </p:sp>
      <p:sp>
        <p:nvSpPr>
          <p:cNvPr id="4" name="Date Placeholder 3">
            <a:extLst>
              <a:ext uri="{FF2B5EF4-FFF2-40B4-BE49-F238E27FC236}">
                <a16:creationId xmlns:a16="http://schemas.microsoft.com/office/drawing/2014/main" id="{43CCB984-49C9-4D2B-9BF4-FA52D7DFBA2B}"/>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FE5D9EB4-3043-4810-9428-B8CACF1F376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4C5933-2E12-4CC4-A234-924E7E1538D9}"/>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10" name="Content Placeholder 9">
            <a:extLst>
              <a:ext uri="{FF2B5EF4-FFF2-40B4-BE49-F238E27FC236}">
                <a16:creationId xmlns:a16="http://schemas.microsoft.com/office/drawing/2014/main" id="{BF34CA03-A7C1-40E2-8C3E-AB310FE9999D}"/>
              </a:ext>
            </a:extLst>
          </p:cNvPr>
          <p:cNvSpPr>
            <a:spLocks noGrp="1"/>
          </p:cNvSpPr>
          <p:nvPr>
            <p:ph idx="1"/>
          </p:nvPr>
        </p:nvSpPr>
        <p:spPr>
          <a:xfrm>
            <a:off x="550863" y="1657351"/>
            <a:ext cx="11090274" cy="4435474"/>
          </a:xfrm>
        </p:spPr>
        <p:txBody>
          <a:bodyPr/>
          <a:lstStyle/>
          <a:p>
            <a:r>
              <a:rPr lang="en-IN" dirty="0"/>
              <a:t>1] L_APPROVE                            2] L_DECLINE                               3] CRED_SCORECARD</a:t>
            </a:r>
          </a:p>
          <a:p>
            <a:endParaRPr lang="en-IN" dirty="0"/>
          </a:p>
          <a:p>
            <a:endParaRPr lang="en-IN" dirty="0"/>
          </a:p>
          <a:p>
            <a:endParaRPr lang="en-IN" dirty="0"/>
          </a:p>
          <a:p>
            <a:endParaRPr lang="en-IN" dirty="0"/>
          </a:p>
        </p:txBody>
      </p:sp>
      <p:pic>
        <p:nvPicPr>
          <p:cNvPr id="14" name="Picture 13">
            <a:extLst>
              <a:ext uri="{FF2B5EF4-FFF2-40B4-BE49-F238E27FC236}">
                <a16:creationId xmlns:a16="http://schemas.microsoft.com/office/drawing/2014/main" id="{C6283F2C-BAF0-4F1A-8C35-4204B59F78ED}"/>
              </a:ext>
            </a:extLst>
          </p:cNvPr>
          <p:cNvPicPr>
            <a:picLocks noChangeAspect="1"/>
          </p:cNvPicPr>
          <p:nvPr/>
        </p:nvPicPr>
        <p:blipFill>
          <a:blip r:embed="rId2"/>
          <a:stretch>
            <a:fillRect/>
          </a:stretch>
        </p:blipFill>
        <p:spPr>
          <a:xfrm>
            <a:off x="731838" y="2103526"/>
            <a:ext cx="2447925" cy="1771650"/>
          </a:xfrm>
          <a:prstGeom prst="rect">
            <a:avLst/>
          </a:prstGeom>
        </p:spPr>
      </p:pic>
      <p:pic>
        <p:nvPicPr>
          <p:cNvPr id="36" name="Picture 35">
            <a:extLst>
              <a:ext uri="{FF2B5EF4-FFF2-40B4-BE49-F238E27FC236}">
                <a16:creationId xmlns:a16="http://schemas.microsoft.com/office/drawing/2014/main" id="{8D05D920-6340-4D68-A3ED-15A28A966D2A}"/>
              </a:ext>
            </a:extLst>
          </p:cNvPr>
          <p:cNvPicPr>
            <a:picLocks noChangeAspect="1"/>
          </p:cNvPicPr>
          <p:nvPr/>
        </p:nvPicPr>
        <p:blipFill>
          <a:blip r:embed="rId3"/>
          <a:stretch>
            <a:fillRect/>
          </a:stretch>
        </p:blipFill>
        <p:spPr>
          <a:xfrm>
            <a:off x="4324350" y="2098676"/>
            <a:ext cx="2419350" cy="1676400"/>
          </a:xfrm>
          <a:prstGeom prst="rect">
            <a:avLst/>
          </a:prstGeom>
        </p:spPr>
      </p:pic>
      <p:pic>
        <p:nvPicPr>
          <p:cNvPr id="38" name="Picture 37">
            <a:extLst>
              <a:ext uri="{FF2B5EF4-FFF2-40B4-BE49-F238E27FC236}">
                <a16:creationId xmlns:a16="http://schemas.microsoft.com/office/drawing/2014/main" id="{2E8CF1DC-1E96-4710-B911-72D6DD5AA28C}"/>
              </a:ext>
            </a:extLst>
          </p:cNvPr>
          <p:cNvPicPr>
            <a:picLocks noChangeAspect="1"/>
          </p:cNvPicPr>
          <p:nvPr/>
        </p:nvPicPr>
        <p:blipFill>
          <a:blip r:embed="rId4"/>
          <a:stretch>
            <a:fillRect/>
          </a:stretch>
        </p:blipFill>
        <p:spPr>
          <a:xfrm>
            <a:off x="8107362" y="2098676"/>
            <a:ext cx="2409825" cy="1676400"/>
          </a:xfrm>
          <a:prstGeom prst="rect">
            <a:avLst/>
          </a:prstGeom>
        </p:spPr>
      </p:pic>
    </p:spTree>
    <p:extLst>
      <p:ext uri="{BB962C8B-B14F-4D97-AF65-F5344CB8AC3E}">
        <p14:creationId xmlns:p14="http://schemas.microsoft.com/office/powerpoint/2010/main" val="47649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442F-6350-4F2B-B5A0-3BB930AE15A9}"/>
              </a:ext>
            </a:extLst>
          </p:cNvPr>
          <p:cNvSpPr>
            <a:spLocks noGrp="1"/>
          </p:cNvSpPr>
          <p:nvPr>
            <p:ph type="title"/>
          </p:nvPr>
        </p:nvSpPr>
        <p:spPr>
          <a:xfrm>
            <a:off x="550862" y="549275"/>
            <a:ext cx="11091600" cy="403225"/>
          </a:xfrm>
        </p:spPr>
        <p:txBody>
          <a:bodyPr/>
          <a:lstStyle/>
          <a:p>
            <a:r>
              <a:rPr lang="en-IN" sz="1800" dirty="0"/>
              <a:t>2]  For TEST CASE #T2 :</a:t>
            </a:r>
          </a:p>
        </p:txBody>
      </p:sp>
      <p:sp>
        <p:nvSpPr>
          <p:cNvPr id="3" name="Content Placeholder 2">
            <a:extLst>
              <a:ext uri="{FF2B5EF4-FFF2-40B4-BE49-F238E27FC236}">
                <a16:creationId xmlns:a16="http://schemas.microsoft.com/office/drawing/2014/main" id="{10F9014C-DECE-4EEB-9B46-333A08028AE9}"/>
              </a:ext>
            </a:extLst>
          </p:cNvPr>
          <p:cNvSpPr>
            <a:spLocks noGrp="1"/>
          </p:cNvSpPr>
          <p:nvPr>
            <p:ph idx="1"/>
          </p:nvPr>
        </p:nvSpPr>
        <p:spPr>
          <a:xfrm>
            <a:off x="550863" y="876301"/>
            <a:ext cx="11090274" cy="5216524"/>
          </a:xfrm>
        </p:spPr>
        <p:txBody>
          <a:bodyPr/>
          <a:lstStyle/>
          <a:p>
            <a:r>
              <a:rPr lang="en-IN" dirty="0"/>
              <a:t>1] LOAN_APPL                                           2] CUST_APPL</a:t>
            </a:r>
          </a:p>
          <a:p>
            <a:endParaRPr lang="en-IN" dirty="0"/>
          </a:p>
        </p:txBody>
      </p:sp>
      <p:sp>
        <p:nvSpPr>
          <p:cNvPr id="4" name="Date Placeholder 3">
            <a:extLst>
              <a:ext uri="{FF2B5EF4-FFF2-40B4-BE49-F238E27FC236}">
                <a16:creationId xmlns:a16="http://schemas.microsoft.com/office/drawing/2014/main" id="{C306952D-D6AA-491A-AE5D-D63C577396D8}"/>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F51DD6D2-E89D-4549-8DD4-B033D4C153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7021F8B-E613-4F54-BBAB-C90E4B5DD6AA}"/>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8" name="Picture 7">
            <a:extLst>
              <a:ext uri="{FF2B5EF4-FFF2-40B4-BE49-F238E27FC236}">
                <a16:creationId xmlns:a16="http://schemas.microsoft.com/office/drawing/2014/main" id="{9C0707DC-A210-4DAA-BAE6-A75CA1F69334}"/>
              </a:ext>
            </a:extLst>
          </p:cNvPr>
          <p:cNvPicPr>
            <a:picLocks noChangeAspect="1"/>
          </p:cNvPicPr>
          <p:nvPr/>
        </p:nvPicPr>
        <p:blipFill>
          <a:blip r:embed="rId2"/>
          <a:stretch>
            <a:fillRect/>
          </a:stretch>
        </p:blipFill>
        <p:spPr>
          <a:xfrm>
            <a:off x="741363" y="1366887"/>
            <a:ext cx="2438400" cy="1743075"/>
          </a:xfrm>
          <a:prstGeom prst="rect">
            <a:avLst/>
          </a:prstGeom>
        </p:spPr>
      </p:pic>
      <p:pic>
        <p:nvPicPr>
          <p:cNvPr id="10" name="Picture 9">
            <a:extLst>
              <a:ext uri="{FF2B5EF4-FFF2-40B4-BE49-F238E27FC236}">
                <a16:creationId xmlns:a16="http://schemas.microsoft.com/office/drawing/2014/main" id="{B2568A49-7C9E-4A90-892F-55F27E5C2790}"/>
              </a:ext>
            </a:extLst>
          </p:cNvPr>
          <p:cNvPicPr>
            <a:picLocks noChangeAspect="1"/>
          </p:cNvPicPr>
          <p:nvPr/>
        </p:nvPicPr>
        <p:blipFill>
          <a:blip r:embed="rId3"/>
          <a:stretch>
            <a:fillRect/>
          </a:stretch>
        </p:blipFill>
        <p:spPr>
          <a:xfrm>
            <a:off x="5362892" y="1329556"/>
            <a:ext cx="2371725" cy="1600200"/>
          </a:xfrm>
          <a:prstGeom prst="rect">
            <a:avLst/>
          </a:prstGeom>
        </p:spPr>
      </p:pic>
    </p:spTree>
    <p:extLst>
      <p:ext uri="{BB962C8B-B14F-4D97-AF65-F5344CB8AC3E}">
        <p14:creationId xmlns:p14="http://schemas.microsoft.com/office/powerpoint/2010/main" val="286401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FDDC-74D6-498A-B04B-76DFE7FF95E6}"/>
              </a:ext>
            </a:extLst>
          </p:cNvPr>
          <p:cNvSpPr>
            <a:spLocks noGrp="1"/>
          </p:cNvSpPr>
          <p:nvPr>
            <p:ph type="title"/>
          </p:nvPr>
        </p:nvSpPr>
        <p:spPr>
          <a:xfrm>
            <a:off x="550862" y="549275"/>
            <a:ext cx="11091600" cy="536575"/>
          </a:xfrm>
        </p:spPr>
        <p:txBody>
          <a:bodyPr/>
          <a:lstStyle/>
          <a:p>
            <a:r>
              <a:rPr lang="en-IN" sz="2400" dirty="0"/>
              <a:t>***  Mapping  [   TEST CASE #T1  ]  ***</a:t>
            </a:r>
          </a:p>
        </p:txBody>
      </p:sp>
      <p:pic>
        <p:nvPicPr>
          <p:cNvPr id="8" name="Content Placeholder 7">
            <a:extLst>
              <a:ext uri="{FF2B5EF4-FFF2-40B4-BE49-F238E27FC236}">
                <a16:creationId xmlns:a16="http://schemas.microsoft.com/office/drawing/2014/main" id="{D488A8C6-9A5F-41ED-B102-6EDFBA1AE8D6}"/>
              </a:ext>
            </a:extLst>
          </p:cNvPr>
          <p:cNvPicPr>
            <a:picLocks noGrp="1" noChangeAspect="1"/>
          </p:cNvPicPr>
          <p:nvPr>
            <p:ph idx="1"/>
          </p:nvPr>
        </p:nvPicPr>
        <p:blipFill>
          <a:blip r:embed="rId2"/>
          <a:stretch>
            <a:fillRect/>
          </a:stretch>
        </p:blipFill>
        <p:spPr>
          <a:xfrm>
            <a:off x="405857" y="1066800"/>
            <a:ext cx="10103937" cy="5083175"/>
          </a:xfrm>
        </p:spPr>
      </p:pic>
      <p:sp>
        <p:nvSpPr>
          <p:cNvPr id="4" name="Date Placeholder 3">
            <a:extLst>
              <a:ext uri="{FF2B5EF4-FFF2-40B4-BE49-F238E27FC236}">
                <a16:creationId xmlns:a16="http://schemas.microsoft.com/office/drawing/2014/main" id="{E5882A9A-4508-4975-90AC-9154727E6673}"/>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D448312-0D9D-41A6-88A2-8721FD3A08F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F1FD432-C2F9-4792-99E2-76B0AC89F5F6}"/>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25929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A6E3-4AF2-4D54-B1E4-4A674384F994}"/>
              </a:ext>
            </a:extLst>
          </p:cNvPr>
          <p:cNvSpPr>
            <a:spLocks noGrp="1"/>
          </p:cNvSpPr>
          <p:nvPr>
            <p:ph type="title"/>
          </p:nvPr>
        </p:nvSpPr>
        <p:spPr>
          <a:xfrm>
            <a:off x="550862" y="549275"/>
            <a:ext cx="11091600" cy="555625"/>
          </a:xfrm>
        </p:spPr>
        <p:txBody>
          <a:bodyPr/>
          <a:lstStyle/>
          <a:p>
            <a:r>
              <a:rPr lang="en-IN" sz="2400" dirty="0"/>
              <a:t>***  Mapping  [  TEST CASE #T2 ]  ***</a:t>
            </a:r>
          </a:p>
        </p:txBody>
      </p:sp>
      <p:pic>
        <p:nvPicPr>
          <p:cNvPr id="8" name="Content Placeholder 7">
            <a:extLst>
              <a:ext uri="{FF2B5EF4-FFF2-40B4-BE49-F238E27FC236}">
                <a16:creationId xmlns:a16="http://schemas.microsoft.com/office/drawing/2014/main" id="{ED7A4254-7C33-482A-9E01-9E83000E193B}"/>
              </a:ext>
            </a:extLst>
          </p:cNvPr>
          <p:cNvPicPr>
            <a:picLocks noGrp="1" noChangeAspect="1"/>
          </p:cNvPicPr>
          <p:nvPr>
            <p:ph idx="1"/>
          </p:nvPr>
        </p:nvPicPr>
        <p:blipFill>
          <a:blip r:embed="rId2"/>
          <a:stretch>
            <a:fillRect/>
          </a:stretch>
        </p:blipFill>
        <p:spPr>
          <a:xfrm>
            <a:off x="564702" y="971550"/>
            <a:ext cx="11062597" cy="5121275"/>
          </a:xfrm>
        </p:spPr>
      </p:pic>
      <p:sp>
        <p:nvSpPr>
          <p:cNvPr id="4" name="Date Placeholder 3">
            <a:extLst>
              <a:ext uri="{FF2B5EF4-FFF2-40B4-BE49-F238E27FC236}">
                <a16:creationId xmlns:a16="http://schemas.microsoft.com/office/drawing/2014/main" id="{F3AB815D-E8A7-4D7D-9240-5E1C220F0A18}"/>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32A25D2-2588-4211-9254-74947AF0057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52F9291-D34A-4669-A0BB-38CA046812EE}"/>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27763193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{A80D641D-3F9B-428F-987C-D926C8B27848}tf33713516_win32</Template>
  <TotalTime>280</TotalTime>
  <Words>2353</Words>
  <Application>Microsoft Office PowerPoint</Application>
  <PresentationFormat>Widescreen</PresentationFormat>
  <Paragraphs>260</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Gill Sans MT</vt:lpstr>
      <vt:lpstr>Symbol</vt:lpstr>
      <vt:lpstr>Walbaum Display</vt:lpstr>
      <vt:lpstr>Wingdings</vt:lpstr>
      <vt:lpstr>3DFloatVTI</vt:lpstr>
      <vt:lpstr>CREDIT AND TRUST</vt:lpstr>
      <vt:lpstr>Presented By:</vt:lpstr>
      <vt:lpstr>PROBLEM DEFINITION:  'Credit &amp; Trust', is a newly launched banking division. Due to recent regulatory requirements, there is a need to establish credit worthiness of each Credit application, prior to approval and processing.  ‘Credit &amp; Trust’ captures data related to the Credit application of all masked customers. As would be the case, these are all in different places and different formats for different Credit products (Home/Personal/Vehicle). The bank looks forward for a Credit Risk Scorecard that can be leveraged to Approve/Decline the Credit application.  To get that insight, 'Credit &amp; Trust' wants to create a Data Warehouse solution on which they can do data analytics.</vt:lpstr>
      <vt:lpstr>Entity Relationship Diagram:</vt:lpstr>
      <vt:lpstr>Table Description</vt:lpstr>
      <vt:lpstr>Target Tables :  1 ]  For TEST CASE  #T1 :      </vt:lpstr>
      <vt:lpstr>2]  For TEST CASE #T2 :</vt:lpstr>
      <vt:lpstr>***  Mapping  [   TEST CASE #T1  ]  ***</vt:lpstr>
      <vt:lpstr>***  Mapping  [  TEST CASE #T2 ]  ***</vt:lpstr>
      <vt:lpstr>*****   Workflow Design For Testcases   *****</vt:lpstr>
      <vt:lpstr>TEST CASE #T1    Output Tables   :-</vt:lpstr>
      <vt:lpstr>TEST CASE #T2  Output Tables  :-</vt:lpstr>
      <vt:lpstr>Unit Testing- Test Case #T1</vt:lpstr>
      <vt:lpstr>PowerPoint Presentation</vt:lpstr>
      <vt:lpstr>PowerPoint Presentation</vt:lpstr>
      <vt:lpstr>Test Case #T2</vt:lpstr>
      <vt:lpstr>PowerPoint Presentation</vt:lpstr>
      <vt:lpstr> Integration Testing #T1</vt:lpstr>
      <vt:lpstr>PowerPoint Presentation</vt:lpstr>
      <vt:lpstr>PowerPoint Presentation</vt:lpstr>
      <vt:lpstr> Integration Testing #T2</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AND TRUST</dc:title>
  <dc:creator>Sawardekar, Apeksha</dc:creator>
  <cp:lastModifiedBy>Saraswati Natve</cp:lastModifiedBy>
  <cp:revision>27</cp:revision>
  <dcterms:created xsi:type="dcterms:W3CDTF">2022-09-08T10:06:42Z</dcterms:created>
  <dcterms:modified xsi:type="dcterms:W3CDTF">2022-09-11T18:22:51Z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