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rlito"/>
                <a:cs typeface="Carlito"/>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16-May-25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16-May-25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16-May-25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16-May-25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16-May-25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846062"/>
            <a:ext cx="12191999" cy="1011935"/>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a:xfrm>
            <a:off x="869950" y="1618361"/>
            <a:ext cx="10961370" cy="3937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16-May-25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hyperlink" Target="https://www.researchgate.net/publication/381480871_Integration_Of_Machine_Learning_Models_Into_Backend_Systems_Challenges_And_Opportunities" TargetMode="External"/><Relationship Id="rId3" Type="http://schemas.openxmlformats.org/officeDocument/2006/relationships/hyperlink" Target="https://www.researchgate.net/publication/380068223_Agriculture_Enhancement_Using_Machine_Learning_With_React" TargetMode="External"/><Relationship Id="rId7" Type="http://schemas.openxmlformats.org/officeDocument/2006/relationships/hyperlink" Target="http://www.ijstr.org/final-print/nov2019/Fertilizers-Recommendation-System-For-Disease-Prediction-In-Tree-Leave.pdf" TargetMode="External"/><Relationship Id="rId2" Type="http://schemas.openxmlformats.org/officeDocument/2006/relationships/hyperlink" Target="https://www.researchgate.net/publication/374144853_An_effective_crop_recommendation_method_using_machine_learning_techniques" TargetMode="External"/><Relationship Id="rId1" Type="http://schemas.openxmlformats.org/officeDocument/2006/relationships/slideLayout" Target="../slideLayouts/slideLayout4.xml"/><Relationship Id="rId6" Type="http://schemas.openxmlformats.org/officeDocument/2006/relationships/hyperlink" Target="https://ieeexplore.ieee.org/document/9311735" TargetMode="External"/><Relationship Id="rId5" Type="http://schemas.openxmlformats.org/officeDocument/2006/relationships/hyperlink" Target="https://www.google.com/url?q=https://www.researchgate.net/publication/343730263_Crop_yield_prediction_using_machine_learning_A_systematic_literature_review" TargetMode="External"/><Relationship Id="rId4" Type="http://schemas.openxmlformats.org/officeDocument/2006/relationships/hyperlink" Target="https://www.researchgate.net/publication/357836400_Survey_of_Global_Crop_Loss" TargetMode="External"/><Relationship Id="rId9" Type="http://schemas.openxmlformats.org/officeDocument/2006/relationships/hyperlink" Target="https://www.researchgate.net/publication/271305520_Pest_Detection_and_Extraction_Using_Image_Processing_Techniques"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50582" y="3381771"/>
          <a:ext cx="4477385" cy="304800"/>
        </p:xfrm>
        <a:graphic>
          <a:graphicData uri="http://schemas.openxmlformats.org/drawingml/2006/table">
            <a:tbl>
              <a:tblPr firstRow="1" bandRow="1">
                <a:tableStyleId>{2D5ABB26-0587-4C30-8999-92F81FD0307C}</a:tableStyleId>
              </a:tblPr>
              <a:tblGrid>
                <a:gridCol w="2120900">
                  <a:extLst>
                    <a:ext uri="{9D8B030D-6E8A-4147-A177-3AD203B41FA5}">
                      <a16:colId xmlns:a16="http://schemas.microsoft.com/office/drawing/2014/main" val="20000"/>
                    </a:ext>
                  </a:extLst>
                </a:gridCol>
                <a:gridCol w="2356485">
                  <a:extLst>
                    <a:ext uri="{9D8B030D-6E8A-4147-A177-3AD203B41FA5}">
                      <a16:colId xmlns:a16="http://schemas.microsoft.com/office/drawing/2014/main" val="20001"/>
                    </a:ext>
                  </a:extLst>
                </a:gridCol>
              </a:tblGrid>
              <a:tr h="304800">
                <a:tc>
                  <a:txBody>
                    <a:bodyPr/>
                    <a:lstStyle/>
                    <a:p>
                      <a:pPr marL="31750">
                        <a:lnSpc>
                          <a:spcPts val="2280"/>
                        </a:lnSpc>
                      </a:pPr>
                      <a:r>
                        <a:rPr sz="2400" b="1" dirty="0">
                          <a:latin typeface="Carlito"/>
                          <a:cs typeface="Carlito"/>
                        </a:rPr>
                        <a:t>Roll</a:t>
                      </a:r>
                      <a:r>
                        <a:rPr sz="2400" b="1" spc="-100" dirty="0">
                          <a:latin typeface="Carlito"/>
                          <a:cs typeface="Carlito"/>
                        </a:rPr>
                        <a:t> </a:t>
                      </a:r>
                      <a:r>
                        <a:rPr sz="2400" b="1" spc="-10" dirty="0">
                          <a:latin typeface="Carlito"/>
                          <a:cs typeface="Carlito"/>
                        </a:rPr>
                        <a:t>Number</a:t>
                      </a:r>
                      <a:endParaRPr sz="2400">
                        <a:latin typeface="Carlito"/>
                        <a:cs typeface="Carlito"/>
                      </a:endParaRPr>
                    </a:p>
                  </a:txBody>
                  <a:tcPr marL="0" marR="0" marT="0" marB="0"/>
                </a:tc>
                <a:tc>
                  <a:txBody>
                    <a:bodyPr/>
                    <a:lstStyle/>
                    <a:p>
                      <a:pPr marL="504190">
                        <a:lnSpc>
                          <a:spcPts val="2280"/>
                        </a:lnSpc>
                      </a:pPr>
                      <a:r>
                        <a:rPr sz="2400" b="1" dirty="0">
                          <a:latin typeface="Carlito"/>
                          <a:cs typeface="Carlito"/>
                        </a:rPr>
                        <a:t>Student</a:t>
                      </a:r>
                      <a:r>
                        <a:rPr sz="2400" b="1" spc="-90" dirty="0">
                          <a:latin typeface="Carlito"/>
                          <a:cs typeface="Carlito"/>
                        </a:rPr>
                        <a:t> </a:t>
                      </a:r>
                      <a:r>
                        <a:rPr sz="2400" b="1" spc="-20" dirty="0">
                          <a:latin typeface="Carlito"/>
                          <a:cs typeface="Carlito"/>
                        </a:rPr>
                        <a:t>Name</a:t>
                      </a:r>
                      <a:endParaRPr sz="2400">
                        <a:latin typeface="Carlito"/>
                        <a:cs typeface="Carlito"/>
                      </a:endParaRPr>
                    </a:p>
                  </a:txBody>
                  <a:tcPr marL="0" marR="0" marT="0" marB="0"/>
                </a:tc>
                <a:extLst>
                  <a:ext uri="{0D108BD9-81ED-4DB2-BD59-A6C34878D82A}">
                    <a16:rowId xmlns:a16="http://schemas.microsoft.com/office/drawing/2014/main" val="10000"/>
                  </a:ext>
                </a:extLst>
              </a:tr>
            </a:tbl>
          </a:graphicData>
        </a:graphic>
      </p:graphicFrame>
      <p:sp>
        <p:nvSpPr>
          <p:cNvPr id="3" name="object 3"/>
          <p:cNvSpPr txBox="1"/>
          <p:nvPr/>
        </p:nvSpPr>
        <p:spPr>
          <a:xfrm>
            <a:off x="869950" y="1618361"/>
            <a:ext cx="10961370" cy="3309880"/>
          </a:xfrm>
          <a:prstGeom prst="rect">
            <a:avLst/>
          </a:prstGeom>
        </p:spPr>
        <p:txBody>
          <a:bodyPr vert="horz" wrap="square" lIns="0" tIns="16510" rIns="0" bIns="0" rtlCol="0">
            <a:spAutoFit/>
          </a:bodyPr>
          <a:lstStyle/>
          <a:p>
            <a:pPr algn="ctr">
              <a:spcBef>
                <a:spcPts val="770"/>
              </a:spcBef>
            </a:pPr>
            <a:r>
              <a:rPr lang="en-US" sz="2500" b="1" dirty="0">
                <a:effectLst/>
                <a:latin typeface="Carlito"/>
                <a:ea typeface="Times New Roman" panose="02020603050405020304" pitchFamily="18" charset="0"/>
              </a:rPr>
              <a:t>Deep crop care: advanced Ai for loss prevention in cash crops</a:t>
            </a:r>
            <a:endParaRPr lang="en-IN" sz="2500" dirty="0">
              <a:effectLst/>
              <a:latin typeface="Carlito"/>
              <a:ea typeface="Times New Roman" panose="02020603050405020304" pitchFamily="18" charset="0"/>
            </a:endParaRPr>
          </a:p>
          <a:p>
            <a:pPr>
              <a:lnSpc>
                <a:spcPct val="100000"/>
              </a:lnSpc>
              <a:spcBef>
                <a:spcPts val="770"/>
              </a:spcBef>
            </a:pPr>
            <a:endParaRPr sz="3200" dirty="0">
              <a:latin typeface="Verdana"/>
              <a:cs typeface="Verdana"/>
            </a:endParaRPr>
          </a:p>
          <a:p>
            <a:pPr marL="12700">
              <a:lnSpc>
                <a:spcPct val="100000"/>
              </a:lnSpc>
            </a:pPr>
            <a:r>
              <a:rPr sz="2400" b="1" dirty="0">
                <a:latin typeface="Carlito"/>
                <a:cs typeface="Carlito"/>
              </a:rPr>
              <a:t>Batch</a:t>
            </a:r>
            <a:r>
              <a:rPr sz="2400" b="1" spc="-105" dirty="0">
                <a:latin typeface="Carlito"/>
                <a:cs typeface="Carlito"/>
              </a:rPr>
              <a:t> </a:t>
            </a:r>
            <a:r>
              <a:rPr sz="2400" b="1" spc="-10" dirty="0">
                <a:latin typeface="Carlito"/>
                <a:cs typeface="Carlito"/>
              </a:rPr>
              <a:t>Number:</a:t>
            </a:r>
            <a:r>
              <a:rPr lang="en-GB" sz="2800" dirty="0">
                <a:latin typeface="Cambria" panose="02040503050406030204" pitchFamily="18" charset="0"/>
                <a:ea typeface="Cambria" panose="02040503050406030204" pitchFamily="18" charset="0"/>
              </a:rPr>
              <a:t> </a:t>
            </a:r>
            <a:r>
              <a:rPr lang="en-GB" sz="2400" dirty="0">
                <a:latin typeface="Carlito"/>
                <a:ea typeface="Cambria" panose="02040503050406030204" pitchFamily="18" charset="0"/>
              </a:rPr>
              <a:t>CSG-G16</a:t>
            </a:r>
            <a:endParaRPr sz="2400" dirty="0">
              <a:latin typeface="Carlito"/>
              <a:cs typeface="Carlito"/>
            </a:endParaRPr>
          </a:p>
          <a:p>
            <a:pPr marL="6525259">
              <a:lnSpc>
                <a:spcPct val="100000"/>
              </a:lnSpc>
              <a:spcBef>
                <a:spcPts val="1650"/>
              </a:spcBef>
            </a:pPr>
            <a:r>
              <a:rPr sz="2000" b="1" dirty="0">
                <a:latin typeface="Verdana"/>
                <a:cs typeface="Verdana"/>
              </a:rPr>
              <a:t>Under</a:t>
            </a:r>
            <a:r>
              <a:rPr sz="2000" b="1" spc="-10" dirty="0">
                <a:latin typeface="Verdana"/>
                <a:cs typeface="Verdana"/>
              </a:rPr>
              <a:t> </a:t>
            </a:r>
            <a:r>
              <a:rPr sz="2000" b="1" dirty="0">
                <a:latin typeface="Verdana"/>
                <a:cs typeface="Verdana"/>
              </a:rPr>
              <a:t>the</a:t>
            </a:r>
            <a:r>
              <a:rPr sz="2000" b="1" spc="-40" dirty="0">
                <a:latin typeface="Verdana"/>
                <a:cs typeface="Verdana"/>
              </a:rPr>
              <a:t> </a:t>
            </a:r>
            <a:r>
              <a:rPr sz="2000" b="1" dirty="0">
                <a:latin typeface="Verdana"/>
                <a:cs typeface="Verdana"/>
              </a:rPr>
              <a:t>Supervision</a:t>
            </a:r>
            <a:r>
              <a:rPr sz="2000" b="1" spc="-65" dirty="0">
                <a:latin typeface="Verdana"/>
                <a:cs typeface="Verdana"/>
              </a:rPr>
              <a:t> </a:t>
            </a:r>
            <a:r>
              <a:rPr sz="2000" b="1" spc="-25" dirty="0">
                <a:latin typeface="Verdana"/>
                <a:cs typeface="Verdana"/>
              </a:rPr>
              <a:t>of,</a:t>
            </a:r>
            <a:endParaRPr sz="2000" dirty="0">
              <a:latin typeface="Verdana"/>
              <a:cs typeface="Verdana"/>
            </a:endParaRPr>
          </a:p>
          <a:p>
            <a:pPr marL="5681345">
              <a:lnSpc>
                <a:spcPct val="100000"/>
              </a:lnSpc>
            </a:pPr>
            <a:r>
              <a:rPr lang="en-US" sz="1700" b="1" dirty="0">
                <a:latin typeface="Verdana"/>
                <a:cs typeface="Verdana"/>
              </a:rPr>
              <a:t>Dr.</a:t>
            </a:r>
            <a:r>
              <a:rPr lang="en-US" sz="1700" b="1" spc="-5" dirty="0">
                <a:latin typeface="Verdana"/>
                <a:cs typeface="Verdana"/>
              </a:rPr>
              <a:t> </a:t>
            </a:r>
            <a:r>
              <a:rPr lang="en-US" sz="1700" b="1" spc="-5" dirty="0" err="1">
                <a:latin typeface="Verdana"/>
                <a:cs typeface="Verdana"/>
              </a:rPr>
              <a:t>Marimuthu</a:t>
            </a:r>
            <a:r>
              <a:rPr lang="en-US" sz="1700" b="1" spc="-5" dirty="0">
                <a:latin typeface="Verdana"/>
                <a:cs typeface="Verdana"/>
              </a:rPr>
              <a:t> K</a:t>
            </a:r>
            <a:endParaRPr lang="en-US" sz="1700" dirty="0">
              <a:latin typeface="Verdana"/>
              <a:cs typeface="Verdana"/>
            </a:endParaRPr>
          </a:p>
          <a:p>
            <a:pPr marL="5681345" marR="5080">
              <a:lnSpc>
                <a:spcPts val="1880"/>
              </a:lnSpc>
              <a:spcBef>
                <a:spcPts val="409"/>
              </a:spcBef>
            </a:pPr>
            <a:r>
              <a:rPr lang="en-US" sz="1700" b="1" dirty="0">
                <a:latin typeface="Verdana"/>
                <a:cs typeface="Verdana"/>
              </a:rPr>
              <a:t>Professor-CSE</a:t>
            </a:r>
            <a:endParaRPr lang="en-US" sz="1700" dirty="0">
              <a:latin typeface="Verdana"/>
              <a:cs typeface="Verdana"/>
            </a:endParaRPr>
          </a:p>
          <a:p>
            <a:pPr marL="5681345" marR="122555">
              <a:lnSpc>
                <a:spcPts val="1800"/>
              </a:lnSpc>
              <a:spcBef>
                <a:spcPts val="434"/>
              </a:spcBef>
            </a:pPr>
            <a:r>
              <a:rPr lang="en-US" sz="1700" b="1" dirty="0">
                <a:latin typeface="Verdana"/>
                <a:cs typeface="Verdana"/>
              </a:rPr>
              <a:t>School</a:t>
            </a:r>
            <a:r>
              <a:rPr lang="en-US" sz="1700" b="1" spc="-70" dirty="0">
                <a:latin typeface="Verdana"/>
                <a:cs typeface="Verdana"/>
              </a:rPr>
              <a:t> </a:t>
            </a:r>
            <a:r>
              <a:rPr lang="en-US" sz="1700" b="1" dirty="0">
                <a:latin typeface="Verdana"/>
                <a:cs typeface="Verdana"/>
              </a:rPr>
              <a:t>of</a:t>
            </a:r>
            <a:r>
              <a:rPr lang="en-US" sz="1700" b="1" spc="-55" dirty="0">
                <a:latin typeface="Verdana"/>
                <a:cs typeface="Verdana"/>
              </a:rPr>
              <a:t> </a:t>
            </a:r>
            <a:r>
              <a:rPr lang="en-US" sz="1700" b="1" dirty="0">
                <a:latin typeface="Verdana"/>
                <a:cs typeface="Verdana"/>
              </a:rPr>
              <a:t>Computer</a:t>
            </a:r>
            <a:r>
              <a:rPr lang="en-US" sz="1700" b="1" spc="-40" dirty="0">
                <a:latin typeface="Verdana"/>
                <a:cs typeface="Verdana"/>
              </a:rPr>
              <a:t> </a:t>
            </a:r>
            <a:r>
              <a:rPr lang="en-US" sz="1700" b="1" dirty="0">
                <a:latin typeface="Verdana"/>
                <a:cs typeface="Verdana"/>
              </a:rPr>
              <a:t>Science</a:t>
            </a:r>
            <a:r>
              <a:rPr lang="en-US" sz="1700" b="1" spc="-95" dirty="0">
                <a:latin typeface="Verdana"/>
                <a:cs typeface="Verdana"/>
              </a:rPr>
              <a:t> </a:t>
            </a:r>
            <a:r>
              <a:rPr lang="en-US" sz="1700" b="1" dirty="0">
                <a:latin typeface="Verdana"/>
                <a:cs typeface="Verdana"/>
              </a:rPr>
              <a:t>Engineering</a:t>
            </a:r>
            <a:r>
              <a:rPr lang="en-US" sz="1700" b="1" spc="-80" dirty="0">
                <a:latin typeface="Verdana"/>
                <a:cs typeface="Verdana"/>
              </a:rPr>
              <a:t> </a:t>
            </a:r>
            <a:r>
              <a:rPr lang="en-US" sz="1700" b="1" spc="-50" dirty="0">
                <a:latin typeface="Verdana"/>
                <a:cs typeface="Verdana"/>
              </a:rPr>
              <a:t>&amp; </a:t>
            </a:r>
            <a:r>
              <a:rPr lang="en-US" sz="1700" b="1" dirty="0">
                <a:latin typeface="Verdana"/>
                <a:cs typeface="Verdana"/>
              </a:rPr>
              <a:t>Information</a:t>
            </a:r>
            <a:r>
              <a:rPr lang="en-US" sz="1700" b="1" spc="-110" dirty="0">
                <a:latin typeface="Verdana"/>
                <a:cs typeface="Verdana"/>
              </a:rPr>
              <a:t> </a:t>
            </a:r>
            <a:r>
              <a:rPr lang="en-US" sz="1700" b="1" spc="-10" dirty="0">
                <a:latin typeface="Verdana"/>
                <a:cs typeface="Verdana"/>
              </a:rPr>
              <a:t>Science</a:t>
            </a:r>
            <a:endParaRPr lang="en-US" sz="1700" dirty="0">
              <a:latin typeface="Verdana"/>
              <a:cs typeface="Verdana"/>
            </a:endParaRPr>
          </a:p>
          <a:p>
            <a:pPr marL="5681345">
              <a:lnSpc>
                <a:spcPct val="100000"/>
              </a:lnSpc>
              <a:spcBef>
                <a:spcPts val="195"/>
              </a:spcBef>
            </a:pPr>
            <a:r>
              <a:rPr lang="en-US" sz="1700" b="1" dirty="0">
                <a:latin typeface="Verdana"/>
                <a:cs typeface="Verdana"/>
              </a:rPr>
              <a:t>Presidency</a:t>
            </a:r>
            <a:r>
              <a:rPr lang="en-US" sz="1700" b="1" spc="-95" dirty="0">
                <a:latin typeface="Verdana"/>
                <a:cs typeface="Verdana"/>
              </a:rPr>
              <a:t> </a:t>
            </a:r>
            <a:r>
              <a:rPr lang="en-US" sz="1700" b="1" spc="-10" dirty="0">
                <a:latin typeface="Verdana"/>
                <a:cs typeface="Verdana"/>
              </a:rPr>
              <a:t>University</a:t>
            </a:r>
            <a:endParaRPr lang="en-US" sz="1700" dirty="0">
              <a:latin typeface="Verdana"/>
              <a:cs typeface="Verdana"/>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4098290" marR="5080" indent="-2574925">
              <a:lnSpc>
                <a:spcPct val="122900"/>
              </a:lnSpc>
              <a:spcBef>
                <a:spcPts val="95"/>
              </a:spcBef>
            </a:pPr>
            <a:r>
              <a:rPr sz="2750" b="1" dirty="0">
                <a:latin typeface="Verdana"/>
                <a:cs typeface="Verdana"/>
              </a:rPr>
              <a:t>PIP104</a:t>
            </a:r>
            <a:r>
              <a:rPr sz="2750" b="1" spc="380" dirty="0">
                <a:latin typeface="Verdana"/>
                <a:cs typeface="Verdana"/>
              </a:rPr>
              <a:t> </a:t>
            </a:r>
            <a:r>
              <a:rPr sz="2750" b="1" dirty="0">
                <a:latin typeface="Verdana"/>
                <a:cs typeface="Verdana"/>
              </a:rPr>
              <a:t>PROFESSIONAL</a:t>
            </a:r>
            <a:r>
              <a:rPr sz="2750" b="1" spc="470" dirty="0">
                <a:latin typeface="Verdana"/>
                <a:cs typeface="Verdana"/>
              </a:rPr>
              <a:t> </a:t>
            </a:r>
            <a:r>
              <a:rPr sz="2750" b="1" dirty="0">
                <a:latin typeface="Verdana"/>
                <a:cs typeface="Verdana"/>
              </a:rPr>
              <a:t>PRACTICE-</a:t>
            </a:r>
            <a:r>
              <a:rPr sz="2750" b="1" spc="-25" dirty="0">
                <a:latin typeface="Verdana"/>
                <a:cs typeface="Verdana"/>
              </a:rPr>
              <a:t>II </a:t>
            </a:r>
            <a:r>
              <a:rPr sz="2750" b="1" dirty="0">
                <a:latin typeface="Verdana"/>
                <a:cs typeface="Verdana"/>
              </a:rPr>
              <a:t>VIVA-</a:t>
            </a:r>
            <a:r>
              <a:rPr sz="2750" b="1" spc="-20" dirty="0">
                <a:latin typeface="Verdana"/>
                <a:cs typeface="Verdana"/>
              </a:rPr>
              <a:t>VOCE</a:t>
            </a:r>
            <a:endParaRPr sz="2750">
              <a:latin typeface="Verdana"/>
              <a:cs typeface="Verdana"/>
            </a:endParaRPr>
          </a:p>
        </p:txBody>
      </p:sp>
      <p:grpSp>
        <p:nvGrpSpPr>
          <p:cNvPr id="5" name="object 5"/>
          <p:cNvGrpSpPr/>
          <p:nvPr/>
        </p:nvGrpSpPr>
        <p:grpSpPr>
          <a:xfrm>
            <a:off x="11959208" y="2321445"/>
            <a:ext cx="97790" cy="99060"/>
            <a:chOff x="11959208" y="2321445"/>
            <a:chExt cx="97790" cy="99060"/>
          </a:xfrm>
        </p:grpSpPr>
        <p:pic>
          <p:nvPicPr>
            <p:cNvPr id="6" name="object 6"/>
            <p:cNvPicPr/>
            <p:nvPr/>
          </p:nvPicPr>
          <p:blipFill>
            <a:blip r:embed="rId2" cstate="print"/>
            <a:stretch>
              <a:fillRect/>
            </a:stretch>
          </p:blipFill>
          <p:spPr>
            <a:xfrm>
              <a:off x="11959208" y="2321445"/>
              <a:ext cx="97320" cy="98780"/>
            </a:xfrm>
            <a:prstGeom prst="rect">
              <a:avLst/>
            </a:prstGeom>
          </p:spPr>
        </p:pic>
        <p:pic>
          <p:nvPicPr>
            <p:cNvPr id="7" name="object 7"/>
            <p:cNvPicPr/>
            <p:nvPr/>
          </p:nvPicPr>
          <p:blipFill>
            <a:blip r:embed="rId2" cstate="print"/>
            <a:stretch>
              <a:fillRect/>
            </a:stretch>
          </p:blipFill>
          <p:spPr>
            <a:xfrm>
              <a:off x="11959208" y="2321445"/>
              <a:ext cx="97320" cy="98780"/>
            </a:xfrm>
            <a:prstGeom prst="rect">
              <a:avLst/>
            </a:prstGeom>
          </p:spPr>
        </p:pic>
      </p:grpSp>
      <p:sp>
        <p:nvSpPr>
          <p:cNvPr id="9" name="TextBox 8">
            <a:extLst>
              <a:ext uri="{FF2B5EF4-FFF2-40B4-BE49-F238E27FC236}">
                <a16:creationId xmlns:a16="http://schemas.microsoft.com/office/drawing/2014/main" id="{8CA478E4-BB95-3C5E-F1DC-DC913680E8D9}"/>
              </a:ext>
            </a:extLst>
          </p:cNvPr>
          <p:cNvSpPr txBox="1"/>
          <p:nvPr/>
        </p:nvSpPr>
        <p:spPr>
          <a:xfrm>
            <a:off x="742062" y="3686571"/>
            <a:ext cx="6001735" cy="1323439"/>
          </a:xfrm>
          <a:prstGeom prst="rect">
            <a:avLst/>
          </a:prstGeom>
          <a:noFill/>
        </p:spPr>
        <p:txBody>
          <a:bodyPr wrap="square" rtlCol="0">
            <a:spAutoFit/>
          </a:bodyPr>
          <a:lstStyle/>
          <a:p>
            <a:r>
              <a:rPr lang="en-US" sz="2000" b="1" dirty="0"/>
              <a:t>Pallavi B P		20211CSG0068</a:t>
            </a:r>
          </a:p>
          <a:p>
            <a:r>
              <a:rPr lang="en-US" sz="2000" b="1" dirty="0"/>
              <a:t>Nagarathna M 		20211CSG0061</a:t>
            </a:r>
          </a:p>
          <a:p>
            <a:r>
              <a:rPr lang="en-US" sz="2000" b="1" dirty="0"/>
              <a:t>Manasa C S		20211CSG0052</a:t>
            </a:r>
          </a:p>
          <a:p>
            <a:r>
              <a:rPr lang="en-US" sz="2000" b="1" dirty="0"/>
              <a:t>Keerthi	 A H		20211CSG0045</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50" dirty="0"/>
              <a:t>Conclusion</a:t>
            </a:r>
          </a:p>
        </p:txBody>
      </p:sp>
      <p:sp>
        <p:nvSpPr>
          <p:cNvPr id="4" name="TextBox 3">
            <a:extLst>
              <a:ext uri="{FF2B5EF4-FFF2-40B4-BE49-F238E27FC236}">
                <a16:creationId xmlns:a16="http://schemas.microsoft.com/office/drawing/2014/main" id="{12373A31-D947-90BC-BF47-AD69B1F5A1D3}"/>
              </a:ext>
            </a:extLst>
          </p:cNvPr>
          <p:cNvSpPr txBox="1"/>
          <p:nvPr/>
        </p:nvSpPr>
        <p:spPr>
          <a:xfrm>
            <a:off x="762000" y="1859340"/>
            <a:ext cx="10591800" cy="2949525"/>
          </a:xfrm>
          <a:prstGeom prst="rect">
            <a:avLst/>
          </a:prstGeom>
          <a:noFill/>
        </p:spPr>
        <p:txBody>
          <a:bodyPr wrap="square">
            <a:spAutoFit/>
          </a:bodyPr>
          <a:lstStyle/>
          <a:p>
            <a:pPr>
              <a:lnSpc>
                <a:spcPct val="150000"/>
              </a:lnSpc>
            </a:pPr>
            <a:r>
              <a:rPr lang="en-IN" dirty="0"/>
              <a:t>Deep Crop Care: Advanced AI for Loss Prevention in Cash Crops addresses cash crop loss using AI, machine learning, and data analysis. It integrates modules for crop yield prediction, fertilizer recommendations, and plant disease detection, leveraging tools like Random Forest and image processing. A web platform built on Django/Flask ensures user-friendly access for farmers. Future enhancements will focus on real-time predictions, scalability, and broader crop and disease coverage. This initiative empowers farmers with actionable insights, reducing losses and promoting sustainable agriculture.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80" dirty="0"/>
              <a:t>References</a:t>
            </a:r>
          </a:p>
        </p:txBody>
      </p:sp>
      <p:sp>
        <p:nvSpPr>
          <p:cNvPr id="4" name="TextBox 3">
            <a:extLst>
              <a:ext uri="{FF2B5EF4-FFF2-40B4-BE49-F238E27FC236}">
                <a16:creationId xmlns:a16="http://schemas.microsoft.com/office/drawing/2014/main" id="{AE50642C-BF37-19D0-54BB-08666A776B3B}"/>
              </a:ext>
            </a:extLst>
          </p:cNvPr>
          <p:cNvSpPr txBox="1"/>
          <p:nvPr/>
        </p:nvSpPr>
        <p:spPr>
          <a:xfrm>
            <a:off x="407670" y="1447800"/>
            <a:ext cx="11376660" cy="3754874"/>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Ali, A., Singh, D., &amp; Khan, N. (2021). </a:t>
            </a:r>
            <a:r>
              <a:rPr lang="en-US" sz="1400" i="1" dirty="0">
                <a:effectLst/>
                <a:latin typeface="Times New Roman" panose="02020603050405020304" pitchFamily="18" charset="0"/>
                <a:ea typeface="Times New Roman" panose="02020603050405020304" pitchFamily="18" charset="0"/>
              </a:rPr>
              <a:t>An effective crop recommendation method using machine learning techniques</a:t>
            </a:r>
            <a:r>
              <a:rPr lang="en-US" sz="1400" dirty="0">
                <a:effectLst/>
                <a:latin typeface="Times New Roman" panose="02020603050405020304" pitchFamily="18" charset="0"/>
                <a:ea typeface="Times New Roman" panose="02020603050405020304" pitchFamily="18" charset="0"/>
              </a:rPr>
              <a:t>. ResearchGate. </a:t>
            </a:r>
            <a:r>
              <a:rPr lang="en-US" sz="1400" u="sng" dirty="0">
                <a:solidFill>
                  <a:srgbClr val="0000FF"/>
                </a:solidFill>
                <a:effectLst/>
                <a:latin typeface="Times New Roman" panose="02020603050405020304" pitchFamily="18" charset="0"/>
                <a:ea typeface="Times New Roman" panose="02020603050405020304" pitchFamily="18" charset="0"/>
                <a:hlinkClick r:id="rId2"/>
              </a:rPr>
              <a:t>https://www.researchgate.net/publication/374144853_An_effective_crop_recommendation_method_using_machine_learning_techniques</a:t>
            </a:r>
            <a:endParaRPr lang="en-IN"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Patel, H., &amp; Shah, V. (2023). </a:t>
            </a:r>
            <a:r>
              <a:rPr lang="en-US" sz="1400" i="1" dirty="0">
                <a:effectLst/>
                <a:latin typeface="Times New Roman" panose="02020603050405020304" pitchFamily="18" charset="0"/>
                <a:ea typeface="Times New Roman" panose="02020603050405020304" pitchFamily="18" charset="0"/>
              </a:rPr>
              <a:t>Agriculture enhancement using machine learning with React</a:t>
            </a:r>
            <a:r>
              <a:rPr lang="en-US" sz="1400" dirty="0">
                <a:effectLst/>
                <a:latin typeface="Times New Roman" panose="02020603050405020304" pitchFamily="18" charset="0"/>
                <a:ea typeface="Times New Roman" panose="02020603050405020304" pitchFamily="18" charset="0"/>
              </a:rPr>
              <a:t>. ResearchGate. </a:t>
            </a:r>
            <a:r>
              <a:rPr lang="en-US" sz="1400" u="sng" dirty="0">
                <a:solidFill>
                  <a:srgbClr val="0000FF"/>
                </a:solidFill>
                <a:effectLst/>
                <a:latin typeface="Times New Roman" panose="02020603050405020304" pitchFamily="18" charset="0"/>
                <a:ea typeface="Times New Roman" panose="02020603050405020304" pitchFamily="18" charset="0"/>
                <a:hlinkClick r:id="rId3"/>
              </a:rPr>
              <a:t>https://www.researchgate.net/publication/380068223_Agriculture_Enhancement_Using_Machine_Learning_With_React</a:t>
            </a:r>
            <a:endParaRPr lang="en-IN"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Jones, F., &amp; Williams, T. (2022). </a:t>
            </a:r>
            <a:r>
              <a:rPr lang="en-US" sz="1400" i="1" dirty="0">
                <a:effectLst/>
                <a:latin typeface="Times New Roman" panose="02020603050405020304" pitchFamily="18" charset="0"/>
                <a:ea typeface="Times New Roman" panose="02020603050405020304" pitchFamily="18" charset="0"/>
              </a:rPr>
              <a:t>Survey of global crop loss</a:t>
            </a:r>
            <a:r>
              <a:rPr lang="en-US" sz="1400" dirty="0">
                <a:effectLst/>
                <a:latin typeface="Times New Roman" panose="02020603050405020304" pitchFamily="18" charset="0"/>
                <a:ea typeface="Times New Roman" panose="02020603050405020304" pitchFamily="18" charset="0"/>
              </a:rPr>
              <a:t>. ResearchGate. </a:t>
            </a:r>
            <a:r>
              <a:rPr lang="en-US" sz="1400" u="sng" dirty="0">
                <a:solidFill>
                  <a:srgbClr val="0000FF"/>
                </a:solidFill>
                <a:effectLst/>
                <a:latin typeface="Times New Roman" panose="02020603050405020304" pitchFamily="18" charset="0"/>
                <a:ea typeface="Times New Roman" panose="02020603050405020304" pitchFamily="18" charset="0"/>
                <a:hlinkClick r:id="rId4"/>
              </a:rPr>
              <a:t>https://www.researchgate.net/publication/357836400_Survey_of_Global_Crop_Loss</a:t>
            </a:r>
            <a:endParaRPr lang="en-US" sz="1400" u="sng" dirty="0">
              <a:solidFill>
                <a:srgbClr val="0000FF"/>
              </a:solidFill>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Smith, R., Lee, S., &amp; Patel, A. (2020). </a:t>
            </a:r>
            <a:r>
              <a:rPr lang="en-US" sz="1400" i="1" dirty="0">
                <a:effectLst/>
                <a:latin typeface="Times New Roman" panose="02020603050405020304" pitchFamily="18" charset="0"/>
                <a:ea typeface="Times New Roman" panose="02020603050405020304" pitchFamily="18" charset="0"/>
              </a:rPr>
              <a:t>Crop yield prediction using machine learning: A systematic literature review</a:t>
            </a:r>
            <a:r>
              <a:rPr lang="en-US" sz="1400" dirty="0">
                <a:effectLst/>
                <a:latin typeface="Times New Roman" panose="02020603050405020304" pitchFamily="18" charset="0"/>
                <a:ea typeface="Times New Roman" panose="02020603050405020304" pitchFamily="18" charset="0"/>
              </a:rPr>
              <a:t>. ResearchGate. </a:t>
            </a:r>
            <a:r>
              <a:rPr lang="en-US" sz="1400" u="sng" dirty="0">
                <a:solidFill>
                  <a:srgbClr val="0000FF"/>
                </a:solidFill>
                <a:effectLst/>
                <a:latin typeface="Times New Roman" panose="02020603050405020304" pitchFamily="18" charset="0"/>
                <a:ea typeface="Times New Roman" panose="02020603050405020304" pitchFamily="18" charset="0"/>
                <a:hlinkClick r:id="rId5"/>
              </a:rPr>
              <a:t>https://www.google.com/url?q=https://www.researchgate.net/publication/343730263_Crop_yield_prediction_using_machine_learning_A_systematic_literature_review</a:t>
            </a:r>
            <a:endParaRPr lang="en-IN"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Gupta, R., &amp; Verma, S. (2020). </a:t>
            </a:r>
            <a:r>
              <a:rPr lang="en-US" sz="1400" i="1" dirty="0">
                <a:effectLst/>
                <a:latin typeface="Times New Roman" panose="02020603050405020304" pitchFamily="18" charset="0"/>
                <a:ea typeface="Times New Roman" panose="02020603050405020304" pitchFamily="18" charset="0"/>
              </a:rPr>
              <a:t>Precision agriculture: A fertilizer recommendation system based on machine learning techniques</a:t>
            </a:r>
            <a:r>
              <a:rPr lang="en-US" sz="1400" dirty="0">
                <a:effectLst/>
                <a:latin typeface="Times New Roman" panose="02020603050405020304" pitchFamily="18" charset="0"/>
                <a:ea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rPr>
              <a:t>IEEE Xplore</a:t>
            </a:r>
            <a:r>
              <a:rPr lang="en-US" sz="1400" dirty="0">
                <a:effectLst/>
                <a:latin typeface="Times New Roman" panose="02020603050405020304" pitchFamily="18" charset="0"/>
                <a:ea typeface="Times New Roman" panose="02020603050405020304" pitchFamily="18" charset="0"/>
              </a:rPr>
              <a:t>. </a:t>
            </a:r>
            <a:r>
              <a:rPr lang="en-US" sz="1400" u="sng" dirty="0">
                <a:solidFill>
                  <a:srgbClr val="0000FF"/>
                </a:solidFill>
                <a:effectLst/>
                <a:latin typeface="Times New Roman" panose="02020603050405020304" pitchFamily="18" charset="0"/>
                <a:ea typeface="Times New Roman" panose="02020603050405020304" pitchFamily="18" charset="0"/>
                <a:hlinkClick r:id="rId6"/>
              </a:rPr>
              <a:t>https://ieeexplore.ieee.org/document/9311735</a:t>
            </a:r>
            <a:endParaRPr lang="en-IN"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Khan, I., &amp; Ahmed, T. (2019). </a:t>
            </a:r>
            <a:r>
              <a:rPr lang="en-US" sz="1400" i="1" dirty="0">
                <a:effectLst/>
                <a:latin typeface="Times New Roman" panose="02020603050405020304" pitchFamily="18" charset="0"/>
                <a:ea typeface="Times New Roman" panose="02020603050405020304" pitchFamily="18" charset="0"/>
              </a:rPr>
              <a:t>Fertilizers recommendation system for disease prediction in tree leaves</a:t>
            </a:r>
            <a:r>
              <a:rPr lang="en-US" sz="1400" dirty="0">
                <a:effectLst/>
                <a:latin typeface="Times New Roman" panose="02020603050405020304" pitchFamily="18" charset="0"/>
                <a:ea typeface="Times New Roman" panose="02020603050405020304" pitchFamily="18" charset="0"/>
              </a:rPr>
              <a:t>. </a:t>
            </a:r>
            <a:r>
              <a:rPr lang="en-US" sz="1400" i="1" dirty="0">
                <a:effectLst/>
                <a:latin typeface="Times New Roman" panose="02020603050405020304" pitchFamily="18" charset="0"/>
                <a:ea typeface="Times New Roman" panose="02020603050405020304" pitchFamily="18" charset="0"/>
              </a:rPr>
              <a:t>International Journal of Scientific &amp; Technology Research, 8</a:t>
            </a:r>
            <a:r>
              <a:rPr lang="en-US" sz="1400" dirty="0">
                <a:effectLst/>
                <a:latin typeface="Times New Roman" panose="02020603050405020304" pitchFamily="18" charset="0"/>
                <a:ea typeface="Times New Roman" panose="02020603050405020304" pitchFamily="18" charset="0"/>
              </a:rPr>
              <a:t>(11), 250–255. </a:t>
            </a:r>
            <a:r>
              <a:rPr lang="en-US" sz="1400" u="sng" dirty="0">
                <a:solidFill>
                  <a:srgbClr val="0000FF"/>
                </a:solidFill>
                <a:effectLst/>
                <a:latin typeface="Times New Roman" panose="02020603050405020304" pitchFamily="18" charset="0"/>
                <a:ea typeface="Times New Roman" panose="02020603050405020304" pitchFamily="18" charset="0"/>
                <a:hlinkClick r:id="rId7"/>
              </a:rPr>
              <a:t>http://www.ijstr.org/final-print/nov2019/Fertilizers-Recommendation-System-For-Disease-Prediction-In-Tree-Leave.pdf</a:t>
            </a:r>
            <a:endParaRPr lang="en-US" sz="1400" u="sng" dirty="0">
              <a:solidFill>
                <a:srgbClr val="0000FF"/>
              </a:solidFill>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Sharma, D., &amp; Patel, M. (2024). </a:t>
            </a:r>
            <a:r>
              <a:rPr lang="en-US" sz="1400" i="1" dirty="0">
                <a:effectLst/>
                <a:latin typeface="Times New Roman" panose="02020603050405020304" pitchFamily="18" charset="0"/>
                <a:ea typeface="Times New Roman" panose="02020603050405020304" pitchFamily="18" charset="0"/>
              </a:rPr>
              <a:t>Integration of machine learning models into backend systems: Challenges and opportunities</a:t>
            </a:r>
            <a:r>
              <a:rPr lang="en-US" sz="1400" dirty="0">
                <a:effectLst/>
                <a:latin typeface="Times New Roman" panose="02020603050405020304" pitchFamily="18" charset="0"/>
                <a:ea typeface="Times New Roman" panose="02020603050405020304" pitchFamily="18" charset="0"/>
              </a:rPr>
              <a:t>. ResearchGate. </a:t>
            </a:r>
            <a:r>
              <a:rPr lang="en-US" sz="1400" u="sng" dirty="0">
                <a:solidFill>
                  <a:srgbClr val="0000FF"/>
                </a:solidFill>
                <a:effectLst/>
                <a:latin typeface="Times New Roman" panose="02020603050405020304" pitchFamily="18" charset="0"/>
                <a:ea typeface="Times New Roman" panose="02020603050405020304" pitchFamily="18" charset="0"/>
                <a:hlinkClick r:id="rId8"/>
              </a:rPr>
              <a:t>https://www.researchgate.net/publication/381480871_Integration_Of_Machine_Learning_Models_Into_Backend_Systems_Challenges_And_Opportunities</a:t>
            </a:r>
            <a:endParaRPr lang="en-IN" sz="1400" dirty="0">
              <a:effectLst/>
              <a:latin typeface="Times New Roman" panose="02020603050405020304" pitchFamily="18" charset="0"/>
              <a:ea typeface="Times New Roman" panose="02020603050405020304" pitchFamily="18" charset="0"/>
            </a:endParaRPr>
          </a:p>
          <a:p>
            <a:r>
              <a:rPr lang="en-US" sz="1400" dirty="0">
                <a:effectLst/>
                <a:latin typeface="Times New Roman" panose="02020603050405020304" pitchFamily="18" charset="0"/>
                <a:ea typeface="Times New Roman" panose="02020603050405020304" pitchFamily="18" charset="0"/>
              </a:rPr>
              <a:t>Kumar, P., &amp; Singh, A. (2015). </a:t>
            </a:r>
            <a:r>
              <a:rPr lang="en-US" sz="1400" i="1" dirty="0">
                <a:effectLst/>
                <a:latin typeface="Times New Roman" panose="02020603050405020304" pitchFamily="18" charset="0"/>
                <a:ea typeface="Times New Roman" panose="02020603050405020304" pitchFamily="18" charset="0"/>
              </a:rPr>
              <a:t>Pest detection and extraction using image processing techniques</a:t>
            </a:r>
            <a:r>
              <a:rPr lang="en-US" sz="1400" dirty="0">
                <a:effectLst/>
                <a:latin typeface="Times New Roman" panose="02020603050405020304" pitchFamily="18" charset="0"/>
                <a:ea typeface="Times New Roman" panose="02020603050405020304" pitchFamily="18" charset="0"/>
              </a:rPr>
              <a:t>. ResearchGate. </a:t>
            </a:r>
            <a:r>
              <a:rPr lang="en-US" sz="1400" u="sng" dirty="0">
                <a:solidFill>
                  <a:srgbClr val="0000FF"/>
                </a:solidFill>
                <a:effectLst/>
                <a:latin typeface="Times New Roman" panose="02020603050405020304" pitchFamily="18" charset="0"/>
                <a:ea typeface="Times New Roman" panose="02020603050405020304" pitchFamily="18" charset="0"/>
                <a:hlinkClick r:id="rId9"/>
              </a:rPr>
              <a:t>https://www.researchgate.net/publication/271305520_Pest_Detection_and_Extraction_Using_Image_Processing_Techniques</a:t>
            </a: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dirty="0"/>
              <a:t>Thank</a:t>
            </a:r>
            <a:r>
              <a:rPr sz="9600" spc="-10" dirty="0"/>
              <a:t> </a:t>
            </a:r>
            <a:r>
              <a:rPr sz="9600" spc="-810" dirty="0"/>
              <a:t>Y</a:t>
            </a:r>
            <a:r>
              <a:rPr sz="9600" dirty="0"/>
              <a:t>o</a:t>
            </a:r>
            <a:r>
              <a:rPr sz="9600" spc="-25" dirty="0"/>
              <a:t>u</a:t>
            </a:r>
            <a:endParaRPr sz="9600"/>
          </a:p>
        </p:txBody>
      </p:sp>
      <p:pic>
        <p:nvPicPr>
          <p:cNvPr id="3" name="object 3"/>
          <p:cNvPicPr/>
          <p:nvPr/>
        </p:nvPicPr>
        <p:blipFill>
          <a:blip r:embed="rId2" cstate="print"/>
          <a:stretch>
            <a:fillRect/>
          </a:stretch>
        </p:blipFill>
        <p:spPr>
          <a:xfrm>
            <a:off x="695325" y="1028700"/>
            <a:ext cx="4459833" cy="3857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70" dirty="0"/>
              <a:t>Introduction</a:t>
            </a:r>
          </a:p>
        </p:txBody>
      </p:sp>
      <p:sp>
        <p:nvSpPr>
          <p:cNvPr id="5" name="TextBox 4">
            <a:extLst>
              <a:ext uri="{FF2B5EF4-FFF2-40B4-BE49-F238E27FC236}">
                <a16:creationId xmlns:a16="http://schemas.microsoft.com/office/drawing/2014/main" id="{05863220-31EC-64A6-55AD-C2E247E552AC}"/>
              </a:ext>
            </a:extLst>
          </p:cNvPr>
          <p:cNvSpPr txBox="1"/>
          <p:nvPr/>
        </p:nvSpPr>
        <p:spPr>
          <a:xfrm>
            <a:off x="609600" y="1219200"/>
            <a:ext cx="10668000" cy="4057521"/>
          </a:xfrm>
          <a:prstGeom prst="rect">
            <a:avLst/>
          </a:prstGeom>
          <a:noFill/>
        </p:spPr>
        <p:txBody>
          <a:bodyPr wrap="square">
            <a:spAutoFit/>
          </a:bodyPr>
          <a:lstStyle/>
          <a:p>
            <a:endParaRPr lang="en-US" dirty="0"/>
          </a:p>
          <a:p>
            <a:pPr>
              <a:lnSpc>
                <a:spcPct val="150000"/>
              </a:lnSpc>
            </a:pPr>
            <a:r>
              <a:rPr lang="en-US" dirty="0"/>
              <a:t>Cash crop production, a cornerstone of regional economies and the livelihood of millions of farmers, faces persistent challenges such as pest infestations, crop diseases, erratic rainfall, and unfavorable weather conditions, all of which threaten yield and profitability. This project aims to harness the power of Machine Learning (ML) to provide farmers with precise, real-time recommendations for optimal harvesting times by analyzing key factors like weather patterns, soil conditions, and crop health. By mitigating losses due to pests, diseases, and environmental factors, this innovative, data-driven approach enhances productivity, profitability, and resource efficiency. Bridging the gap between traditional agricultural practices and modern technological solutions, the project promotes sustainable farming and resilience in the face of evolving challenges.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3872229" cy="701040"/>
          </a:xfrm>
          <a:prstGeom prst="rect">
            <a:avLst/>
          </a:prstGeom>
        </p:spPr>
        <p:txBody>
          <a:bodyPr vert="horz" wrap="square" lIns="0" tIns="16510" rIns="0" bIns="0" rtlCol="0">
            <a:spAutoFit/>
          </a:bodyPr>
          <a:lstStyle/>
          <a:p>
            <a:pPr marL="12700">
              <a:lnSpc>
                <a:spcPct val="100000"/>
              </a:lnSpc>
              <a:spcBef>
                <a:spcPts val="130"/>
              </a:spcBef>
            </a:pPr>
            <a:r>
              <a:rPr spc="-75" dirty="0"/>
              <a:t>Literature</a:t>
            </a:r>
            <a:r>
              <a:rPr spc="-160" dirty="0"/>
              <a:t> </a:t>
            </a:r>
            <a:r>
              <a:rPr spc="-65" dirty="0"/>
              <a:t>Review</a:t>
            </a:r>
          </a:p>
        </p:txBody>
      </p:sp>
      <p:pic>
        <p:nvPicPr>
          <p:cNvPr id="3" name="Content Placeholder 4">
            <a:extLst>
              <a:ext uri="{FF2B5EF4-FFF2-40B4-BE49-F238E27FC236}">
                <a16:creationId xmlns:a16="http://schemas.microsoft.com/office/drawing/2014/main" id="{02B6107C-F953-E0D2-3E53-D213C8404AB7}"/>
              </a:ext>
            </a:extLst>
          </p:cNvPr>
          <p:cNvPicPr>
            <a:picLocks noGrp="1" noChangeAspect="1"/>
          </p:cNvPicPr>
          <p:nvPr/>
        </p:nvPicPr>
        <p:blipFill>
          <a:blip r:embed="rId2">
            <a:extLst>
              <a:ext uri="{28A0092B-C50C-407E-A947-70E740481C1C}">
                <a14:useLocalDpi xmlns:a14="http://schemas.microsoft.com/office/drawing/2010/main" val="0"/>
              </a:ext>
            </a:extLst>
          </a:blip>
          <a:srcRect b="6116"/>
          <a:stretch/>
        </p:blipFill>
        <p:spPr>
          <a:xfrm>
            <a:off x="3261828" y="1310321"/>
            <a:ext cx="5668345" cy="44808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75" dirty="0"/>
              <a:t>Research</a:t>
            </a:r>
            <a:r>
              <a:rPr spc="-175" dirty="0"/>
              <a:t> </a:t>
            </a:r>
            <a:r>
              <a:rPr spc="-10" dirty="0"/>
              <a:t>Gaps</a:t>
            </a:r>
            <a:r>
              <a:rPr spc="-190" dirty="0"/>
              <a:t> </a:t>
            </a:r>
            <a:r>
              <a:rPr spc="-50" dirty="0"/>
              <a:t>Identified</a:t>
            </a:r>
          </a:p>
        </p:txBody>
      </p:sp>
      <p:sp>
        <p:nvSpPr>
          <p:cNvPr id="4" name="Rectangle 1">
            <a:extLst>
              <a:ext uri="{FF2B5EF4-FFF2-40B4-BE49-F238E27FC236}">
                <a16:creationId xmlns:a16="http://schemas.microsoft.com/office/drawing/2014/main" id="{06F5A0D2-902B-89DD-A04E-AE2F5DBF42B0}"/>
              </a:ext>
            </a:extLst>
          </p:cNvPr>
          <p:cNvSpPr>
            <a:spLocks noChangeArrowheads="1"/>
          </p:cNvSpPr>
          <p:nvPr/>
        </p:nvSpPr>
        <p:spPr bwMode="auto">
          <a:xfrm>
            <a:off x="606424" y="1814958"/>
            <a:ext cx="10210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Dataset Availability</a:t>
            </a:r>
            <a:r>
              <a:rPr kumimoji="0" lang="en-US" altLang="en-US" sz="1800" b="0" i="0" u="none" strike="noStrike" cap="none" normalizeH="0" baseline="0">
                <a:ln>
                  <a:noFill/>
                </a:ln>
                <a:solidFill>
                  <a:schemeClr val="tx1"/>
                </a:solidFill>
                <a:effectLst/>
                <a:latin typeface="Arial" panose="020B0604020202020204" pitchFamily="34" charset="0"/>
              </a:rPr>
              <a:t>: Limited access to high-quality, diverse, and comprehensive datasets hampers the accuracy and generalizability of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Model Scalability</a:t>
            </a:r>
            <a:r>
              <a:rPr kumimoji="0" lang="en-US" altLang="en-US" sz="1800" b="0" i="0" u="none" strike="noStrike" cap="none" normalizeH="0" baseline="0">
                <a:ln>
                  <a:noFill/>
                </a:ln>
                <a:solidFill>
                  <a:schemeClr val="tx1"/>
                </a:solidFill>
                <a:effectLst/>
                <a:latin typeface="Arial" panose="020B0604020202020204" pitchFamily="34" charset="0"/>
              </a:rPr>
              <a:t>: Existing machine learning models often lack scalability and adaptability to varied agricultural environments and practices.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Infrastructure Challenges</a:t>
            </a:r>
            <a:r>
              <a:rPr kumimoji="0" lang="en-US" altLang="en-US" sz="1800" b="0" i="0" u="none" strike="noStrike" cap="none" normalizeH="0" baseline="0">
                <a:ln>
                  <a:noFill/>
                </a:ln>
                <a:solidFill>
                  <a:schemeClr val="tx1"/>
                </a:solidFill>
                <a:effectLst/>
                <a:latin typeface="Arial" panose="020B0604020202020204" pitchFamily="34" charset="0"/>
              </a:rPr>
              <a:t>: The need for affordable and efficient infrastructure for real-time data processing and decision-making remains unaddressed.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Farmer Adoption Barriers</a:t>
            </a:r>
            <a:r>
              <a:rPr kumimoji="0" lang="en-US" altLang="en-US" sz="1800" b="0" i="0" u="none" strike="noStrike" cap="none" normalizeH="0" baseline="0">
                <a:ln>
                  <a:noFill/>
                </a:ln>
                <a:solidFill>
                  <a:schemeClr val="tx1"/>
                </a:solidFill>
                <a:effectLst/>
                <a:latin typeface="Arial" panose="020B0604020202020204" pitchFamily="34" charset="0"/>
              </a:rPr>
              <a:t>: Limited awareness, accessibility, and trust among farmers hinder the adoption of advanced agricultural 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Sustainability and Integration</a:t>
            </a:r>
            <a:r>
              <a:rPr kumimoji="0" lang="en-US" altLang="en-US" sz="1800" b="0" i="0" u="none" strike="noStrike" cap="none" normalizeH="0" baseline="0">
                <a:ln>
                  <a:noFill/>
                </a:ln>
                <a:solidFill>
                  <a:schemeClr val="tx1"/>
                </a:solidFill>
                <a:effectLst/>
                <a:latin typeface="Arial" panose="020B0604020202020204" pitchFamily="34" charset="0"/>
              </a:rPr>
              <a:t>: Insufficient focus on balancing productivity with environmental sustainability and integrating technologies into traditional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80" dirty="0"/>
              <a:t>Proposed</a:t>
            </a:r>
            <a:r>
              <a:rPr spc="-130" dirty="0"/>
              <a:t> </a:t>
            </a:r>
            <a:r>
              <a:rPr spc="-60" dirty="0"/>
              <a:t>Methodology</a:t>
            </a:r>
          </a:p>
        </p:txBody>
      </p:sp>
      <p:sp>
        <p:nvSpPr>
          <p:cNvPr id="7" name="Rectangle 1">
            <a:extLst>
              <a:ext uri="{FF2B5EF4-FFF2-40B4-BE49-F238E27FC236}">
                <a16:creationId xmlns:a16="http://schemas.microsoft.com/office/drawing/2014/main" id="{AC62999C-B1E2-D51C-EF93-5A405C711F91}"/>
              </a:ext>
            </a:extLst>
          </p:cNvPr>
          <p:cNvSpPr>
            <a:spLocks noChangeArrowheads="1"/>
          </p:cNvSpPr>
          <p:nvPr/>
        </p:nvSpPr>
        <p:spPr bwMode="auto">
          <a:xfrm>
            <a:off x="533400" y="1676400"/>
            <a:ext cx="10363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Modular System Design</a:t>
            </a:r>
            <a:r>
              <a:rPr kumimoji="0" lang="en-US" altLang="en-US" sz="1800" b="0" i="0" u="none" strike="noStrike" cap="none" normalizeH="0" baseline="0">
                <a:ln>
                  <a:noFill/>
                </a:ln>
                <a:solidFill>
                  <a:schemeClr val="tx1"/>
                </a:solidFill>
                <a:effectLst/>
                <a:latin typeface="Arial" panose="020B0604020202020204" pitchFamily="34" charset="0"/>
              </a:rPr>
              <a:t>: Develop independent modules for pest detection, fertilizer recommendation, yield prediction, and plant disease detection to address key agricultural challenges.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Machine Learning Models</a:t>
            </a:r>
            <a:r>
              <a:rPr kumimoji="0" lang="en-US" altLang="en-US" sz="1800" b="0" i="0" u="none" strike="noStrike" cap="none" normalizeH="0" baseline="0">
                <a:ln>
                  <a:noFill/>
                </a:ln>
                <a:solidFill>
                  <a:schemeClr val="tx1"/>
                </a:solidFill>
                <a:effectLst/>
                <a:latin typeface="Arial" panose="020B0604020202020204" pitchFamily="34" charset="0"/>
              </a:rPr>
              <a:t>: Utilize advanced algorithms such as CNN for plant disease detection and Random Forest for yield prediction and fertilizer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Data-Driven Insights</a:t>
            </a:r>
            <a:r>
              <a:rPr kumimoji="0" lang="en-US" altLang="en-US" sz="1800" b="0" i="0" u="none" strike="noStrike" cap="none" normalizeH="0" baseline="0">
                <a:ln>
                  <a:noFill/>
                </a:ln>
                <a:solidFill>
                  <a:schemeClr val="tx1"/>
                </a:solidFill>
                <a:effectLst/>
                <a:latin typeface="Arial" panose="020B0604020202020204" pitchFamily="34" charset="0"/>
              </a:rPr>
              <a:t>: Analyze environmental, soil, and crop data to generate actionable insights and provide tailored solutions to farmers.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Web-Based Integration</a:t>
            </a:r>
            <a:r>
              <a:rPr kumimoji="0" lang="en-US" altLang="en-US" sz="1800" b="0" i="0" u="none" strike="noStrike" cap="none" normalizeH="0" baseline="0">
                <a:ln>
                  <a:noFill/>
                </a:ln>
                <a:solidFill>
                  <a:schemeClr val="tx1"/>
                </a:solidFill>
                <a:effectLst/>
                <a:latin typeface="Arial" panose="020B0604020202020204" pitchFamily="34" charset="0"/>
              </a:rPr>
              <a:t>: Implement the system using Django/Flask to deliver real-time recommendations and diagnostics via an accessible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Performance Optimization</a:t>
            </a:r>
            <a:r>
              <a:rPr kumimoji="0" lang="en-US" altLang="en-US" sz="1800" b="0" i="0" u="none" strike="noStrike" cap="none" normalizeH="0" baseline="0">
                <a:ln>
                  <a:noFill/>
                </a:ln>
                <a:solidFill>
                  <a:schemeClr val="tx1"/>
                </a:solidFill>
                <a:effectLst/>
                <a:latin typeface="Arial" panose="020B0604020202020204" pitchFamily="34" charset="0"/>
              </a:rPr>
              <a:t>: Employ rigorous testing, fine-tuning, and validation to ensure high accuracy, scalability, and user engagement across diverse agricultural scenarios.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55" dirty="0"/>
              <a:t>Objectives</a:t>
            </a:r>
          </a:p>
        </p:txBody>
      </p:sp>
      <p:sp>
        <p:nvSpPr>
          <p:cNvPr id="4" name="TextBox 3">
            <a:extLst>
              <a:ext uri="{FF2B5EF4-FFF2-40B4-BE49-F238E27FC236}">
                <a16:creationId xmlns:a16="http://schemas.microsoft.com/office/drawing/2014/main" id="{EBBDC3DC-D7B3-FFA5-D3CF-B1DD7129B9B7}"/>
              </a:ext>
            </a:extLst>
          </p:cNvPr>
          <p:cNvSpPr txBox="1"/>
          <p:nvPr/>
        </p:nvSpPr>
        <p:spPr>
          <a:xfrm>
            <a:off x="533400" y="1874728"/>
            <a:ext cx="10896600" cy="3108543"/>
          </a:xfrm>
          <a:prstGeom prst="rect">
            <a:avLst/>
          </a:prstGeom>
          <a:noFill/>
        </p:spPr>
        <p:txBody>
          <a:bodyPr wrap="square">
            <a:spAutoFit/>
          </a:bodyPr>
          <a:lstStyle/>
          <a:p>
            <a:pPr marL="457200" indent="-457200">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Design an Automated Pest Detection Module with the Incorporation of Machine Learning and Image Processing</a:t>
            </a:r>
            <a:endParaRPr lang="en-IN" sz="2800" dirty="0">
              <a:effectLst/>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Design a Fertilizer Recommendation Model for Crop Health Improvement</a:t>
            </a:r>
          </a:p>
          <a:p>
            <a:pPr marL="457200" indent="-457200">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Implement a Crop Yield Prediction Model for Informed Harvest Decisions</a:t>
            </a:r>
            <a:endParaRPr lang="en-IN" sz="2800" dirty="0">
              <a:effectLst/>
              <a:latin typeface="Times New Roman" panose="02020603050405020304" pitchFamily="18" charset="0"/>
              <a:ea typeface="Times New Roman" panose="02020603050405020304" pitchFamily="18" charset="0"/>
            </a:endParaRPr>
          </a:p>
          <a:p>
            <a:pPr marL="457200" indent="-457200">
              <a:buFont typeface="Arial" panose="020B0604020202020204" pitchFamily="34" charset="0"/>
              <a:buChar char="•"/>
            </a:pPr>
            <a:r>
              <a:rPr lang="en-US" sz="2800" dirty="0">
                <a:effectLst/>
                <a:latin typeface="Times New Roman" panose="02020603050405020304" pitchFamily="18" charset="0"/>
                <a:ea typeface="Times New Roman" panose="02020603050405020304" pitchFamily="18" charset="0"/>
              </a:rPr>
              <a:t>Integrated Unified Decision Support System for Sustainable Farming</a:t>
            </a:r>
            <a:endParaRPr lang="en-IN" sz="2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90" dirty="0"/>
              <a:t>System</a:t>
            </a:r>
            <a:r>
              <a:rPr spc="-145" dirty="0"/>
              <a:t> </a:t>
            </a:r>
            <a:r>
              <a:rPr spc="-50" dirty="0"/>
              <a:t>Design</a:t>
            </a:r>
            <a:r>
              <a:rPr spc="-140" dirty="0"/>
              <a:t> </a:t>
            </a:r>
            <a:r>
              <a:rPr dirty="0"/>
              <a:t>&amp;</a:t>
            </a:r>
            <a:r>
              <a:rPr spc="-130" dirty="0"/>
              <a:t> </a:t>
            </a:r>
            <a:r>
              <a:rPr spc="-70" dirty="0"/>
              <a:t>Implementation</a:t>
            </a:r>
          </a:p>
        </p:txBody>
      </p:sp>
      <p:sp>
        <p:nvSpPr>
          <p:cNvPr id="4" name="Rectangle 1">
            <a:extLst>
              <a:ext uri="{FF2B5EF4-FFF2-40B4-BE49-F238E27FC236}">
                <a16:creationId xmlns:a16="http://schemas.microsoft.com/office/drawing/2014/main" id="{611B042E-B32F-5D81-BD7F-186472176B3D}"/>
              </a:ext>
            </a:extLst>
          </p:cNvPr>
          <p:cNvSpPr>
            <a:spLocks noChangeArrowheads="1"/>
          </p:cNvSpPr>
          <p:nvPr/>
        </p:nvSpPr>
        <p:spPr bwMode="auto">
          <a:xfrm>
            <a:off x="815340" y="1775718"/>
            <a:ext cx="9525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Integrated Platform</a:t>
            </a:r>
            <a:r>
              <a:rPr kumimoji="0" lang="en-US" altLang="en-US" sz="1800" b="0" i="0" u="none" strike="noStrike" cap="none" normalizeH="0" baseline="0">
                <a:ln>
                  <a:noFill/>
                </a:ln>
                <a:solidFill>
                  <a:schemeClr val="tx1"/>
                </a:solidFill>
                <a:effectLst/>
                <a:latin typeface="Arial" panose="020B0604020202020204" pitchFamily="34" charset="0"/>
              </a:rPr>
              <a:t>: Combines modules for pest detection, fertilizer recommendation, yield prediction, and plant disease prediction to address core agricultural challenges.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Independent Module Functionality</a:t>
            </a:r>
            <a:r>
              <a:rPr kumimoji="0" lang="en-US" altLang="en-US" sz="1800" b="0" i="0" u="none" strike="noStrike" cap="none" normalizeH="0" baseline="0">
                <a:ln>
                  <a:noFill/>
                </a:ln>
                <a:solidFill>
                  <a:schemeClr val="tx1"/>
                </a:solidFill>
                <a:effectLst/>
                <a:latin typeface="Arial" panose="020B0604020202020204" pitchFamily="34" charset="0"/>
              </a:rPr>
              <a:t>: Each module operates efficiently and independently, ensuring scalability and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Machine Learning-Powered</a:t>
            </a:r>
            <a:r>
              <a:rPr kumimoji="0" lang="en-US" altLang="en-US" sz="1800" b="0" i="0" u="none" strike="noStrike" cap="none" normalizeH="0" baseline="0">
                <a:ln>
                  <a:noFill/>
                </a:ln>
                <a:solidFill>
                  <a:schemeClr val="tx1"/>
                </a:solidFill>
                <a:effectLst/>
                <a:latin typeface="Arial" panose="020B0604020202020204" pitchFamily="34" charset="0"/>
              </a:rPr>
              <a:t>: Advanced algorithms drive accurate predictions and recommendations, enhancing decision-making capabilities.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Web-Based Integration</a:t>
            </a:r>
            <a:r>
              <a:rPr kumimoji="0" lang="en-US" altLang="en-US" sz="1800" b="0" i="0" u="none" strike="noStrike" cap="none" normalizeH="0" baseline="0">
                <a:ln>
                  <a:noFill/>
                </a:ln>
                <a:solidFill>
                  <a:schemeClr val="tx1"/>
                </a:solidFill>
                <a:effectLst/>
                <a:latin typeface="Arial" panose="020B0604020202020204" pitchFamily="34" charset="0"/>
              </a:rPr>
              <a:t>: Provides real-time, actionable insights directly to farmers for practical and timely interventions.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Foundation for Growth</a:t>
            </a:r>
            <a:r>
              <a:rPr kumimoji="0" lang="en-US" altLang="en-US" sz="1800" b="0" i="0" u="none" strike="noStrike" cap="none" normalizeH="0" baseline="0">
                <a:ln>
                  <a:noFill/>
                </a:ln>
                <a:solidFill>
                  <a:schemeClr val="tx1"/>
                </a:solidFill>
                <a:effectLst/>
                <a:latin typeface="Arial" panose="020B0604020202020204" pitchFamily="34" charset="0"/>
              </a:rPr>
              <a:t>: Establishes a robust system with potential for future enhancements to boost crop productivity and sustainability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55" dirty="0"/>
              <a:t>Timeline</a:t>
            </a:r>
            <a:r>
              <a:rPr spc="-195" dirty="0"/>
              <a:t> </a:t>
            </a:r>
            <a:r>
              <a:rPr dirty="0"/>
              <a:t>of</a:t>
            </a:r>
            <a:r>
              <a:rPr spc="-155" dirty="0"/>
              <a:t> </a:t>
            </a:r>
            <a:r>
              <a:rPr spc="-50" dirty="0"/>
              <a:t>Project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spc="-70" dirty="0"/>
              <a:t>Outcomes</a:t>
            </a:r>
            <a:r>
              <a:rPr spc="-170" dirty="0"/>
              <a:t> </a:t>
            </a:r>
            <a:r>
              <a:rPr dirty="0"/>
              <a:t>/</a:t>
            </a:r>
            <a:r>
              <a:rPr spc="-130" dirty="0"/>
              <a:t> </a:t>
            </a:r>
            <a:r>
              <a:rPr spc="-70" dirty="0"/>
              <a:t>Results</a:t>
            </a:r>
            <a:r>
              <a:rPr spc="-160" dirty="0"/>
              <a:t> </a:t>
            </a:r>
            <a:r>
              <a:rPr spc="-35" dirty="0"/>
              <a:t>Obtained</a:t>
            </a:r>
          </a:p>
        </p:txBody>
      </p:sp>
      <p:sp>
        <p:nvSpPr>
          <p:cNvPr id="3" name="Rectangle 1">
            <a:extLst>
              <a:ext uri="{FF2B5EF4-FFF2-40B4-BE49-F238E27FC236}">
                <a16:creationId xmlns:a16="http://schemas.microsoft.com/office/drawing/2014/main" id="{D88163C3-5FED-FC9B-0AA5-764CD5F49A8B}"/>
              </a:ext>
            </a:extLst>
          </p:cNvPr>
          <p:cNvSpPr>
            <a:spLocks noChangeArrowheads="1"/>
          </p:cNvSpPr>
          <p:nvPr/>
        </p:nvSpPr>
        <p:spPr bwMode="auto">
          <a:xfrm>
            <a:off x="1219200" y="3244334"/>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6" name="Rectangle 3">
            <a:extLst>
              <a:ext uri="{FF2B5EF4-FFF2-40B4-BE49-F238E27FC236}">
                <a16:creationId xmlns:a16="http://schemas.microsoft.com/office/drawing/2014/main" id="{DDD79C44-619D-2D49-061B-975D1BDAD664}"/>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7" name="Rectangle 4">
            <a:extLst>
              <a:ext uri="{FF2B5EF4-FFF2-40B4-BE49-F238E27FC236}">
                <a16:creationId xmlns:a16="http://schemas.microsoft.com/office/drawing/2014/main" id="{0F8749DC-C12A-C0D8-79F0-0CD8F98EE819}"/>
              </a:ext>
            </a:extLst>
          </p:cNvPr>
          <p:cNvSpPr>
            <a:spLocks noChangeArrowheads="1"/>
          </p:cNvSpPr>
          <p:nvPr/>
        </p:nvSpPr>
        <p:spPr bwMode="auto">
          <a:xfrm>
            <a:off x="516294" y="1752600"/>
            <a:ext cx="10439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High-Accuracy Yield Prediction</a:t>
            </a:r>
            <a:r>
              <a:rPr kumimoji="0" lang="en-US" altLang="en-US" sz="1800" b="0" i="0" u="none" strike="noStrike" cap="none" normalizeH="0" baseline="0" dirty="0">
                <a:ln>
                  <a:noFill/>
                </a:ln>
                <a:solidFill>
                  <a:schemeClr val="tx1"/>
                </a:solidFill>
                <a:effectLst/>
                <a:latin typeface="Arial" panose="020B0604020202020204" pitchFamily="34" charset="0"/>
              </a:rPr>
              <a:t>: Achieved R² score of 0.92 using a Random Forest Regressor, leveraging critical factors like area, fertilizer usage, and rainfall for reliable forecasts.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Effective Disease Detection</a:t>
            </a:r>
            <a:r>
              <a:rPr kumimoji="0" lang="en-US" altLang="en-US" sz="1800" b="0" i="0" u="none" strike="noStrike" cap="none" normalizeH="0" baseline="0" dirty="0">
                <a:ln>
                  <a:noFill/>
                </a:ln>
                <a:solidFill>
                  <a:schemeClr val="tx1"/>
                </a:solidFill>
                <a:effectLst/>
                <a:latin typeface="Arial" panose="020B0604020202020204" pitchFamily="34" charset="0"/>
              </a:rPr>
              <a:t>: CNN model with 86% accuracy identified key plant diseases, enabling timely interventions to mitigate crop losses.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Actionable Insights</a:t>
            </a:r>
            <a:r>
              <a:rPr kumimoji="0" lang="en-US" altLang="en-US" sz="1800" b="0" i="0" u="none" strike="noStrike" cap="none" normalizeH="0" baseline="0" dirty="0">
                <a:ln>
                  <a:noFill/>
                </a:ln>
                <a:solidFill>
                  <a:schemeClr val="tx1"/>
                </a:solidFill>
                <a:effectLst/>
                <a:latin typeface="Arial" panose="020B0604020202020204" pitchFamily="34" charset="0"/>
              </a:rPr>
              <a:t>: Visual tools such as state-wise bar charts and seasonal analyses supported strategic agricultural planning and resource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Factors Identified</a:t>
            </a:r>
            <a:r>
              <a:rPr kumimoji="0" lang="en-US" altLang="en-US" sz="1800" b="0" i="0" u="none" strike="noStrike" cap="none" normalizeH="0" baseline="0" dirty="0">
                <a:ln>
                  <a:noFill/>
                </a:ln>
                <a:solidFill>
                  <a:schemeClr val="tx1"/>
                </a:solidFill>
                <a:effectLst/>
                <a:latin typeface="Arial" panose="020B0604020202020204" pitchFamily="34" charset="0"/>
              </a:rPr>
              <a:t>: Rainfall and fertilizer usage were highlighted as pivotal elements for enhancing crop productivity across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Validated Modules</a:t>
            </a:r>
            <a:r>
              <a:rPr kumimoji="0" lang="en-US" altLang="en-US" sz="1800" b="0" i="0" u="none" strike="noStrike" cap="none" normalizeH="0" baseline="0" dirty="0">
                <a:ln>
                  <a:noFill/>
                </a:ln>
                <a:solidFill>
                  <a:schemeClr val="tx1"/>
                </a:solidFill>
                <a:effectLst/>
                <a:latin typeface="Arial" panose="020B0604020202020204" pitchFamily="34" charset="0"/>
              </a:rPr>
              <a:t>: Robust, adaptable systems for yield prediction, disease detection, and fertilizer recommendations ensure diverse applicability and impactful outcomes.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1216</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vt:lpstr>
      <vt:lpstr>Carlito</vt:lpstr>
      <vt:lpstr>Times New Roman</vt:lpstr>
      <vt:lpstr>Verdana</vt:lpstr>
      <vt:lpstr>Office Theme</vt:lpstr>
      <vt:lpstr>PIP104 PROFESSIONAL PRACTICE-II VIVA-VOCE</vt:lpstr>
      <vt:lpstr>Introduction</vt:lpstr>
      <vt:lpstr>Literature Review</vt:lpstr>
      <vt:lpstr>Research Gaps Identified</vt:lpstr>
      <vt:lpstr>Proposed Methodology</vt:lpstr>
      <vt:lpstr>Objectives</vt:lpstr>
      <vt:lpstr>System Design &amp; Implementation</vt:lpstr>
      <vt:lpstr>Timeline of Project</vt:lpstr>
      <vt:lpstr>Outcomes / Results Obtained</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PIP104 PROFESSIONAL PRACTICE-II VIVA-VOCE</dc:title>
  <dc:creator>Pallavi</dc:creator>
  <cp:lastModifiedBy>Pallavi Pattanashetti</cp:lastModifiedBy>
  <cp:revision>2</cp:revision>
  <dcterms:created xsi:type="dcterms:W3CDTF">2025-01-20T04:37:22Z</dcterms:created>
  <dcterms:modified xsi:type="dcterms:W3CDTF">2025-05-16T09:52:41Z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2025-01-09T00:00:00Z</vt:filetime>
  </property>
  <property fmtid="{D5CDD505-2E9C-101B-9397-08002B2CF9AE}" pid="3" name="LastSaved">
    <vt:filetime>2025-01-20T00:00:00Z</vt:filetime>
  </property>
  <property fmtid="{D5CDD505-2E9C-101B-9397-08002B2CF9AE}" pid="4" name="Producer">
    <vt:lpwstr>3-Heights(TM) PDF Security Shell 4.8.25.2 (http://www.pdf-tools.com)</vt:lpwstr>
  </property>
</Properties>
</file>