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6" r:id="rId9"/>
    <p:sldId id="264" r:id="rId10"/>
    <p:sldId id="271" r:id="rId11"/>
    <p:sldId id="265" r:id="rId12"/>
    <p:sldId id="267" r:id="rId13"/>
    <p:sldId id="270" r:id="rId14"/>
    <p:sldId id="268" r:id="rId15"/>
    <p:sldId id="272" r:id="rId16"/>
    <p:sldId id="269" r:id="rId17"/>
    <p:sldId id="257" r:id="rId18"/>
  </p:sldIdLst>
  <p:sldSz cx="13004800" cy="9753600"/>
  <p:notesSz cx="6858000" cy="9144000"/>
  <p:defaultTextStyle>
    <a:lvl1pPr algn="ctr" defTabSz="584200">
      <a:defRPr sz="3600">
        <a:latin typeface="Helvetica Light"/>
        <a:ea typeface="Helvetica Light"/>
        <a:cs typeface="Helvetica Light"/>
        <a:sym typeface="Helvetica Light"/>
      </a:defRPr>
    </a:lvl1pPr>
    <a:lvl2pPr indent="228600" algn="ctr" defTabSz="584200">
      <a:defRPr sz="3600">
        <a:latin typeface="Helvetica Light"/>
        <a:ea typeface="Helvetica Light"/>
        <a:cs typeface="Helvetica Light"/>
        <a:sym typeface="Helvetica Light"/>
      </a:defRPr>
    </a:lvl2pPr>
    <a:lvl3pPr indent="457200" algn="ctr" defTabSz="584200">
      <a:defRPr sz="3600">
        <a:latin typeface="Helvetica Light"/>
        <a:ea typeface="Helvetica Light"/>
        <a:cs typeface="Helvetica Light"/>
        <a:sym typeface="Helvetica Light"/>
      </a:defRPr>
    </a:lvl3pPr>
    <a:lvl4pPr indent="685800" algn="ctr" defTabSz="584200">
      <a:defRPr sz="3600">
        <a:latin typeface="Helvetica Light"/>
        <a:ea typeface="Helvetica Light"/>
        <a:cs typeface="Helvetica Light"/>
        <a:sym typeface="Helvetica Light"/>
      </a:defRPr>
    </a:lvl4pPr>
    <a:lvl5pPr indent="914400" algn="ctr" defTabSz="584200">
      <a:defRPr sz="3600">
        <a:latin typeface="Helvetica Light"/>
        <a:ea typeface="Helvetica Light"/>
        <a:cs typeface="Helvetica Light"/>
        <a:sym typeface="Helvetica Light"/>
      </a:defRPr>
    </a:lvl5pPr>
    <a:lvl6pPr indent="1143000" algn="ctr" defTabSz="584200">
      <a:defRPr sz="3600">
        <a:latin typeface="Helvetica Light"/>
        <a:ea typeface="Helvetica Light"/>
        <a:cs typeface="Helvetica Light"/>
        <a:sym typeface="Helvetica Light"/>
      </a:defRPr>
    </a:lvl6pPr>
    <a:lvl7pPr indent="1371600" algn="ctr" defTabSz="584200">
      <a:defRPr sz="3600">
        <a:latin typeface="Helvetica Light"/>
        <a:ea typeface="Helvetica Light"/>
        <a:cs typeface="Helvetica Light"/>
        <a:sym typeface="Helvetica Light"/>
      </a:defRPr>
    </a:lvl7pPr>
    <a:lvl8pPr indent="1600200" algn="ctr" defTabSz="584200">
      <a:defRPr sz="3600">
        <a:latin typeface="Helvetica Light"/>
        <a:ea typeface="Helvetica Light"/>
        <a:cs typeface="Helvetica Light"/>
        <a:sym typeface="Helvetica Light"/>
      </a:defRPr>
    </a:lvl8pPr>
    <a:lvl9pPr indent="1828800" algn="ctr" defTabSz="584200">
      <a:defRPr sz="3600">
        <a:latin typeface="Helvetica Light"/>
        <a:ea typeface="Helvetica Light"/>
        <a:cs typeface="Helvetica Light"/>
        <a:sym typeface="Helvetica Light"/>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1300"/>
    <a:srgbClr val="6B21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29"/>
    <p:restoredTop sz="85714" autoAdjust="0"/>
  </p:normalViewPr>
  <p:slideViewPr>
    <p:cSldViewPr snapToGrid="0" snapToObjects="1">
      <p:cViewPr>
        <p:scale>
          <a:sx n="70" d="100"/>
          <a:sy n="70" d="100"/>
        </p:scale>
        <p:origin x="1976" y="392"/>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4" name="Shape 4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227065242"/>
      </p:ext>
    </p:extLst>
  </p:cSld>
  <p:clrMap bg1="lt1" tx1="dk1" bg2="lt2" tx2="dk2" accent1="accent1" accent2="accent2" accent3="accent3" accent4="accent4" accent5="accent5" accent6="accent6" hlink="hlink" folHlink="folHlink"/>
  <p:notesStyle>
    <a:lvl1pPr defTabSz="457200">
      <a:lnSpc>
        <a:spcPct val="125000"/>
      </a:lnSpc>
      <a:defRPr sz="2400">
        <a:latin typeface="Avenir"/>
        <a:ea typeface="Avenir"/>
        <a:cs typeface="Avenir"/>
        <a:sym typeface="Avenir Roman"/>
      </a:defRPr>
    </a:lvl1pPr>
    <a:lvl2pPr indent="228600" defTabSz="457200">
      <a:lnSpc>
        <a:spcPct val="125000"/>
      </a:lnSpc>
      <a:defRPr sz="2400">
        <a:latin typeface="Avenir"/>
        <a:ea typeface="Avenir"/>
        <a:cs typeface="Avenir"/>
        <a:sym typeface="Avenir Roman"/>
      </a:defRPr>
    </a:lvl2pPr>
    <a:lvl3pPr indent="457200" defTabSz="457200">
      <a:lnSpc>
        <a:spcPct val="125000"/>
      </a:lnSpc>
      <a:defRPr sz="2400">
        <a:latin typeface="Avenir"/>
        <a:ea typeface="Avenir"/>
        <a:cs typeface="Avenir"/>
        <a:sym typeface="Avenir Roman"/>
      </a:defRPr>
    </a:lvl3pPr>
    <a:lvl4pPr indent="685800" defTabSz="457200">
      <a:lnSpc>
        <a:spcPct val="125000"/>
      </a:lnSpc>
      <a:defRPr sz="2400">
        <a:latin typeface="Avenir"/>
        <a:ea typeface="Avenir"/>
        <a:cs typeface="Avenir"/>
        <a:sym typeface="Avenir Roman"/>
      </a:defRPr>
    </a:lvl4pPr>
    <a:lvl5pPr indent="914400" defTabSz="457200">
      <a:lnSpc>
        <a:spcPct val="125000"/>
      </a:lnSpc>
      <a:defRPr sz="2400">
        <a:latin typeface="Avenir"/>
        <a:ea typeface="Avenir"/>
        <a:cs typeface="Avenir"/>
        <a:sym typeface="Avenir Roman"/>
      </a:defRPr>
    </a:lvl5pPr>
    <a:lvl6pPr indent="1143000" defTabSz="457200">
      <a:lnSpc>
        <a:spcPct val="125000"/>
      </a:lnSpc>
      <a:defRPr sz="2400">
        <a:latin typeface="Avenir"/>
        <a:ea typeface="Avenir"/>
        <a:cs typeface="Avenir"/>
        <a:sym typeface="Avenir Roman"/>
      </a:defRPr>
    </a:lvl6pPr>
    <a:lvl7pPr indent="1371600" defTabSz="457200">
      <a:lnSpc>
        <a:spcPct val="125000"/>
      </a:lnSpc>
      <a:defRPr sz="2400">
        <a:latin typeface="Avenir"/>
        <a:ea typeface="Avenir"/>
        <a:cs typeface="Avenir"/>
        <a:sym typeface="Avenir Roman"/>
      </a:defRPr>
    </a:lvl7pPr>
    <a:lvl8pPr indent="1600200" defTabSz="457200">
      <a:lnSpc>
        <a:spcPct val="125000"/>
      </a:lnSpc>
      <a:defRPr sz="2400">
        <a:latin typeface="Avenir"/>
        <a:ea typeface="Avenir"/>
        <a:cs typeface="Avenir"/>
        <a:sym typeface="Avenir Roman"/>
      </a:defRPr>
    </a:lvl8pPr>
    <a:lvl9pPr indent="1828800" defTabSz="457200">
      <a:lnSpc>
        <a:spcPct val="125000"/>
      </a:lnSpc>
      <a:defRPr sz="24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a:lnSpc>
                <a:spcPct val="125000"/>
              </a:lnSpc>
            </a:pPr>
            <a:endParaRPr lang="en-AE"/>
          </a:p>
        </p:txBody>
      </p:sp>
    </p:spTree>
    <p:extLst>
      <p:ext uri="{BB962C8B-B14F-4D97-AF65-F5344CB8AC3E}">
        <p14:creationId xmlns:p14="http://schemas.microsoft.com/office/powerpoint/2010/main" val="698951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C6199-327D-4206-89FB-CAB6068F6E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813FAB-C509-FB8A-14DF-45D0A833FE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5172D7-A264-D4BF-FC9B-B8599624208A}"/>
              </a:ext>
            </a:extLst>
          </p:cNvPr>
          <p:cNvSpPr>
            <a:spLocks noGrp="1"/>
          </p:cNvSpPr>
          <p:nvPr>
            <p:ph type="body" idx="1"/>
          </p:nvPr>
        </p:nvSpPr>
        <p:spPr/>
        <p:txBody>
          <a:bodyPr/>
          <a:lstStyle/>
          <a:p>
            <a:pPr algn="l" defTabSz="457200" rtl="0">
              <a:lnSpc>
                <a:spcPct val="125000"/>
              </a:lnSpc>
            </a:pPr>
            <a:endParaRPr lang="en-AE" dirty="0"/>
          </a:p>
        </p:txBody>
      </p:sp>
    </p:spTree>
    <p:extLst>
      <p:ext uri="{BB962C8B-B14F-4D97-AF65-F5344CB8AC3E}">
        <p14:creationId xmlns:p14="http://schemas.microsoft.com/office/powerpoint/2010/main" val="245637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6ED26-8B12-6CC3-087D-8797C96158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7F6923-FB01-3636-FC7E-48FFB2F70B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03CF0C-49A2-65B7-423F-73E10CA4DABB}"/>
              </a:ext>
            </a:extLst>
          </p:cNvPr>
          <p:cNvSpPr>
            <a:spLocks noGrp="1"/>
          </p:cNvSpPr>
          <p:nvPr>
            <p:ph type="body" idx="1"/>
          </p:nvPr>
        </p:nvSpPr>
        <p:spPr/>
        <p:txBody>
          <a:bodyPr/>
          <a:lstStyle/>
          <a:p>
            <a:pPr algn="l" defTabSz="457200" rtl="0">
              <a:lnSpc>
                <a:spcPct val="125000"/>
              </a:lnSpc>
            </a:pPr>
            <a:endParaRPr lang="en-AE" dirty="0"/>
          </a:p>
        </p:txBody>
      </p:sp>
    </p:spTree>
    <p:extLst>
      <p:ext uri="{BB962C8B-B14F-4D97-AF65-F5344CB8AC3E}">
        <p14:creationId xmlns:p14="http://schemas.microsoft.com/office/powerpoint/2010/main" val="2782336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99F4C-303A-524E-9F78-F7A9EBB23B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5ADBCA-A5BD-7AFA-E4FC-00281EF253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FC960F-2DD5-4301-9F18-F223CC9D0CCB}"/>
              </a:ext>
            </a:extLst>
          </p:cNvPr>
          <p:cNvSpPr>
            <a:spLocks noGrp="1"/>
          </p:cNvSpPr>
          <p:nvPr>
            <p:ph type="body" idx="1"/>
          </p:nvPr>
        </p:nvSpPr>
        <p:spPr/>
        <p:txBody>
          <a:bodyPr/>
          <a:lstStyle/>
          <a:p>
            <a:pPr algn="l" defTabSz="457200" rtl="0">
              <a:lnSpc>
                <a:spcPct val="125000"/>
              </a:lnSpc>
            </a:pPr>
            <a:endParaRPr lang="en-AE" dirty="0"/>
          </a:p>
        </p:txBody>
      </p:sp>
    </p:spTree>
    <p:extLst>
      <p:ext uri="{BB962C8B-B14F-4D97-AF65-F5344CB8AC3E}">
        <p14:creationId xmlns:p14="http://schemas.microsoft.com/office/powerpoint/2010/main" val="1104428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9D264-765A-5B1C-D894-E5A8A2A301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A1F217-6156-9B5F-4065-1F710DF59A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081771-B21D-D0A7-C8CE-25830E14B601}"/>
              </a:ext>
            </a:extLst>
          </p:cNvPr>
          <p:cNvSpPr>
            <a:spLocks noGrp="1"/>
          </p:cNvSpPr>
          <p:nvPr>
            <p:ph type="body" idx="1"/>
          </p:nvPr>
        </p:nvSpPr>
        <p:spPr/>
        <p:txBody>
          <a:bodyPr/>
          <a:lstStyle/>
          <a:p>
            <a:pPr algn="l" defTabSz="457200" rtl="0">
              <a:lnSpc>
                <a:spcPct val="125000"/>
              </a:lnSpc>
            </a:pPr>
            <a:endParaRPr lang="en-AE" dirty="0"/>
          </a:p>
        </p:txBody>
      </p:sp>
    </p:spTree>
    <p:extLst>
      <p:ext uri="{BB962C8B-B14F-4D97-AF65-F5344CB8AC3E}">
        <p14:creationId xmlns:p14="http://schemas.microsoft.com/office/powerpoint/2010/main" val="1762987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31BC1-902B-066F-3D70-0BD655FFCB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B4D045-48DA-5C86-CC7B-F4C779A083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F9D223-29AB-97FB-AEBA-C830D90FB04F}"/>
              </a:ext>
            </a:extLst>
          </p:cNvPr>
          <p:cNvSpPr>
            <a:spLocks noGrp="1"/>
          </p:cNvSpPr>
          <p:nvPr>
            <p:ph type="body" idx="1"/>
          </p:nvPr>
        </p:nvSpPr>
        <p:spPr/>
        <p:txBody>
          <a:bodyPr/>
          <a:lstStyle/>
          <a:p>
            <a:pPr algn="l" defTabSz="457200" rtl="0">
              <a:lnSpc>
                <a:spcPct val="125000"/>
              </a:lnSpc>
            </a:pPr>
            <a:endParaRPr lang="en-AE" dirty="0"/>
          </a:p>
        </p:txBody>
      </p:sp>
    </p:spTree>
    <p:extLst>
      <p:ext uri="{BB962C8B-B14F-4D97-AF65-F5344CB8AC3E}">
        <p14:creationId xmlns:p14="http://schemas.microsoft.com/office/powerpoint/2010/main" val="15609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F957A-C18D-4988-EE73-BABEBADDDE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B5FF07-821A-E5D6-49BB-49FA8F843F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CEB1F0-C271-25EA-EE0E-F4746CA6C01C}"/>
              </a:ext>
            </a:extLst>
          </p:cNvPr>
          <p:cNvSpPr>
            <a:spLocks noGrp="1"/>
          </p:cNvSpPr>
          <p:nvPr>
            <p:ph type="body" idx="1"/>
          </p:nvPr>
        </p:nvSpPr>
        <p:spPr/>
        <p:txBody>
          <a:bodyPr/>
          <a:lstStyle/>
          <a:p>
            <a:pPr algn="l" defTabSz="457200" rtl="0">
              <a:lnSpc>
                <a:spcPct val="125000"/>
              </a:lnSpc>
            </a:pPr>
            <a:endParaRPr lang="en-AE" dirty="0"/>
          </a:p>
        </p:txBody>
      </p:sp>
    </p:spTree>
    <p:extLst>
      <p:ext uri="{BB962C8B-B14F-4D97-AF65-F5344CB8AC3E}">
        <p14:creationId xmlns:p14="http://schemas.microsoft.com/office/powerpoint/2010/main" val="1494645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8D104-C50C-9D4B-1C65-624D93DA13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0C5C9C-D65A-BCF6-2243-FD769C328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52F135-557B-9573-5157-BE0305998DD1}"/>
              </a:ext>
            </a:extLst>
          </p:cNvPr>
          <p:cNvSpPr>
            <a:spLocks noGrp="1"/>
          </p:cNvSpPr>
          <p:nvPr>
            <p:ph type="body" idx="1"/>
          </p:nvPr>
        </p:nvSpPr>
        <p:spPr/>
        <p:txBody>
          <a:bodyPr/>
          <a:lstStyle/>
          <a:p>
            <a:pPr algn="l" defTabSz="457200" rtl="0">
              <a:lnSpc>
                <a:spcPct val="125000"/>
              </a:lnSpc>
            </a:pPr>
            <a:endParaRPr lang="en-AE" dirty="0"/>
          </a:p>
        </p:txBody>
      </p:sp>
    </p:spTree>
    <p:extLst>
      <p:ext uri="{BB962C8B-B14F-4D97-AF65-F5344CB8AC3E}">
        <p14:creationId xmlns:p14="http://schemas.microsoft.com/office/powerpoint/2010/main" val="42827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457200" rtl="0">
              <a:lnSpc>
                <a:spcPct val="125000"/>
              </a:lnSpc>
            </a:pPr>
            <a:endParaRPr lang="en-AE" dirty="0"/>
          </a:p>
        </p:txBody>
      </p:sp>
    </p:spTree>
    <p:extLst>
      <p:ext uri="{BB962C8B-B14F-4D97-AF65-F5344CB8AC3E}">
        <p14:creationId xmlns:p14="http://schemas.microsoft.com/office/powerpoint/2010/main" val="562086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16AE7-4462-57DD-0E81-732AC27F48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520C4F-E8E1-84A6-A10A-0666312A7E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9EAC35-5032-0FAC-7E65-5A8422770635}"/>
              </a:ext>
            </a:extLst>
          </p:cNvPr>
          <p:cNvSpPr>
            <a:spLocks noGrp="1"/>
          </p:cNvSpPr>
          <p:nvPr>
            <p:ph type="body" idx="1"/>
          </p:nvPr>
        </p:nvSpPr>
        <p:spPr/>
        <p:txBody>
          <a:bodyPr/>
          <a:lstStyle/>
          <a:p>
            <a:pPr algn="l" defTabSz="457200" rtl="0">
              <a:lnSpc>
                <a:spcPct val="125000"/>
              </a:lnSpc>
            </a:pPr>
            <a:endParaRPr lang="en-AE" dirty="0"/>
          </a:p>
        </p:txBody>
      </p:sp>
    </p:spTree>
    <p:extLst>
      <p:ext uri="{BB962C8B-B14F-4D97-AF65-F5344CB8AC3E}">
        <p14:creationId xmlns:p14="http://schemas.microsoft.com/office/powerpoint/2010/main" val="3789187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486D9-C21B-3A60-2786-181343173F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01084A-31FC-AD4B-0E91-FD0273A06F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A9B8A0-84E4-9701-BEAB-86A3E03632D5}"/>
              </a:ext>
            </a:extLst>
          </p:cNvPr>
          <p:cNvSpPr>
            <a:spLocks noGrp="1"/>
          </p:cNvSpPr>
          <p:nvPr>
            <p:ph type="body" idx="1"/>
          </p:nvPr>
        </p:nvSpPr>
        <p:spPr/>
        <p:txBody>
          <a:bodyPr/>
          <a:lstStyle/>
          <a:p>
            <a:pPr algn="l" defTabSz="457200" rtl="0">
              <a:lnSpc>
                <a:spcPct val="125000"/>
              </a:lnSpc>
            </a:pPr>
            <a:endParaRPr lang="en-AE" dirty="0"/>
          </a:p>
        </p:txBody>
      </p:sp>
    </p:spTree>
    <p:extLst>
      <p:ext uri="{BB962C8B-B14F-4D97-AF65-F5344CB8AC3E}">
        <p14:creationId xmlns:p14="http://schemas.microsoft.com/office/powerpoint/2010/main" val="2954262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4F2D7-F6BB-B0AB-209C-7E9E9A096F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717E0A-34D7-35C5-E3EF-6947F6C902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832C10-A52F-3087-E8F7-97D5A2A04544}"/>
              </a:ext>
            </a:extLst>
          </p:cNvPr>
          <p:cNvSpPr>
            <a:spLocks noGrp="1"/>
          </p:cNvSpPr>
          <p:nvPr>
            <p:ph type="body" idx="1"/>
          </p:nvPr>
        </p:nvSpPr>
        <p:spPr/>
        <p:txBody>
          <a:bodyPr/>
          <a:lstStyle/>
          <a:p>
            <a:pPr algn="l" defTabSz="457200" rtl="0">
              <a:lnSpc>
                <a:spcPct val="125000"/>
              </a:lnSpc>
            </a:pPr>
            <a:endParaRPr lang="en-AE" dirty="0"/>
          </a:p>
        </p:txBody>
      </p:sp>
    </p:spTree>
    <p:extLst>
      <p:ext uri="{BB962C8B-B14F-4D97-AF65-F5344CB8AC3E}">
        <p14:creationId xmlns:p14="http://schemas.microsoft.com/office/powerpoint/2010/main" val="2436179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051DC-91F2-1A5E-B53A-3C2AAEEC5E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988796-3735-870F-0ED7-0F8944257D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056EF1-7F04-A705-1648-168C7B2D383F}"/>
              </a:ext>
            </a:extLst>
          </p:cNvPr>
          <p:cNvSpPr>
            <a:spLocks noGrp="1"/>
          </p:cNvSpPr>
          <p:nvPr>
            <p:ph type="body" idx="1"/>
          </p:nvPr>
        </p:nvSpPr>
        <p:spPr/>
        <p:txBody>
          <a:bodyPr/>
          <a:lstStyle/>
          <a:p>
            <a:pPr algn="l" defTabSz="457200" rtl="0">
              <a:lnSpc>
                <a:spcPct val="125000"/>
              </a:lnSpc>
            </a:pPr>
            <a:endParaRPr lang="en-AE" dirty="0"/>
          </a:p>
        </p:txBody>
      </p:sp>
    </p:spTree>
    <p:extLst>
      <p:ext uri="{BB962C8B-B14F-4D97-AF65-F5344CB8AC3E}">
        <p14:creationId xmlns:p14="http://schemas.microsoft.com/office/powerpoint/2010/main" val="394843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E316C-E332-C432-5CE4-E423D35C68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0DFC07-A138-A4BA-86F6-99D77E4CE4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EC8740-0ADF-6032-CF61-A767CEF1061A}"/>
              </a:ext>
            </a:extLst>
          </p:cNvPr>
          <p:cNvSpPr>
            <a:spLocks noGrp="1"/>
          </p:cNvSpPr>
          <p:nvPr>
            <p:ph type="body" idx="1"/>
          </p:nvPr>
        </p:nvSpPr>
        <p:spPr/>
        <p:txBody>
          <a:bodyPr/>
          <a:lstStyle/>
          <a:p>
            <a:pPr algn="l" defTabSz="457200" rtl="0">
              <a:lnSpc>
                <a:spcPct val="125000"/>
              </a:lnSpc>
            </a:pPr>
            <a:endParaRPr lang="en-AE" dirty="0"/>
          </a:p>
        </p:txBody>
      </p:sp>
    </p:spTree>
    <p:extLst>
      <p:ext uri="{BB962C8B-B14F-4D97-AF65-F5344CB8AC3E}">
        <p14:creationId xmlns:p14="http://schemas.microsoft.com/office/powerpoint/2010/main" val="961761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5C1D8-F9D8-E6AC-27E4-9950DB0AC9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6708C6-2988-B386-21B6-A38F0C9EA0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B9B53E-295D-11AC-F47E-FB94880EEA93}"/>
              </a:ext>
            </a:extLst>
          </p:cNvPr>
          <p:cNvSpPr>
            <a:spLocks noGrp="1"/>
          </p:cNvSpPr>
          <p:nvPr>
            <p:ph type="body" idx="1"/>
          </p:nvPr>
        </p:nvSpPr>
        <p:spPr/>
        <p:txBody>
          <a:bodyPr/>
          <a:lstStyle/>
          <a:p>
            <a:pPr algn="l" defTabSz="457200" rtl="0">
              <a:lnSpc>
                <a:spcPct val="125000"/>
              </a:lnSpc>
            </a:pPr>
            <a:endParaRPr lang="en-AE" dirty="0"/>
          </a:p>
        </p:txBody>
      </p:sp>
    </p:spTree>
    <p:extLst>
      <p:ext uri="{BB962C8B-B14F-4D97-AF65-F5344CB8AC3E}">
        <p14:creationId xmlns:p14="http://schemas.microsoft.com/office/powerpoint/2010/main" val="694895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22CA7-B218-E49C-FF69-BBD7A9210C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43E946-8E1B-E552-5A3E-82B3D4C405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5A438D-9C96-43F3-D18E-2835F567A856}"/>
              </a:ext>
            </a:extLst>
          </p:cNvPr>
          <p:cNvSpPr>
            <a:spLocks noGrp="1"/>
          </p:cNvSpPr>
          <p:nvPr>
            <p:ph type="body" idx="1"/>
          </p:nvPr>
        </p:nvSpPr>
        <p:spPr/>
        <p:txBody>
          <a:bodyPr/>
          <a:lstStyle/>
          <a:p>
            <a:pPr algn="l" defTabSz="457200" rtl="0">
              <a:lnSpc>
                <a:spcPct val="125000"/>
              </a:lnSpc>
            </a:pPr>
            <a:endParaRPr lang="en-AE" dirty="0"/>
          </a:p>
        </p:txBody>
      </p:sp>
    </p:spTree>
    <p:extLst>
      <p:ext uri="{BB962C8B-B14F-4D97-AF65-F5344CB8AC3E}">
        <p14:creationId xmlns:p14="http://schemas.microsoft.com/office/powerpoint/2010/main" val="1451937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 Bold">
    <p:spTree>
      <p:nvGrpSpPr>
        <p:cNvPr id="1" name=""/>
        <p:cNvGrpSpPr/>
        <p:nvPr/>
      </p:nvGrpSpPr>
      <p:grpSpPr>
        <a:xfrm>
          <a:off x="0" y="0"/>
          <a:ext cx="0" cy="0"/>
          <a:chOff x="0" y="0"/>
          <a:chExt cx="0" cy="0"/>
        </a:xfrm>
      </p:grpSpPr>
      <p:sp>
        <p:nvSpPr>
          <p:cNvPr id="3" name="Shape 3"/>
          <p:cNvSpPr/>
          <p:nvPr/>
        </p:nvSpPr>
        <p:spPr>
          <a:xfrm>
            <a:off x="254000" y="218473"/>
            <a:ext cx="12509120" cy="9316654"/>
          </a:xfrm>
          <a:prstGeom prst="rect">
            <a:avLst/>
          </a:prstGeom>
          <a:solidFill>
            <a:srgbClr val="57068C"/>
          </a:solidFill>
          <a:ln w="12700">
            <a:miter lim="400000"/>
          </a:ln>
        </p:spPr>
        <p:txBody>
          <a:bodyPr lIns="0" tIns="0" rIns="0" bIns="0" anchor="ctr"/>
          <a:lstStyle/>
          <a:p>
            <a:pPr lvl="0">
              <a:defRPr sz="2400">
                <a:solidFill>
                  <a:srgbClr val="FFFFFF"/>
                </a:solidFill>
              </a:defRPr>
            </a:pPr>
            <a:endParaRPr/>
          </a:p>
        </p:txBody>
      </p:sp>
      <p:grpSp>
        <p:nvGrpSpPr>
          <p:cNvPr id="8" name="Group 8"/>
          <p:cNvGrpSpPr/>
          <p:nvPr/>
        </p:nvGrpSpPr>
        <p:grpSpPr>
          <a:xfrm>
            <a:off x="-2667454" y="2368468"/>
            <a:ext cx="18339709" cy="5024525"/>
            <a:chOff x="0" y="0"/>
            <a:chExt cx="18339707" cy="5024523"/>
          </a:xfrm>
        </p:grpSpPr>
        <p:pic>
          <p:nvPicPr>
            <p:cNvPr id="4" name="NYUAD_1color_RGB_2.pdf"/>
            <p:cNvPicPr/>
            <p:nvPr/>
          </p:nvPicPr>
          <p:blipFill>
            <a:blip r:embed="rId2">
              <a:alphaModFix amt="7000"/>
            </a:blip>
            <a:stretch>
              <a:fillRect/>
            </a:stretch>
          </p:blipFill>
          <p:spPr>
            <a:xfrm rot="21600000">
              <a:off x="0" y="6533"/>
              <a:ext cx="5239533" cy="5017990"/>
            </a:xfrm>
            <a:prstGeom prst="rect">
              <a:avLst/>
            </a:prstGeom>
            <a:ln w="12700" cap="flat">
              <a:noFill/>
              <a:miter lim="400000"/>
            </a:ln>
            <a:effectLst/>
          </p:spPr>
        </p:pic>
        <p:pic>
          <p:nvPicPr>
            <p:cNvPr id="5" name="NYUAD_1color_RGB_2.pdf"/>
            <p:cNvPicPr/>
            <p:nvPr/>
          </p:nvPicPr>
          <p:blipFill>
            <a:blip r:embed="rId2">
              <a:alphaModFix amt="7000"/>
            </a:blip>
            <a:srcRect/>
            <a:stretch>
              <a:fillRect/>
            </a:stretch>
          </p:blipFill>
          <p:spPr>
            <a:xfrm rot="21600000">
              <a:off x="4364603" y="0"/>
              <a:ext cx="5239534" cy="5017989"/>
            </a:xfrm>
            <a:prstGeom prst="rect">
              <a:avLst/>
            </a:prstGeom>
            <a:ln w="12700" cap="flat">
              <a:noFill/>
              <a:miter lim="400000"/>
            </a:ln>
            <a:effectLst/>
          </p:spPr>
        </p:pic>
        <p:pic>
          <p:nvPicPr>
            <p:cNvPr id="6" name="NYUAD_1color_RGB_2.pdf"/>
            <p:cNvPicPr/>
            <p:nvPr userDrawn="1"/>
          </p:nvPicPr>
          <p:blipFill>
            <a:blip r:embed="rId2">
              <a:alphaModFix amt="7000"/>
            </a:blip>
            <a:srcRect/>
            <a:stretch>
              <a:fillRect/>
            </a:stretch>
          </p:blipFill>
          <p:spPr>
            <a:xfrm rot="21600000">
              <a:off x="8732388" y="0"/>
              <a:ext cx="5239534" cy="5017989"/>
            </a:xfrm>
            <a:prstGeom prst="rect">
              <a:avLst/>
            </a:prstGeom>
            <a:ln w="12700" cap="flat">
              <a:noFill/>
              <a:miter lim="400000"/>
            </a:ln>
            <a:effectLst/>
          </p:spPr>
        </p:pic>
        <p:pic>
          <p:nvPicPr>
            <p:cNvPr id="7" name="NYUAD_1color_RGB_2.pdf"/>
            <p:cNvPicPr/>
            <p:nvPr/>
          </p:nvPicPr>
          <p:blipFill>
            <a:blip r:embed="rId2">
              <a:alphaModFix amt="7000"/>
            </a:blip>
            <a:srcRect/>
            <a:stretch>
              <a:fillRect/>
            </a:stretch>
          </p:blipFill>
          <p:spPr>
            <a:xfrm rot="21600000">
              <a:off x="13100174" y="0"/>
              <a:ext cx="5239533" cy="5017989"/>
            </a:xfrm>
            <a:prstGeom prst="rect">
              <a:avLst/>
            </a:prstGeom>
            <a:ln w="12700" cap="flat">
              <a:noFill/>
              <a:miter lim="400000"/>
            </a:ln>
            <a:effectLst/>
          </p:spPr>
        </p:pic>
      </p:grpSp>
      <p:sp>
        <p:nvSpPr>
          <p:cNvPr id="12" name="Shape 12"/>
          <p:cNvSpPr/>
          <p:nvPr/>
        </p:nvSpPr>
        <p:spPr>
          <a:xfrm>
            <a:off x="254000" y="7208731"/>
            <a:ext cx="12496800" cy="518210"/>
          </a:xfrm>
          <a:prstGeom prst="rect">
            <a:avLst/>
          </a:prstGeom>
          <a:solidFill>
            <a:srgbClr val="57068C"/>
          </a:solidFill>
          <a:ln w="12700">
            <a:miter lim="400000"/>
          </a:ln>
        </p:spPr>
        <p:txBody>
          <a:bodyPr lIns="0" tIns="0" rIns="0" bIns="0" anchor="ctr"/>
          <a:lstStyle/>
          <a:p>
            <a:pPr lvl="0">
              <a:defRPr sz="2400">
                <a:solidFill>
                  <a:srgbClr val="FFFFFF"/>
                </a:solidFill>
              </a:defRPr>
            </a:pPr>
            <a:endParaRPr/>
          </a:p>
        </p:txBody>
      </p:sp>
      <p:sp>
        <p:nvSpPr>
          <p:cNvPr id="13" name="Shape 13"/>
          <p:cNvSpPr/>
          <p:nvPr/>
        </p:nvSpPr>
        <p:spPr>
          <a:xfrm>
            <a:off x="254000" y="2026659"/>
            <a:ext cx="12496800" cy="525820"/>
          </a:xfrm>
          <a:prstGeom prst="rect">
            <a:avLst/>
          </a:prstGeom>
          <a:solidFill>
            <a:srgbClr val="57068C"/>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ubtitle, and Content">
    <p:spTree>
      <p:nvGrpSpPr>
        <p:cNvPr id="1" name=""/>
        <p:cNvGrpSpPr/>
        <p:nvPr/>
      </p:nvGrpSpPr>
      <p:grpSpPr>
        <a:xfrm>
          <a:off x="0" y="0"/>
          <a:ext cx="0" cy="0"/>
          <a:chOff x="0" y="0"/>
          <a:chExt cx="0" cy="0"/>
        </a:xfrm>
      </p:grpSpPr>
      <p:sp>
        <p:nvSpPr>
          <p:cNvPr id="3" name="Shape 61">
            <a:extLst>
              <a:ext uri="{FF2B5EF4-FFF2-40B4-BE49-F238E27FC236}">
                <a16:creationId xmlns:a16="http://schemas.microsoft.com/office/drawing/2014/main" id="{43959ABB-403F-A84C-806E-F25ECB751E39}"/>
              </a:ext>
            </a:extLst>
          </p:cNvPr>
          <p:cNvSpPr/>
          <p:nvPr userDrawn="1"/>
        </p:nvSpPr>
        <p:spPr>
          <a:xfrm>
            <a:off x="952494" y="8869780"/>
            <a:ext cx="2538851" cy="34881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defRPr sz="3300" b="1">
                <a:solidFill>
                  <a:srgbClr val="59158C"/>
                </a:solidFill>
                <a:latin typeface="Gotham Thin"/>
                <a:ea typeface="Gotham Thin"/>
                <a:cs typeface="Gotham Thin"/>
                <a:sym typeface="Gotham Thin"/>
              </a:defRPr>
            </a:lvl1pPr>
          </a:lstStyle>
          <a:p>
            <a:pPr lvl="0">
              <a:defRPr sz="1800" b="0">
                <a:solidFill>
                  <a:srgbClr val="000000"/>
                </a:solidFill>
              </a:defRPr>
            </a:pPr>
            <a:r>
              <a:rPr lang="en-US" sz="1600" b="0" dirty="0">
                <a:solidFill>
                  <a:srgbClr val="59158C"/>
                </a:solidFill>
                <a:latin typeface="Lato" panose="020F0502020204030203" pitchFamily="34" charset="0"/>
                <a:ea typeface="Lato" panose="020F0502020204030203" pitchFamily="34" charset="0"/>
                <a:cs typeface="Lato" panose="020F0502020204030203" pitchFamily="34" charset="0"/>
              </a:rPr>
              <a:t>NYU ABU DHABI</a:t>
            </a:r>
            <a:endParaRPr sz="1600" b="0" dirty="0">
              <a:solidFill>
                <a:srgbClr val="59158C"/>
              </a:solidFill>
              <a:latin typeface="Lato" panose="020F0502020204030203" pitchFamily="34" charset="0"/>
              <a:ea typeface="Lato" panose="020F0502020204030203" pitchFamily="34" charset="0"/>
              <a:cs typeface="Lato" panose="020F0502020204030203" pitchFamily="34" charset="0"/>
            </a:endParaRPr>
          </a:p>
        </p:txBody>
      </p:sp>
      <p:sp>
        <p:nvSpPr>
          <p:cNvPr id="4" name="Slide Number Placeholder 5">
            <a:extLst>
              <a:ext uri="{FF2B5EF4-FFF2-40B4-BE49-F238E27FC236}">
                <a16:creationId xmlns:a16="http://schemas.microsoft.com/office/drawing/2014/main" id="{4AD99A3A-40E3-E544-9D18-A8EABFD99F11}"/>
              </a:ext>
            </a:extLst>
          </p:cNvPr>
          <p:cNvSpPr>
            <a:spLocks noGrp="1"/>
          </p:cNvSpPr>
          <p:nvPr>
            <p:ph type="sldNum" sz="quarter" idx="12"/>
          </p:nvPr>
        </p:nvSpPr>
        <p:spPr>
          <a:xfrm>
            <a:off x="9994899" y="8871422"/>
            <a:ext cx="2057400" cy="365125"/>
          </a:xfrm>
          <a:prstGeom prst="rect">
            <a:avLst/>
          </a:prstGeom>
        </p:spPr>
        <p:txBody>
          <a:bodyPr/>
          <a:lstStyle>
            <a:lvl1pPr algn="r">
              <a:defRPr sz="1600">
                <a:latin typeface="Lato" panose="020F0502020204030203" pitchFamily="34" charset="0"/>
                <a:ea typeface="Lato" panose="020F0502020204030203" pitchFamily="34" charset="0"/>
                <a:cs typeface="Lato" panose="020F0502020204030203" pitchFamily="34" charset="0"/>
              </a:defRPr>
            </a:lvl1pPr>
          </a:lstStyle>
          <a:p>
            <a:fld id="{A1615FCE-39C3-2C41-989E-94D49161FC08}" type="slidenum">
              <a:rPr lang="en-US" smtClean="0"/>
              <a:pPr/>
              <a:t>‹#›</a:t>
            </a:fld>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5" r:id="rId2"/>
  </p:sldLayoutIdLst>
  <p:transition spd="med"/>
  <p:hf hdr="0" ftr="0" dt="0"/>
  <p:txStyles>
    <p:titleStyle>
      <a:lvl1pPr algn="ctr" defTabSz="584200">
        <a:defRPr sz="8000">
          <a:latin typeface="+mn-lt"/>
          <a:ea typeface="+mn-ea"/>
          <a:cs typeface="+mn-cs"/>
          <a:sym typeface="Gotham Light"/>
        </a:defRPr>
      </a:lvl1pPr>
      <a:lvl2pPr indent="228600" algn="ctr" defTabSz="584200">
        <a:defRPr sz="8000">
          <a:latin typeface="+mn-lt"/>
          <a:ea typeface="+mn-ea"/>
          <a:cs typeface="+mn-cs"/>
          <a:sym typeface="Gotham Light"/>
        </a:defRPr>
      </a:lvl2pPr>
      <a:lvl3pPr indent="457200" algn="ctr" defTabSz="584200">
        <a:defRPr sz="8000">
          <a:latin typeface="+mn-lt"/>
          <a:ea typeface="+mn-ea"/>
          <a:cs typeface="+mn-cs"/>
          <a:sym typeface="Gotham Light"/>
        </a:defRPr>
      </a:lvl3pPr>
      <a:lvl4pPr indent="685800" algn="ctr" defTabSz="584200">
        <a:defRPr sz="8000">
          <a:latin typeface="+mn-lt"/>
          <a:ea typeface="+mn-ea"/>
          <a:cs typeface="+mn-cs"/>
          <a:sym typeface="Gotham Light"/>
        </a:defRPr>
      </a:lvl4pPr>
      <a:lvl5pPr indent="914400" algn="ctr" defTabSz="584200">
        <a:defRPr sz="8000">
          <a:latin typeface="+mn-lt"/>
          <a:ea typeface="+mn-ea"/>
          <a:cs typeface="+mn-cs"/>
          <a:sym typeface="Gotham Light"/>
        </a:defRPr>
      </a:lvl5pPr>
      <a:lvl6pPr indent="1143000" algn="ctr" defTabSz="584200">
        <a:defRPr sz="8000">
          <a:latin typeface="+mn-lt"/>
          <a:ea typeface="+mn-ea"/>
          <a:cs typeface="+mn-cs"/>
          <a:sym typeface="Gotham Light"/>
        </a:defRPr>
      </a:lvl6pPr>
      <a:lvl7pPr indent="1371600" algn="ctr" defTabSz="584200">
        <a:defRPr sz="8000">
          <a:latin typeface="+mn-lt"/>
          <a:ea typeface="+mn-ea"/>
          <a:cs typeface="+mn-cs"/>
          <a:sym typeface="Gotham Light"/>
        </a:defRPr>
      </a:lvl7pPr>
      <a:lvl8pPr indent="1600200" algn="ctr" defTabSz="584200">
        <a:defRPr sz="8000">
          <a:latin typeface="+mn-lt"/>
          <a:ea typeface="+mn-ea"/>
          <a:cs typeface="+mn-cs"/>
          <a:sym typeface="Gotham Light"/>
        </a:defRPr>
      </a:lvl8pPr>
      <a:lvl9pPr indent="1828800" algn="ctr" defTabSz="584200">
        <a:defRPr sz="8000">
          <a:latin typeface="+mn-lt"/>
          <a:ea typeface="+mn-ea"/>
          <a:cs typeface="+mn-cs"/>
          <a:sym typeface="Gotham Light"/>
        </a:defRPr>
      </a:lvl9pPr>
    </p:titleStyle>
    <p:bodyStyle>
      <a:lvl1pPr marL="444500" indent="-444500" defTabSz="584200">
        <a:spcBef>
          <a:spcPts val="4200"/>
        </a:spcBef>
        <a:buSzPct val="75000"/>
        <a:buChar char="•"/>
        <a:defRPr sz="3600">
          <a:latin typeface="Gotham Book"/>
          <a:ea typeface="Gotham Book"/>
          <a:cs typeface="Gotham Book"/>
          <a:sym typeface="Gotham Book"/>
        </a:defRPr>
      </a:lvl1pPr>
      <a:lvl2pPr marL="889000" indent="-444500" defTabSz="584200">
        <a:spcBef>
          <a:spcPts val="4200"/>
        </a:spcBef>
        <a:buSzPct val="75000"/>
        <a:buChar char="•"/>
        <a:defRPr sz="3600">
          <a:latin typeface="Gotham Book"/>
          <a:ea typeface="Gotham Book"/>
          <a:cs typeface="Gotham Book"/>
          <a:sym typeface="Gotham Book"/>
        </a:defRPr>
      </a:lvl2pPr>
      <a:lvl3pPr marL="1333500" indent="-444500" defTabSz="584200">
        <a:spcBef>
          <a:spcPts val="4200"/>
        </a:spcBef>
        <a:buSzPct val="75000"/>
        <a:buChar char="•"/>
        <a:defRPr sz="3600">
          <a:latin typeface="Gotham Book"/>
          <a:ea typeface="Gotham Book"/>
          <a:cs typeface="Gotham Book"/>
          <a:sym typeface="Gotham Book"/>
        </a:defRPr>
      </a:lvl3pPr>
      <a:lvl4pPr marL="1778000" indent="-444500" defTabSz="584200">
        <a:spcBef>
          <a:spcPts val="4200"/>
        </a:spcBef>
        <a:buSzPct val="75000"/>
        <a:buChar char="•"/>
        <a:defRPr sz="3600">
          <a:latin typeface="Gotham Book"/>
          <a:ea typeface="Gotham Book"/>
          <a:cs typeface="Gotham Book"/>
          <a:sym typeface="Gotham Book"/>
        </a:defRPr>
      </a:lvl4pPr>
      <a:lvl5pPr marL="2222500" indent="-444500" defTabSz="584200">
        <a:spcBef>
          <a:spcPts val="4200"/>
        </a:spcBef>
        <a:buSzPct val="75000"/>
        <a:buChar char="•"/>
        <a:defRPr sz="3600">
          <a:latin typeface="Gotham Book"/>
          <a:ea typeface="Gotham Book"/>
          <a:cs typeface="Gotham Book"/>
          <a:sym typeface="Gotham Book"/>
        </a:defRPr>
      </a:lvl5pPr>
      <a:lvl6pPr marL="2667000" indent="-444500" defTabSz="584200">
        <a:spcBef>
          <a:spcPts val="4200"/>
        </a:spcBef>
        <a:buSzPct val="75000"/>
        <a:buChar char="•"/>
        <a:defRPr sz="3600">
          <a:latin typeface="Gotham Book"/>
          <a:ea typeface="Gotham Book"/>
          <a:cs typeface="Gotham Book"/>
          <a:sym typeface="Gotham Book"/>
        </a:defRPr>
      </a:lvl6pPr>
      <a:lvl7pPr marL="3111500" indent="-444500" defTabSz="584200">
        <a:spcBef>
          <a:spcPts val="4200"/>
        </a:spcBef>
        <a:buSzPct val="75000"/>
        <a:buChar char="•"/>
        <a:defRPr sz="3600">
          <a:latin typeface="Gotham Book"/>
          <a:ea typeface="Gotham Book"/>
          <a:cs typeface="Gotham Book"/>
          <a:sym typeface="Gotham Book"/>
        </a:defRPr>
      </a:lvl7pPr>
      <a:lvl8pPr marL="3556000" indent="-444500" defTabSz="584200">
        <a:spcBef>
          <a:spcPts val="4200"/>
        </a:spcBef>
        <a:buSzPct val="75000"/>
        <a:buChar char="•"/>
        <a:defRPr sz="3600">
          <a:latin typeface="Gotham Book"/>
          <a:ea typeface="Gotham Book"/>
          <a:cs typeface="Gotham Book"/>
          <a:sym typeface="Gotham Book"/>
        </a:defRPr>
      </a:lvl8pPr>
      <a:lvl9pPr marL="4000500" indent="-444500" defTabSz="584200">
        <a:spcBef>
          <a:spcPts val="4200"/>
        </a:spcBef>
        <a:buSzPct val="75000"/>
        <a:buChar char="•"/>
        <a:defRPr sz="3600">
          <a:latin typeface="Gotham Book"/>
          <a:ea typeface="Gotham Book"/>
          <a:cs typeface="Gotham Book"/>
          <a:sym typeface="Gotham Book"/>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laniti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eohack.toolforge.org/geohack.php?pagename=Amazonis_Planitia&amp;params=24.8_N_196_E_globe:Mars"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0"/>
          <p:cNvSpPr/>
          <p:nvPr/>
        </p:nvSpPr>
        <p:spPr>
          <a:xfrm>
            <a:off x="812800" y="2563585"/>
            <a:ext cx="11384644" cy="462098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rtl="0">
              <a:spcBef>
                <a:spcPts val="0"/>
              </a:spcBef>
              <a:spcAft>
                <a:spcPts val="0"/>
              </a:spcAft>
            </a:pPr>
            <a:r>
              <a:rPr lang="en-US" sz="4000" dirty="0">
                <a:solidFill>
                  <a:srgbClr val="FFFFFF"/>
                </a:solidFill>
                <a:latin typeface="Arial" panose="020B0604020202020204" pitchFamily="34" charset="0"/>
              </a:rPr>
              <a:t>Meteoroid Impact Analysis on EMM Data </a:t>
            </a:r>
          </a:p>
          <a:p>
            <a:pPr rtl="0">
              <a:spcBef>
                <a:spcPts val="0"/>
              </a:spcBef>
              <a:spcAft>
                <a:spcPts val="0"/>
              </a:spcAft>
            </a:pPr>
            <a:r>
              <a:rPr lang="en-US" sz="3200" dirty="0">
                <a:solidFill>
                  <a:srgbClr val="FFFFFF"/>
                </a:solidFill>
                <a:latin typeface="Arial" panose="020B0604020202020204" pitchFamily="34" charset="0"/>
              </a:rPr>
              <a:t>Date of Impact: 24</a:t>
            </a:r>
            <a:r>
              <a:rPr lang="en-US" sz="3200" baseline="30000" dirty="0">
                <a:solidFill>
                  <a:srgbClr val="FFFFFF"/>
                </a:solidFill>
                <a:latin typeface="Arial" panose="020B0604020202020204" pitchFamily="34" charset="0"/>
              </a:rPr>
              <a:t>th</a:t>
            </a:r>
            <a:r>
              <a:rPr lang="en-US" sz="3200" dirty="0">
                <a:solidFill>
                  <a:srgbClr val="FFFFFF"/>
                </a:solidFill>
                <a:latin typeface="Arial" panose="020B0604020202020204" pitchFamily="34" charset="0"/>
              </a:rPr>
              <a:t> December 2021 </a:t>
            </a:r>
          </a:p>
          <a:p>
            <a:pPr rtl="0">
              <a:spcBef>
                <a:spcPts val="0"/>
              </a:spcBef>
              <a:spcAft>
                <a:spcPts val="0"/>
              </a:spcAft>
            </a:pPr>
            <a:r>
              <a:rPr lang="en-US" sz="3200" dirty="0">
                <a:solidFill>
                  <a:srgbClr val="FFFFFF"/>
                </a:solidFill>
                <a:latin typeface="Arial" panose="020B0604020202020204" pitchFamily="34" charset="0"/>
              </a:rPr>
              <a:t>Location of Impact: 24.8</a:t>
            </a:r>
            <a:r>
              <a:rPr lang="en-US" sz="3200" baseline="30000" dirty="0">
                <a:solidFill>
                  <a:srgbClr val="FFFFFF"/>
                </a:solidFill>
                <a:latin typeface="Arial" panose="020B0604020202020204" pitchFamily="34" charset="0"/>
              </a:rPr>
              <a:t>0</a:t>
            </a:r>
            <a:r>
              <a:rPr lang="en-US" sz="3200" dirty="0">
                <a:solidFill>
                  <a:srgbClr val="FFFFFF"/>
                </a:solidFill>
                <a:latin typeface="Arial" panose="020B0604020202020204" pitchFamily="34" charset="0"/>
              </a:rPr>
              <a:t>N, 196</a:t>
            </a:r>
            <a:r>
              <a:rPr lang="en-US" sz="3200" baseline="30000" dirty="0">
                <a:solidFill>
                  <a:srgbClr val="FFFFFF"/>
                </a:solidFill>
                <a:latin typeface="Arial" panose="020B0604020202020204" pitchFamily="34" charset="0"/>
              </a:rPr>
              <a:t>0</a:t>
            </a:r>
            <a:r>
              <a:rPr lang="en-US" sz="3200" dirty="0">
                <a:solidFill>
                  <a:srgbClr val="FFFFFF"/>
                </a:solidFill>
                <a:latin typeface="Arial" panose="020B0604020202020204" pitchFamily="34" charset="0"/>
              </a:rPr>
              <a:t>E </a:t>
            </a:r>
            <a:br>
              <a:rPr lang="en-US" sz="4000" dirty="0">
                <a:solidFill>
                  <a:srgbClr val="FFFFFF"/>
                </a:solidFill>
                <a:latin typeface="Arial" panose="020B0604020202020204" pitchFamily="34" charset="0"/>
              </a:rPr>
            </a:br>
            <a:endParaRPr lang="en-US" sz="4000" dirty="0">
              <a:solidFill>
                <a:srgbClr val="FFFFFF"/>
              </a:solidFill>
              <a:latin typeface="Arial" panose="020B0604020202020204" pitchFamily="34" charset="0"/>
              <a:sym typeface="Gotham Light"/>
            </a:endParaRPr>
          </a:p>
        </p:txBody>
      </p:sp>
      <p:pic>
        <p:nvPicPr>
          <p:cNvPr id="3" name="Picture 2">
            <a:extLst>
              <a:ext uri="{FF2B5EF4-FFF2-40B4-BE49-F238E27FC236}">
                <a16:creationId xmlns:a16="http://schemas.microsoft.com/office/drawing/2014/main" id="{1E0F7CD7-35F8-234A-A293-A834D9DD61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21154" y="7934738"/>
            <a:ext cx="3162491" cy="1163797"/>
          </a:xfrm>
          <a:prstGeom prst="rect">
            <a:avLst/>
          </a:prstGeom>
        </p:spPr>
      </p:pic>
      <p:pic>
        <p:nvPicPr>
          <p:cNvPr id="1026" name="Picture 2">
            <a:extLst>
              <a:ext uri="{FF2B5EF4-FFF2-40B4-BE49-F238E27FC236}">
                <a16:creationId xmlns:a16="http://schemas.microsoft.com/office/drawing/2014/main" id="{B03AA312-9373-F94D-A757-AF37CEC0CF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700" cy="12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EBA40-7654-A2DE-62E9-03B976D114EE}"/>
            </a:ext>
          </a:extLst>
        </p:cNvPr>
        <p:cNvGrpSpPr/>
        <p:nvPr/>
      </p:nvGrpSpPr>
      <p:grpSpPr>
        <a:xfrm>
          <a:off x="0" y="0"/>
          <a:ext cx="0" cy="0"/>
          <a:chOff x="0" y="0"/>
          <a:chExt cx="0" cy="0"/>
        </a:xfrm>
      </p:grpSpPr>
      <p:sp>
        <p:nvSpPr>
          <p:cNvPr id="2" name="Shape 61">
            <a:extLst>
              <a:ext uri="{FF2B5EF4-FFF2-40B4-BE49-F238E27FC236}">
                <a16:creationId xmlns:a16="http://schemas.microsoft.com/office/drawing/2014/main" id="{629DCB36-C108-61F2-B409-F547234A4160}"/>
              </a:ext>
            </a:extLst>
          </p:cNvPr>
          <p:cNvSpPr/>
          <p:nvPr/>
        </p:nvSpPr>
        <p:spPr>
          <a:xfrm>
            <a:off x="501646" y="169463"/>
            <a:ext cx="10661653"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defRPr sz="3300" b="1">
                <a:solidFill>
                  <a:srgbClr val="59158C"/>
                </a:solidFill>
                <a:latin typeface="Gotham Thin"/>
                <a:ea typeface="Gotham Thin"/>
                <a:cs typeface="Gotham Thin"/>
                <a:sym typeface="Gotham Thin"/>
              </a:defRPr>
            </a:lvl1pPr>
          </a:lstStyle>
          <a:p>
            <a:pPr lvl="0">
              <a:defRPr sz="1800" b="0">
                <a:solidFill>
                  <a:srgbClr val="000000"/>
                </a:solidFill>
              </a:defRPr>
            </a:pP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EMM Data grid </a:t>
            </a:r>
            <a:r>
              <a:rPr lang="en-US" sz="4000" b="0" dirty="0">
                <a:solidFill>
                  <a:schemeClr val="tx1">
                    <a:lumMod val="40000"/>
                    <a:lumOff val="60000"/>
                  </a:schemeClr>
                </a:solidFill>
                <a:latin typeface="Lato Light" panose="020F0502020204030203" pitchFamily="34" charset="0"/>
                <a:ea typeface="Lato Light" panose="020F0502020204030203" pitchFamily="34" charset="0"/>
                <a:cs typeface="Lato Light" panose="020F0502020204030203" pitchFamily="34" charset="0"/>
              </a:rPr>
              <a:t>3X3</a:t>
            </a:r>
            <a:r>
              <a:rPr lang="en-US" sz="4000" b="0" dirty="0">
                <a:latin typeface="Lato Light" panose="020F0502020204030203" pitchFamily="34" charset="0"/>
                <a:ea typeface="Lato Light" panose="020F0502020204030203" pitchFamily="34" charset="0"/>
                <a:cs typeface="Lato Light" panose="020F0502020204030203" pitchFamily="34" charset="0"/>
              </a:rPr>
              <a:t> </a:t>
            </a: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 </a:t>
            </a:r>
            <a:r>
              <a:rPr lang="en-US" sz="4000" b="0" dirty="0">
                <a:latin typeface="Lato Light" panose="020F0502020204030203" pitchFamily="34" charset="0"/>
                <a:ea typeface="Lato Light" panose="020F0502020204030203" pitchFamily="34" charset="0"/>
                <a:cs typeface="Lato Light" panose="020F0502020204030203" pitchFamily="34" charset="0"/>
              </a:rPr>
              <a:t>Diurnal TSURF Readings</a:t>
            </a:r>
            <a:endParaRPr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Slide Number Placeholder 3">
            <a:extLst>
              <a:ext uri="{FF2B5EF4-FFF2-40B4-BE49-F238E27FC236}">
                <a16:creationId xmlns:a16="http://schemas.microsoft.com/office/drawing/2014/main" id="{C3FF4C66-55A9-8672-CCF5-532AF29A3BCB}"/>
              </a:ext>
            </a:extLst>
          </p:cNvPr>
          <p:cNvSpPr>
            <a:spLocks noGrp="1"/>
          </p:cNvSpPr>
          <p:nvPr>
            <p:ph type="sldNum" sz="quarter" idx="12"/>
          </p:nvPr>
        </p:nvSpPr>
        <p:spPr/>
        <p:txBody>
          <a:bodyPr/>
          <a:lstStyle/>
          <a:p>
            <a:fld id="{A1615FCE-39C3-2C41-989E-94D49161FC08}" type="slidenum">
              <a:rPr lang="en-US" smtClean="0"/>
              <a:pPr/>
              <a:t>10</a:t>
            </a:fld>
            <a:endParaRPr lang="en-US" dirty="0"/>
          </a:p>
        </p:txBody>
      </p:sp>
      <p:pic>
        <p:nvPicPr>
          <p:cNvPr id="5" name="Picture 4">
            <a:extLst>
              <a:ext uri="{FF2B5EF4-FFF2-40B4-BE49-F238E27FC236}">
                <a16:creationId xmlns:a16="http://schemas.microsoft.com/office/drawing/2014/main" id="{F99F6CE8-50FE-1EA9-6ACF-B23A2C691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266" y="1440913"/>
            <a:ext cx="8873337" cy="4797632"/>
          </a:xfrm>
          <a:prstGeom prst="rect">
            <a:avLst/>
          </a:prstGeom>
        </p:spPr>
      </p:pic>
      <p:sp>
        <p:nvSpPr>
          <p:cNvPr id="7" name="TextBox 6">
            <a:extLst>
              <a:ext uri="{FF2B5EF4-FFF2-40B4-BE49-F238E27FC236}">
                <a16:creationId xmlns:a16="http://schemas.microsoft.com/office/drawing/2014/main" id="{70E39278-9722-FDBE-4BD2-6611F1D663FB}"/>
              </a:ext>
            </a:extLst>
          </p:cNvPr>
          <p:cNvSpPr txBox="1"/>
          <p:nvPr/>
        </p:nvSpPr>
        <p:spPr>
          <a:xfrm>
            <a:off x="758700" y="1685612"/>
            <a:ext cx="1899566"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26th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14.25, 77km</a:t>
            </a:r>
          </a:p>
        </p:txBody>
      </p:sp>
      <p:cxnSp>
        <p:nvCxnSpPr>
          <p:cNvPr id="8" name="Straight Arrow Connector 7">
            <a:extLst>
              <a:ext uri="{FF2B5EF4-FFF2-40B4-BE49-F238E27FC236}">
                <a16:creationId xmlns:a16="http://schemas.microsoft.com/office/drawing/2014/main" id="{AA7293A5-8E79-F899-50A1-C13CD89E92CB}"/>
              </a:ext>
            </a:extLst>
          </p:cNvPr>
          <p:cNvCxnSpPr>
            <a:cxnSpLocks/>
            <a:stCxn id="7" idx="3"/>
          </p:cNvCxnSpPr>
          <p:nvPr/>
        </p:nvCxnSpPr>
        <p:spPr>
          <a:xfrm>
            <a:off x="2658266" y="1983130"/>
            <a:ext cx="4386001" cy="709270"/>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5" name="TextBox 14">
            <a:extLst>
              <a:ext uri="{FF2B5EF4-FFF2-40B4-BE49-F238E27FC236}">
                <a16:creationId xmlns:a16="http://schemas.microsoft.com/office/drawing/2014/main" id="{8FAB7F27-21DB-C8C4-ECCD-C4FE51D0CA39}"/>
              </a:ext>
            </a:extLst>
          </p:cNvPr>
          <p:cNvSpPr txBox="1"/>
          <p:nvPr/>
        </p:nvSpPr>
        <p:spPr>
          <a:xfrm>
            <a:off x="0" y="3230079"/>
            <a:ext cx="2000250"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4th Jan 2022</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1.15, 71.8km</a:t>
            </a:r>
          </a:p>
        </p:txBody>
      </p:sp>
      <p:cxnSp>
        <p:nvCxnSpPr>
          <p:cNvPr id="17" name="Straight Arrow Connector 16">
            <a:extLst>
              <a:ext uri="{FF2B5EF4-FFF2-40B4-BE49-F238E27FC236}">
                <a16:creationId xmlns:a16="http://schemas.microsoft.com/office/drawing/2014/main" id="{D2DD9E6D-AC33-912C-CCEC-D930AFF49F17}"/>
              </a:ext>
            </a:extLst>
          </p:cNvPr>
          <p:cNvCxnSpPr>
            <a:cxnSpLocks/>
            <a:stCxn id="15" idx="3"/>
          </p:cNvCxnSpPr>
          <p:nvPr/>
        </p:nvCxnSpPr>
        <p:spPr>
          <a:xfrm>
            <a:off x="2000250" y="3527597"/>
            <a:ext cx="1840230" cy="1666195"/>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1" name="TextBox 20">
            <a:extLst>
              <a:ext uri="{FF2B5EF4-FFF2-40B4-BE49-F238E27FC236}">
                <a16:creationId xmlns:a16="http://schemas.microsoft.com/office/drawing/2014/main" id="{EB3A3723-7760-CFB9-A046-2872EFD0879B}"/>
              </a:ext>
            </a:extLst>
          </p:cNvPr>
          <p:cNvSpPr txBox="1"/>
          <p:nvPr/>
        </p:nvSpPr>
        <p:spPr>
          <a:xfrm>
            <a:off x="47704" y="4951139"/>
            <a:ext cx="2000250"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4th Jan 2022</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3.7, 72.6 km</a:t>
            </a:r>
          </a:p>
        </p:txBody>
      </p:sp>
      <p:cxnSp>
        <p:nvCxnSpPr>
          <p:cNvPr id="22" name="Straight Arrow Connector 21">
            <a:extLst>
              <a:ext uri="{FF2B5EF4-FFF2-40B4-BE49-F238E27FC236}">
                <a16:creationId xmlns:a16="http://schemas.microsoft.com/office/drawing/2014/main" id="{3B7C06A9-D0C3-038F-EF5D-CD210F813B6F}"/>
              </a:ext>
            </a:extLst>
          </p:cNvPr>
          <p:cNvCxnSpPr>
            <a:cxnSpLocks/>
            <a:stCxn id="21" idx="3"/>
          </p:cNvCxnSpPr>
          <p:nvPr/>
        </p:nvCxnSpPr>
        <p:spPr>
          <a:xfrm>
            <a:off x="2047954" y="5248657"/>
            <a:ext cx="2396030" cy="88995"/>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TextBox 18">
            <a:extLst>
              <a:ext uri="{FF2B5EF4-FFF2-40B4-BE49-F238E27FC236}">
                <a16:creationId xmlns:a16="http://schemas.microsoft.com/office/drawing/2014/main" id="{280BFBB6-BB03-391E-A86B-E7593780EA33}"/>
              </a:ext>
            </a:extLst>
          </p:cNvPr>
          <p:cNvSpPr txBox="1"/>
          <p:nvPr/>
        </p:nvSpPr>
        <p:spPr>
          <a:xfrm>
            <a:off x="356625" y="5610906"/>
            <a:ext cx="12165574" cy="287258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AE" sz="1800" b="1" i="0" u="none" strike="noStrike" cap="none" spc="0" normalizeH="0" baseline="0" dirty="0">
                <a:ln>
                  <a:noFill/>
                </a:ln>
                <a:solidFill>
                  <a:srgbClr val="000000"/>
                </a:solidFill>
                <a:effectLst/>
                <a:uFillTx/>
                <a:latin typeface="+mn-lt"/>
                <a:ea typeface="Helvetica Light"/>
                <a:cs typeface="Helvetica Light"/>
                <a:sym typeface="Helvetica Light"/>
              </a:rPr>
              <a:t>Observations</a:t>
            </a: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a:t>
            </a:r>
            <a:endParaRPr lang="en-AE" dirty="0">
              <a:solidFill>
                <a:srgbClr val="000000"/>
              </a:solidFill>
            </a:endParaRPr>
          </a:p>
          <a:p>
            <a:pPr marL="342900" marR="0" indent="-342900" algn="l" defTabSz="584200" rtl="0" fontAlgn="auto" latinLnBrk="1" hangingPunct="0">
              <a:lnSpc>
                <a:spcPct val="100000"/>
              </a:lnSpc>
              <a:spcBef>
                <a:spcPts val="0"/>
              </a:spcBef>
              <a:spcAft>
                <a:spcPts val="0"/>
              </a:spcAft>
              <a:buClrTx/>
              <a:buSzTx/>
              <a:buFontTx/>
              <a:buAutoNum type="arabicPeriod"/>
              <a:tabLst/>
            </a:pPr>
            <a:r>
              <a:rPr lang="en-US" sz="1800" dirty="0">
                <a:solidFill>
                  <a:srgbClr val="000000"/>
                </a:solidFill>
                <a:latin typeface="+mn-lt"/>
              </a:rPr>
              <a:t>With the grid extension, we get a few more readings post 24</a:t>
            </a:r>
            <a:r>
              <a:rPr lang="en-US" sz="1800" baseline="30000" dirty="0">
                <a:solidFill>
                  <a:srgbClr val="000000"/>
                </a:solidFill>
                <a:latin typeface="+mn-lt"/>
              </a:rPr>
              <a:t>th</a:t>
            </a:r>
            <a:r>
              <a:rPr lang="en-US" sz="1800" dirty="0">
                <a:solidFill>
                  <a:srgbClr val="000000"/>
                </a:solidFill>
                <a:latin typeface="+mn-lt"/>
              </a:rPr>
              <a:t> December, and the closest among them in time to the impact   is the reading on </a:t>
            </a:r>
            <a:r>
              <a:rPr lang="en-AE" sz="1800" dirty="0">
                <a:solidFill>
                  <a:srgbClr val="000000"/>
                </a:solidFill>
                <a:latin typeface="+mn-lt"/>
              </a:rPr>
              <a:t>26th December , at 14.25 local time and at a distance of 77 km from impact. It does not look to be higher than usual. The next closest in time is t</a:t>
            </a:r>
            <a:r>
              <a:rPr lang="en-US" sz="1800" dirty="0">
                <a:solidFill>
                  <a:srgbClr val="000000"/>
                </a:solidFill>
                <a:latin typeface="+mn-lt"/>
              </a:rPr>
              <a:t>h</a:t>
            </a:r>
            <a:r>
              <a:rPr lang="en-AE" sz="1800" dirty="0">
                <a:solidFill>
                  <a:srgbClr val="000000"/>
                </a:solidFill>
                <a:latin typeface="+mn-lt"/>
              </a:rPr>
              <a:t>e reading of 27th December at 18.3 local time and at a distance of 93.5 km from impact. This reading too does not look like it is deviating much from expected values at first inspection. </a:t>
            </a:r>
          </a:p>
          <a:p>
            <a:pPr marL="342900" marR="0" indent="-342900" algn="l" defTabSz="584200" rtl="0" fontAlgn="auto" latinLnBrk="1" hangingPunct="0">
              <a:lnSpc>
                <a:spcPct val="100000"/>
              </a:lnSpc>
              <a:spcBef>
                <a:spcPts val="0"/>
              </a:spcBef>
              <a:spcAft>
                <a:spcPts val="0"/>
              </a:spcAft>
              <a:buClrTx/>
              <a:buSzTx/>
              <a:buFontTx/>
              <a:buAutoNum type="arabicPeriod"/>
              <a:tabLst/>
            </a:pPr>
            <a:r>
              <a:rPr lang="en-AE" sz="1800" dirty="0">
                <a:solidFill>
                  <a:srgbClr val="000000"/>
                </a:solidFill>
                <a:latin typeface="+mn-lt"/>
              </a:rPr>
              <a:t>We also see a night time reading for the first time post impact on the 28th December at 23.17 local time and at a distance of 110.3 km. This reading is nestled between other pre impact readings. </a:t>
            </a:r>
          </a:p>
          <a:p>
            <a:pPr marL="342900" marR="0" indent="-342900" algn="l" defTabSz="584200" rtl="0" fontAlgn="auto" latinLnBrk="1" hangingPunct="0">
              <a:lnSpc>
                <a:spcPct val="100000"/>
              </a:lnSpc>
              <a:spcBef>
                <a:spcPts val="0"/>
              </a:spcBef>
              <a:spcAft>
                <a:spcPts val="0"/>
              </a:spcAft>
              <a:buClrTx/>
              <a:buSzTx/>
              <a:buFontTx/>
              <a:buAutoNum type="arabicPeriod"/>
              <a:tabLst/>
            </a:pPr>
            <a:r>
              <a:rPr lang="en-AE" sz="1800" dirty="0">
                <a:solidFill>
                  <a:srgbClr val="000000"/>
                </a:solidFill>
                <a:latin typeface="+mn-lt"/>
              </a:rPr>
              <a:t>There are 2 readings for the 4th of Jan which show a lesser </a:t>
            </a:r>
            <a:r>
              <a:rPr lang="en-US" sz="1800" dirty="0">
                <a:solidFill>
                  <a:srgbClr val="000000"/>
                </a:solidFill>
                <a:latin typeface="+mn-lt"/>
              </a:rPr>
              <a:t>TSURF</a:t>
            </a:r>
            <a:r>
              <a:rPr lang="en-AE" sz="1800" dirty="0">
                <a:solidFill>
                  <a:srgbClr val="000000"/>
                </a:solidFill>
                <a:latin typeface="+mn-lt"/>
              </a:rPr>
              <a:t> reading compared to the points around, we can inspect the KRC expected output for these readings</a:t>
            </a:r>
          </a:p>
          <a:p>
            <a:pPr marL="342900" marR="0" indent="-342900" algn="ctr" defTabSz="584200" rtl="0" fontAlgn="auto" latinLnBrk="1" hangingPunct="0">
              <a:lnSpc>
                <a:spcPct val="100000"/>
              </a:lnSpc>
              <a:spcBef>
                <a:spcPts val="0"/>
              </a:spcBef>
              <a:spcAft>
                <a:spcPts val="0"/>
              </a:spcAft>
              <a:buClrTx/>
              <a:buSzTx/>
              <a:buFontTx/>
              <a:buAutoNum type="arabicPeriod"/>
              <a:tabLst/>
            </a:pPr>
            <a:endPar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endParaRPr>
          </a:p>
        </p:txBody>
      </p:sp>
    </p:spTree>
    <p:extLst>
      <p:ext uri="{BB962C8B-B14F-4D97-AF65-F5344CB8AC3E}">
        <p14:creationId xmlns:p14="http://schemas.microsoft.com/office/powerpoint/2010/main" val="14851126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AA05D-E455-23EC-BD01-80C553467DF1}"/>
            </a:ext>
          </a:extLst>
        </p:cNvPr>
        <p:cNvGrpSpPr/>
        <p:nvPr/>
      </p:nvGrpSpPr>
      <p:grpSpPr>
        <a:xfrm>
          <a:off x="0" y="0"/>
          <a:ext cx="0" cy="0"/>
          <a:chOff x="0" y="0"/>
          <a:chExt cx="0" cy="0"/>
        </a:xfrm>
      </p:grpSpPr>
      <p:sp>
        <p:nvSpPr>
          <p:cNvPr id="2" name="Shape 61">
            <a:extLst>
              <a:ext uri="{FF2B5EF4-FFF2-40B4-BE49-F238E27FC236}">
                <a16:creationId xmlns:a16="http://schemas.microsoft.com/office/drawing/2014/main" id="{4A1CB035-7DC5-1E5E-0FE9-DA8B6DF878D8}"/>
              </a:ext>
            </a:extLst>
          </p:cNvPr>
          <p:cNvSpPr/>
          <p:nvPr/>
        </p:nvSpPr>
        <p:spPr>
          <a:xfrm>
            <a:off x="501646" y="169463"/>
            <a:ext cx="10661653"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defRPr sz="3300" b="1">
                <a:solidFill>
                  <a:srgbClr val="59158C"/>
                </a:solidFill>
                <a:latin typeface="Gotham Thin"/>
                <a:ea typeface="Gotham Thin"/>
                <a:cs typeface="Gotham Thin"/>
                <a:sym typeface="Gotham Thin"/>
              </a:defRPr>
            </a:lvl1pPr>
          </a:lstStyle>
          <a:p>
            <a:pPr lvl="0">
              <a:defRPr sz="1800" b="0">
                <a:solidFill>
                  <a:srgbClr val="000000"/>
                </a:solidFill>
              </a:defRPr>
            </a:pP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EMM Data grid </a:t>
            </a:r>
            <a:r>
              <a:rPr lang="en-US" sz="4000" b="0" dirty="0">
                <a:solidFill>
                  <a:schemeClr val="tx1">
                    <a:lumMod val="40000"/>
                    <a:lumOff val="60000"/>
                  </a:schemeClr>
                </a:solidFill>
                <a:latin typeface="Lato Light" panose="020F0502020204030203" pitchFamily="34" charset="0"/>
                <a:ea typeface="Lato Light" panose="020F0502020204030203" pitchFamily="34" charset="0"/>
                <a:cs typeface="Lato Light" panose="020F0502020204030203" pitchFamily="34" charset="0"/>
              </a:rPr>
              <a:t>3X3</a:t>
            </a: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 – </a:t>
            </a:r>
            <a:r>
              <a:rPr lang="en-US" sz="4000" b="0" dirty="0">
                <a:latin typeface="Lato Light" panose="020F0502020204030203" pitchFamily="34" charset="0"/>
                <a:ea typeface="Lato Light" panose="020F0502020204030203" pitchFamily="34" charset="0"/>
                <a:cs typeface="Lato Light" panose="020F0502020204030203" pitchFamily="34" charset="0"/>
              </a:rPr>
              <a:t>Diurnal TSURF Readings</a:t>
            </a:r>
            <a:endParaRPr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Slide Number Placeholder 3">
            <a:extLst>
              <a:ext uri="{FF2B5EF4-FFF2-40B4-BE49-F238E27FC236}">
                <a16:creationId xmlns:a16="http://schemas.microsoft.com/office/drawing/2014/main" id="{DFA966F3-61C4-DDF5-2548-F1001DFBD48F}"/>
              </a:ext>
            </a:extLst>
          </p:cNvPr>
          <p:cNvSpPr>
            <a:spLocks noGrp="1"/>
          </p:cNvSpPr>
          <p:nvPr>
            <p:ph type="sldNum" sz="quarter" idx="12"/>
          </p:nvPr>
        </p:nvSpPr>
        <p:spPr/>
        <p:txBody>
          <a:bodyPr/>
          <a:lstStyle/>
          <a:p>
            <a:fld id="{A1615FCE-39C3-2C41-989E-94D49161FC08}" type="slidenum">
              <a:rPr lang="en-US" smtClean="0"/>
              <a:pPr/>
              <a:t>11</a:t>
            </a:fld>
            <a:endParaRPr lang="en-US" dirty="0"/>
          </a:p>
        </p:txBody>
      </p:sp>
      <p:sp>
        <p:nvSpPr>
          <p:cNvPr id="19" name="TextBox 18">
            <a:extLst>
              <a:ext uri="{FF2B5EF4-FFF2-40B4-BE49-F238E27FC236}">
                <a16:creationId xmlns:a16="http://schemas.microsoft.com/office/drawing/2014/main" id="{F061DCCC-0D57-BFA9-F5E7-A277971282B7}"/>
              </a:ext>
            </a:extLst>
          </p:cNvPr>
          <p:cNvSpPr txBox="1"/>
          <p:nvPr/>
        </p:nvSpPr>
        <p:spPr>
          <a:xfrm>
            <a:off x="419613" y="6641231"/>
            <a:ext cx="12165574" cy="17645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AE" sz="1800" b="1" i="0" u="none" strike="noStrike" cap="none" spc="0" normalizeH="0" baseline="0" dirty="0">
                <a:ln>
                  <a:noFill/>
                </a:ln>
                <a:solidFill>
                  <a:srgbClr val="000000"/>
                </a:solidFill>
                <a:effectLst/>
                <a:uFillTx/>
                <a:latin typeface="+mn-lt"/>
                <a:ea typeface="Helvetica Light"/>
                <a:cs typeface="Helvetica Light"/>
                <a:sym typeface="Helvetica Light"/>
              </a:rPr>
              <a:t>Observations</a:t>
            </a: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a:t>
            </a:r>
          </a:p>
          <a:p>
            <a:pPr marL="342900" marR="0" indent="-342900" algn="l" defTabSz="584200" rtl="0" fontAlgn="auto" latinLnBrk="1" hangingPunct="0">
              <a:lnSpc>
                <a:spcPct val="100000"/>
              </a:lnSpc>
              <a:spcBef>
                <a:spcPts val="0"/>
              </a:spcBef>
              <a:spcAft>
                <a:spcPts val="0"/>
              </a:spcAft>
              <a:buClrTx/>
              <a:buSzTx/>
              <a:buFontTx/>
              <a:buAutoNum type="arabicPeriod"/>
              <a:tabLst/>
            </a:pPr>
            <a:r>
              <a:rPr lang="en-US" sz="1800" dirty="0">
                <a:solidFill>
                  <a:srgbClr val="000000"/>
                </a:solidFill>
                <a:latin typeface="+mn-lt"/>
              </a:rPr>
              <a:t>We see that these points just after midnight local time are showing lesser TSURF than KRC expected output. This could possibly be due to increased dust. </a:t>
            </a:r>
            <a:endParaRPr lang="en-AE" sz="1800" dirty="0">
              <a:solidFill>
                <a:srgbClr val="000000"/>
              </a:solidFill>
              <a:latin typeface="+mn-lt"/>
            </a:endParaRPr>
          </a:p>
          <a:p>
            <a:pPr marL="0" marR="0" indent="0" algn="l" defTabSz="584200" rtl="0" fontAlgn="auto" latinLnBrk="1" hangingPunct="0">
              <a:lnSpc>
                <a:spcPct val="100000"/>
              </a:lnSpc>
              <a:spcBef>
                <a:spcPts val="0"/>
              </a:spcBef>
              <a:spcAft>
                <a:spcPts val="0"/>
              </a:spcAft>
              <a:buClrTx/>
              <a:buSzTx/>
              <a:buFontTx/>
              <a:buNone/>
              <a:tabLst/>
            </a:pPr>
            <a:endParaRPr lang="en-AE" dirty="0">
              <a:solidFill>
                <a:srgbClr val="000000"/>
              </a:solidFill>
            </a:endParaRPr>
          </a:p>
          <a:p>
            <a:pPr marL="342900" marR="0" indent="-342900" algn="ctr" defTabSz="584200" rtl="0" fontAlgn="auto" latinLnBrk="1" hangingPunct="0">
              <a:lnSpc>
                <a:spcPct val="100000"/>
              </a:lnSpc>
              <a:spcBef>
                <a:spcPts val="0"/>
              </a:spcBef>
              <a:spcAft>
                <a:spcPts val="0"/>
              </a:spcAft>
              <a:buClrTx/>
              <a:buSzTx/>
              <a:buFontTx/>
              <a:buAutoNum type="arabicPeriod"/>
              <a:tabLst/>
            </a:pPr>
            <a:endPar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endParaRPr>
          </a:p>
        </p:txBody>
      </p:sp>
      <p:sp>
        <p:nvSpPr>
          <p:cNvPr id="16" name="TextBox 15">
            <a:extLst>
              <a:ext uri="{FF2B5EF4-FFF2-40B4-BE49-F238E27FC236}">
                <a16:creationId xmlns:a16="http://schemas.microsoft.com/office/drawing/2014/main" id="{ACA69968-38CB-8A9E-5B34-4A795048BC7E}"/>
              </a:ext>
            </a:extLst>
          </p:cNvPr>
          <p:cNvSpPr txBox="1"/>
          <p:nvPr/>
        </p:nvSpPr>
        <p:spPr>
          <a:xfrm>
            <a:off x="0" y="3230079"/>
            <a:ext cx="2000250"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4th Jan 2022</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3.7, 72.6km</a:t>
            </a:r>
          </a:p>
        </p:txBody>
      </p:sp>
      <p:sp>
        <p:nvSpPr>
          <p:cNvPr id="18" name="TextBox 17">
            <a:extLst>
              <a:ext uri="{FF2B5EF4-FFF2-40B4-BE49-F238E27FC236}">
                <a16:creationId xmlns:a16="http://schemas.microsoft.com/office/drawing/2014/main" id="{41E90749-A51A-C8D6-36C8-2C1A7007E692}"/>
              </a:ext>
            </a:extLst>
          </p:cNvPr>
          <p:cNvSpPr txBox="1"/>
          <p:nvPr/>
        </p:nvSpPr>
        <p:spPr>
          <a:xfrm>
            <a:off x="47704" y="4951139"/>
            <a:ext cx="2000250"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4th Jan 2022</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1.15, 71.8km</a:t>
            </a:r>
          </a:p>
        </p:txBody>
      </p:sp>
      <p:pic>
        <p:nvPicPr>
          <p:cNvPr id="25" name="Picture 24">
            <a:extLst>
              <a:ext uri="{FF2B5EF4-FFF2-40B4-BE49-F238E27FC236}">
                <a16:creationId xmlns:a16="http://schemas.microsoft.com/office/drawing/2014/main" id="{6916A732-16EC-1FB5-B213-13C86B2A8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409" y="1164856"/>
            <a:ext cx="10288778" cy="5562932"/>
          </a:xfrm>
          <a:prstGeom prst="rect">
            <a:avLst/>
          </a:prstGeom>
        </p:spPr>
      </p:pic>
      <p:cxnSp>
        <p:nvCxnSpPr>
          <p:cNvPr id="17" name="Straight Arrow Connector 16">
            <a:extLst>
              <a:ext uri="{FF2B5EF4-FFF2-40B4-BE49-F238E27FC236}">
                <a16:creationId xmlns:a16="http://schemas.microsoft.com/office/drawing/2014/main" id="{D8472C57-D8DF-BF01-641D-E56E5DFA4767}"/>
              </a:ext>
            </a:extLst>
          </p:cNvPr>
          <p:cNvCxnSpPr>
            <a:cxnSpLocks/>
            <a:stCxn id="16" idx="3"/>
          </p:cNvCxnSpPr>
          <p:nvPr/>
        </p:nvCxnSpPr>
        <p:spPr>
          <a:xfrm>
            <a:off x="2000250" y="3527597"/>
            <a:ext cx="2352294" cy="2018577"/>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599A2FF2-38C3-B925-20FD-09735A352534}"/>
              </a:ext>
            </a:extLst>
          </p:cNvPr>
          <p:cNvCxnSpPr>
            <a:cxnSpLocks/>
            <a:stCxn id="18" idx="3"/>
          </p:cNvCxnSpPr>
          <p:nvPr/>
        </p:nvCxnSpPr>
        <p:spPr>
          <a:xfrm>
            <a:off x="2047954" y="5248657"/>
            <a:ext cx="1554782" cy="349459"/>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8" name="TextBox 27">
            <a:extLst>
              <a:ext uri="{FF2B5EF4-FFF2-40B4-BE49-F238E27FC236}">
                <a16:creationId xmlns:a16="http://schemas.microsoft.com/office/drawing/2014/main" id="{9C614EAD-03E9-5D45-E47C-547D3D72DCFB}"/>
              </a:ext>
            </a:extLst>
          </p:cNvPr>
          <p:cNvSpPr txBox="1"/>
          <p:nvPr/>
        </p:nvSpPr>
        <p:spPr>
          <a:xfrm>
            <a:off x="539244" y="1722188"/>
            <a:ext cx="1899566"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26th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14.25, 77km</a:t>
            </a:r>
          </a:p>
        </p:txBody>
      </p:sp>
      <p:cxnSp>
        <p:nvCxnSpPr>
          <p:cNvPr id="29" name="Straight Arrow Connector 28">
            <a:extLst>
              <a:ext uri="{FF2B5EF4-FFF2-40B4-BE49-F238E27FC236}">
                <a16:creationId xmlns:a16="http://schemas.microsoft.com/office/drawing/2014/main" id="{3FCB7429-5E60-673D-11DF-F078357EFA56}"/>
              </a:ext>
            </a:extLst>
          </p:cNvPr>
          <p:cNvCxnSpPr>
            <a:cxnSpLocks/>
            <a:stCxn id="28" idx="3"/>
          </p:cNvCxnSpPr>
          <p:nvPr/>
        </p:nvCxnSpPr>
        <p:spPr>
          <a:xfrm>
            <a:off x="2438810" y="2019706"/>
            <a:ext cx="4386001" cy="709270"/>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7459898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92489-33D1-A7B4-A0C6-F6F0BD313370}"/>
            </a:ext>
          </a:extLst>
        </p:cNvPr>
        <p:cNvGrpSpPr/>
        <p:nvPr/>
      </p:nvGrpSpPr>
      <p:grpSpPr>
        <a:xfrm>
          <a:off x="0" y="0"/>
          <a:ext cx="0" cy="0"/>
          <a:chOff x="0" y="0"/>
          <a:chExt cx="0" cy="0"/>
        </a:xfrm>
      </p:grpSpPr>
      <p:sp>
        <p:nvSpPr>
          <p:cNvPr id="2" name="Shape 61">
            <a:extLst>
              <a:ext uri="{FF2B5EF4-FFF2-40B4-BE49-F238E27FC236}">
                <a16:creationId xmlns:a16="http://schemas.microsoft.com/office/drawing/2014/main" id="{2AE5FBF9-8907-C841-7E4A-B85245EB3055}"/>
              </a:ext>
            </a:extLst>
          </p:cNvPr>
          <p:cNvSpPr/>
          <p:nvPr/>
        </p:nvSpPr>
        <p:spPr>
          <a:xfrm>
            <a:off x="501646" y="169463"/>
            <a:ext cx="12249154"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defRPr sz="3300" b="1">
                <a:solidFill>
                  <a:srgbClr val="59158C"/>
                </a:solidFill>
                <a:latin typeface="Gotham Thin"/>
                <a:ea typeface="Gotham Thin"/>
                <a:cs typeface="Gotham Thin"/>
                <a:sym typeface="Gotham Thin"/>
              </a:defRPr>
            </a:lvl1pPr>
          </a:lstStyle>
          <a:p>
            <a:pPr lvl="0">
              <a:defRPr sz="1800" b="0">
                <a:solidFill>
                  <a:srgbClr val="000000"/>
                </a:solidFill>
              </a:defRPr>
            </a:pP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EMM Data grid </a:t>
            </a:r>
            <a:r>
              <a:rPr lang="en-US" sz="4000" b="0" dirty="0">
                <a:solidFill>
                  <a:schemeClr val="tx1">
                    <a:lumMod val="40000"/>
                    <a:lumOff val="60000"/>
                  </a:schemeClr>
                </a:solidFill>
                <a:latin typeface="Lato Light" panose="020F0502020204030203" pitchFamily="34" charset="0"/>
                <a:ea typeface="Lato Light" panose="020F0502020204030203" pitchFamily="34" charset="0"/>
                <a:cs typeface="Lato Light" panose="020F0502020204030203" pitchFamily="34" charset="0"/>
              </a:rPr>
              <a:t>3X3</a:t>
            </a: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 – </a:t>
            </a:r>
            <a:r>
              <a:rPr lang="en-US" sz="4000" b="0" dirty="0">
                <a:latin typeface="Lato Light" panose="020F0502020204030203" pitchFamily="34" charset="0"/>
                <a:ea typeface="Lato Light" panose="020F0502020204030203" pitchFamily="34" charset="0"/>
                <a:cs typeface="Lato Light" panose="020F0502020204030203" pitchFamily="34" charset="0"/>
              </a:rPr>
              <a:t>Diurnal TAUDUST Readings</a:t>
            </a:r>
            <a:endParaRPr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Slide Number Placeholder 3">
            <a:extLst>
              <a:ext uri="{FF2B5EF4-FFF2-40B4-BE49-F238E27FC236}">
                <a16:creationId xmlns:a16="http://schemas.microsoft.com/office/drawing/2014/main" id="{4EDBA5F2-9DAB-F8F8-74C4-3ABA5AE65FCE}"/>
              </a:ext>
            </a:extLst>
          </p:cNvPr>
          <p:cNvSpPr>
            <a:spLocks noGrp="1"/>
          </p:cNvSpPr>
          <p:nvPr>
            <p:ph type="sldNum" sz="quarter" idx="12"/>
          </p:nvPr>
        </p:nvSpPr>
        <p:spPr/>
        <p:txBody>
          <a:bodyPr/>
          <a:lstStyle/>
          <a:p>
            <a:fld id="{A1615FCE-39C3-2C41-989E-94D49161FC08}" type="slidenum">
              <a:rPr lang="en-US" smtClean="0"/>
              <a:pPr/>
              <a:t>12</a:t>
            </a:fld>
            <a:endParaRPr lang="en-US" dirty="0"/>
          </a:p>
        </p:txBody>
      </p:sp>
      <p:sp>
        <p:nvSpPr>
          <p:cNvPr id="19" name="TextBox 18">
            <a:extLst>
              <a:ext uri="{FF2B5EF4-FFF2-40B4-BE49-F238E27FC236}">
                <a16:creationId xmlns:a16="http://schemas.microsoft.com/office/drawing/2014/main" id="{43C9AD8D-F880-4BC8-DB3E-4C93A45F667F}"/>
              </a:ext>
            </a:extLst>
          </p:cNvPr>
          <p:cNvSpPr txBox="1"/>
          <p:nvPr/>
        </p:nvSpPr>
        <p:spPr>
          <a:xfrm>
            <a:off x="419613" y="6502732"/>
            <a:ext cx="12165574" cy="204158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AE" sz="1800" b="1" i="0" u="none" strike="noStrike" cap="none" spc="0" normalizeH="0" baseline="0" dirty="0">
                <a:ln>
                  <a:noFill/>
                </a:ln>
                <a:solidFill>
                  <a:srgbClr val="000000"/>
                </a:solidFill>
                <a:effectLst/>
                <a:uFillTx/>
                <a:latin typeface="+mn-lt"/>
                <a:ea typeface="Helvetica Light"/>
                <a:cs typeface="Helvetica Light"/>
                <a:sym typeface="Helvetica Light"/>
              </a:rPr>
              <a:t>Observations</a:t>
            </a: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a:t>
            </a:r>
          </a:p>
          <a:p>
            <a:pPr marL="342900" marR="0" indent="-342900" algn="l" defTabSz="584200" rtl="0" fontAlgn="auto" latinLnBrk="1" hangingPunct="0">
              <a:lnSpc>
                <a:spcPct val="100000"/>
              </a:lnSpc>
              <a:spcBef>
                <a:spcPts val="0"/>
              </a:spcBef>
              <a:spcAft>
                <a:spcPts val="0"/>
              </a:spcAft>
              <a:buClrTx/>
              <a:buSzTx/>
              <a:buFontTx/>
              <a:buAutoNum type="arabicPeriod"/>
              <a:tabLst/>
            </a:pPr>
            <a:r>
              <a:rPr lang="en-US" sz="1800" dirty="0">
                <a:solidFill>
                  <a:srgbClr val="000000"/>
                </a:solidFill>
                <a:latin typeface="+mn-lt"/>
              </a:rPr>
              <a:t>We see that </a:t>
            </a:r>
            <a:r>
              <a:rPr lang="en-US" sz="1800" dirty="0" err="1">
                <a:solidFill>
                  <a:srgbClr val="000000"/>
                </a:solidFill>
                <a:latin typeface="+mn-lt"/>
              </a:rPr>
              <a:t>taudust</a:t>
            </a:r>
            <a:r>
              <a:rPr lang="en-US" sz="1800" dirty="0">
                <a:solidFill>
                  <a:srgbClr val="000000"/>
                </a:solidFill>
                <a:latin typeface="+mn-lt"/>
              </a:rPr>
              <a:t> is slightly higher for these points from the 26</a:t>
            </a:r>
            <a:r>
              <a:rPr lang="en-US" sz="1800" baseline="30000" dirty="0">
                <a:solidFill>
                  <a:srgbClr val="000000"/>
                </a:solidFill>
                <a:latin typeface="+mn-lt"/>
              </a:rPr>
              <a:t>th</a:t>
            </a:r>
            <a:r>
              <a:rPr lang="en-US" sz="1800" dirty="0">
                <a:solidFill>
                  <a:srgbClr val="000000"/>
                </a:solidFill>
                <a:latin typeface="+mn-lt"/>
              </a:rPr>
              <a:t> and 27</a:t>
            </a:r>
            <a:r>
              <a:rPr lang="en-US" sz="1800" baseline="30000" dirty="0">
                <a:solidFill>
                  <a:srgbClr val="000000"/>
                </a:solidFill>
                <a:latin typeface="+mn-lt"/>
              </a:rPr>
              <a:t>th</a:t>
            </a:r>
            <a:r>
              <a:rPr lang="en-US" sz="1800" dirty="0">
                <a:solidFill>
                  <a:srgbClr val="000000"/>
                </a:solidFill>
                <a:latin typeface="+mn-lt"/>
              </a:rPr>
              <a:t> December at distances 77km and 93.5 km. </a:t>
            </a:r>
          </a:p>
          <a:p>
            <a:pPr marL="342900" marR="0" indent="-342900" algn="l" defTabSz="584200" rtl="0" fontAlgn="auto" latinLnBrk="1" hangingPunct="0">
              <a:lnSpc>
                <a:spcPct val="100000"/>
              </a:lnSpc>
              <a:spcBef>
                <a:spcPts val="0"/>
              </a:spcBef>
              <a:spcAft>
                <a:spcPts val="0"/>
              </a:spcAft>
              <a:buClrTx/>
              <a:buSzTx/>
              <a:buFontTx/>
              <a:buAutoNum type="arabicPeriod"/>
              <a:tabLst/>
            </a:pPr>
            <a:r>
              <a:rPr lang="en-US" sz="1800" dirty="0">
                <a:solidFill>
                  <a:srgbClr val="000000"/>
                </a:solidFill>
                <a:latin typeface="+mn-lt"/>
              </a:rPr>
              <a:t>We inspect the 4</a:t>
            </a:r>
            <a:r>
              <a:rPr lang="en-US" sz="1800" baseline="30000" dirty="0">
                <a:solidFill>
                  <a:srgbClr val="000000"/>
                </a:solidFill>
                <a:latin typeface="+mn-lt"/>
              </a:rPr>
              <a:t>th</a:t>
            </a:r>
            <a:r>
              <a:rPr lang="en-US" sz="1800" dirty="0">
                <a:solidFill>
                  <a:srgbClr val="000000"/>
                </a:solidFill>
                <a:latin typeface="+mn-lt"/>
              </a:rPr>
              <a:t> Jan lesser than normal TSURF readings for any abnormal TAUDUST values, they are higher than 0.1, however again with pre impact readings of higher TAUDUST. </a:t>
            </a:r>
            <a:endParaRPr lang="en-AE" sz="1800" dirty="0">
              <a:solidFill>
                <a:srgbClr val="000000"/>
              </a:solidFill>
              <a:latin typeface="+mn-lt"/>
            </a:endParaRPr>
          </a:p>
          <a:p>
            <a:pPr marL="0" marR="0" indent="0" algn="l" defTabSz="584200" rtl="0" fontAlgn="auto" latinLnBrk="1" hangingPunct="0">
              <a:lnSpc>
                <a:spcPct val="100000"/>
              </a:lnSpc>
              <a:spcBef>
                <a:spcPts val="0"/>
              </a:spcBef>
              <a:spcAft>
                <a:spcPts val="0"/>
              </a:spcAft>
              <a:buClrTx/>
              <a:buSzTx/>
              <a:buFontTx/>
              <a:buNone/>
              <a:tabLst/>
            </a:pPr>
            <a:endParaRPr lang="en-AE" dirty="0">
              <a:solidFill>
                <a:srgbClr val="000000"/>
              </a:solidFill>
            </a:endParaRPr>
          </a:p>
          <a:p>
            <a:pPr marL="342900" marR="0" indent="-342900" algn="ctr" defTabSz="584200" rtl="0" fontAlgn="auto" latinLnBrk="1" hangingPunct="0">
              <a:lnSpc>
                <a:spcPct val="100000"/>
              </a:lnSpc>
              <a:spcBef>
                <a:spcPts val="0"/>
              </a:spcBef>
              <a:spcAft>
                <a:spcPts val="0"/>
              </a:spcAft>
              <a:buClrTx/>
              <a:buSzTx/>
              <a:buFontTx/>
              <a:buAutoNum type="arabicPeriod"/>
              <a:tabLst/>
            </a:pPr>
            <a:endPar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endParaRPr>
          </a:p>
        </p:txBody>
      </p:sp>
      <p:sp>
        <p:nvSpPr>
          <p:cNvPr id="7" name="TextBox 6">
            <a:extLst>
              <a:ext uri="{FF2B5EF4-FFF2-40B4-BE49-F238E27FC236}">
                <a16:creationId xmlns:a16="http://schemas.microsoft.com/office/drawing/2014/main" id="{898FAE09-5934-52C2-EAC4-5C4680B07EDB}"/>
              </a:ext>
            </a:extLst>
          </p:cNvPr>
          <p:cNvSpPr txBox="1"/>
          <p:nvPr/>
        </p:nvSpPr>
        <p:spPr>
          <a:xfrm>
            <a:off x="263667" y="1689516"/>
            <a:ext cx="1899566"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26th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14.25, 77km</a:t>
            </a:r>
          </a:p>
        </p:txBody>
      </p:sp>
      <p:sp>
        <p:nvSpPr>
          <p:cNvPr id="10" name="TextBox 9">
            <a:extLst>
              <a:ext uri="{FF2B5EF4-FFF2-40B4-BE49-F238E27FC236}">
                <a16:creationId xmlns:a16="http://schemas.microsoft.com/office/drawing/2014/main" id="{7E2A3BF2-2AD4-B970-9E62-0CACDE1727EC}"/>
              </a:ext>
            </a:extLst>
          </p:cNvPr>
          <p:cNvSpPr txBox="1"/>
          <p:nvPr/>
        </p:nvSpPr>
        <p:spPr>
          <a:xfrm>
            <a:off x="12052299" y="4134958"/>
            <a:ext cx="1899566"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27th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18.3, 93.5km</a:t>
            </a:r>
          </a:p>
        </p:txBody>
      </p:sp>
      <p:pic>
        <p:nvPicPr>
          <p:cNvPr id="5" name="Picture 4">
            <a:extLst>
              <a:ext uri="{FF2B5EF4-FFF2-40B4-BE49-F238E27FC236}">
                <a16:creationId xmlns:a16="http://schemas.microsoft.com/office/drawing/2014/main" id="{23081EA9-41CB-6E40-7656-B01CAED0C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549" y="1275485"/>
            <a:ext cx="7772400" cy="4202378"/>
          </a:xfrm>
          <a:prstGeom prst="rect">
            <a:avLst/>
          </a:prstGeom>
        </p:spPr>
      </p:pic>
      <p:cxnSp>
        <p:nvCxnSpPr>
          <p:cNvPr id="11" name="Straight Arrow Connector 10">
            <a:extLst>
              <a:ext uri="{FF2B5EF4-FFF2-40B4-BE49-F238E27FC236}">
                <a16:creationId xmlns:a16="http://schemas.microsoft.com/office/drawing/2014/main" id="{C0C042CD-85AF-0433-CEFA-A7D2C37584D7}"/>
              </a:ext>
            </a:extLst>
          </p:cNvPr>
          <p:cNvCxnSpPr>
            <a:cxnSpLocks/>
          </p:cNvCxnSpPr>
          <p:nvPr/>
        </p:nvCxnSpPr>
        <p:spPr>
          <a:xfrm flipH="1" flipV="1">
            <a:off x="7806267" y="4134958"/>
            <a:ext cx="4246032" cy="266010"/>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79A52A3E-9B60-0095-6889-F8955152C1E9}"/>
              </a:ext>
            </a:extLst>
          </p:cNvPr>
          <p:cNvCxnSpPr>
            <a:cxnSpLocks/>
            <a:stCxn id="7" idx="3"/>
          </p:cNvCxnSpPr>
          <p:nvPr/>
        </p:nvCxnSpPr>
        <p:spPr>
          <a:xfrm>
            <a:off x="2163233" y="1987034"/>
            <a:ext cx="4627034" cy="2413934"/>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3" name="TextBox 12">
            <a:extLst>
              <a:ext uri="{FF2B5EF4-FFF2-40B4-BE49-F238E27FC236}">
                <a16:creationId xmlns:a16="http://schemas.microsoft.com/office/drawing/2014/main" id="{8643CD80-2B7F-C82E-033F-3774388A98C1}"/>
              </a:ext>
            </a:extLst>
          </p:cNvPr>
          <p:cNvSpPr txBox="1"/>
          <p:nvPr/>
        </p:nvSpPr>
        <p:spPr>
          <a:xfrm>
            <a:off x="182880" y="2370543"/>
            <a:ext cx="2000250"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4th Jan 2022</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1.15, 71.8km</a:t>
            </a:r>
          </a:p>
        </p:txBody>
      </p:sp>
      <p:cxnSp>
        <p:nvCxnSpPr>
          <p:cNvPr id="14" name="Straight Arrow Connector 13">
            <a:extLst>
              <a:ext uri="{FF2B5EF4-FFF2-40B4-BE49-F238E27FC236}">
                <a16:creationId xmlns:a16="http://schemas.microsoft.com/office/drawing/2014/main" id="{9ADC0CE5-3E65-D746-135D-49B2412B6B39}"/>
              </a:ext>
            </a:extLst>
          </p:cNvPr>
          <p:cNvCxnSpPr>
            <a:cxnSpLocks/>
            <a:stCxn id="13" idx="3"/>
          </p:cNvCxnSpPr>
          <p:nvPr/>
        </p:nvCxnSpPr>
        <p:spPr>
          <a:xfrm>
            <a:off x="2183130" y="2668061"/>
            <a:ext cx="1986534" cy="1732907"/>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5" name="TextBox 14">
            <a:extLst>
              <a:ext uri="{FF2B5EF4-FFF2-40B4-BE49-F238E27FC236}">
                <a16:creationId xmlns:a16="http://schemas.microsoft.com/office/drawing/2014/main" id="{466F120B-9C86-4BBE-ABD1-6D316C40DF54}"/>
              </a:ext>
            </a:extLst>
          </p:cNvPr>
          <p:cNvSpPr txBox="1"/>
          <p:nvPr/>
        </p:nvSpPr>
        <p:spPr>
          <a:xfrm>
            <a:off x="263667" y="4498808"/>
            <a:ext cx="2000250"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4th Jan 2022</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3.7, 72.6km</a:t>
            </a:r>
          </a:p>
        </p:txBody>
      </p:sp>
      <p:cxnSp>
        <p:nvCxnSpPr>
          <p:cNvPr id="16" name="Straight Arrow Connector 15">
            <a:extLst>
              <a:ext uri="{FF2B5EF4-FFF2-40B4-BE49-F238E27FC236}">
                <a16:creationId xmlns:a16="http://schemas.microsoft.com/office/drawing/2014/main" id="{94E6693B-AE0A-72C2-19AA-2623D4396031}"/>
              </a:ext>
            </a:extLst>
          </p:cNvPr>
          <p:cNvCxnSpPr>
            <a:cxnSpLocks/>
            <a:stCxn id="15" idx="3"/>
          </p:cNvCxnSpPr>
          <p:nvPr/>
        </p:nvCxnSpPr>
        <p:spPr>
          <a:xfrm flipV="1">
            <a:off x="2263917" y="4498808"/>
            <a:ext cx="2198355" cy="297518"/>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4779969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37631-8D6F-71C1-DD65-7965274EAAA4}"/>
            </a:ext>
          </a:extLst>
        </p:cNvPr>
        <p:cNvGrpSpPr/>
        <p:nvPr/>
      </p:nvGrpSpPr>
      <p:grpSpPr>
        <a:xfrm>
          <a:off x="0" y="0"/>
          <a:ext cx="0" cy="0"/>
          <a:chOff x="0" y="0"/>
          <a:chExt cx="0" cy="0"/>
        </a:xfrm>
      </p:grpSpPr>
      <p:sp>
        <p:nvSpPr>
          <p:cNvPr id="2" name="Shape 61">
            <a:extLst>
              <a:ext uri="{FF2B5EF4-FFF2-40B4-BE49-F238E27FC236}">
                <a16:creationId xmlns:a16="http://schemas.microsoft.com/office/drawing/2014/main" id="{E4E51736-3E48-9E49-CDAC-7D4B5EF9A74A}"/>
              </a:ext>
            </a:extLst>
          </p:cNvPr>
          <p:cNvSpPr/>
          <p:nvPr/>
        </p:nvSpPr>
        <p:spPr>
          <a:xfrm>
            <a:off x="501646" y="169463"/>
            <a:ext cx="11751314"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defRPr sz="3300" b="1">
                <a:solidFill>
                  <a:srgbClr val="59158C"/>
                </a:solidFill>
                <a:latin typeface="Gotham Thin"/>
                <a:ea typeface="Gotham Thin"/>
                <a:cs typeface="Gotham Thin"/>
                <a:sym typeface="Gotham Thin"/>
              </a:defRPr>
            </a:lvl1pPr>
          </a:lstStyle>
          <a:p>
            <a:pPr>
              <a:defRPr sz="1800" b="0">
                <a:solidFill>
                  <a:srgbClr val="000000"/>
                </a:solidFill>
              </a:defRPr>
            </a:pP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EMM Data grid – </a:t>
            </a:r>
            <a:r>
              <a:rPr lang="en-US" sz="4000" b="0" dirty="0">
                <a:solidFill>
                  <a:schemeClr val="tx1">
                    <a:lumMod val="40000"/>
                    <a:lumOff val="60000"/>
                  </a:schemeClr>
                </a:solidFill>
                <a:latin typeface="Lato Light" panose="020F0502020204030203" pitchFamily="34" charset="0"/>
                <a:ea typeface="Lato Light" panose="020F0502020204030203" pitchFamily="34" charset="0"/>
                <a:cs typeface="Lato Light" panose="020F0502020204030203" pitchFamily="34" charset="0"/>
              </a:rPr>
              <a:t>4 deg X 4 deg </a:t>
            </a:r>
            <a:r>
              <a:rPr lang="en-US" sz="24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a:t>
            </a:r>
            <a:r>
              <a:rPr kumimoji="0" lang="en-US" sz="1600" b="0" i="0" u="none" strike="noStrike" kern="0" cap="none" spc="0" normalizeH="0" baseline="0" noProof="0" dirty="0">
                <a:ln>
                  <a:noFill/>
                </a:ln>
                <a:solidFill>
                  <a:srgbClr val="59158C"/>
                </a:solidFill>
                <a:effectLst/>
                <a:uLnTx/>
                <a:uFillTx/>
                <a:latin typeface="Lato Light" panose="020F0502020204030203" pitchFamily="34" charset="0"/>
                <a:ea typeface="Lato Light" panose="020F0502020204030203" pitchFamily="34" charset="0"/>
                <a:cs typeface="Lato Light" panose="020F0502020204030203" pitchFamily="34" charset="0"/>
                <a:sym typeface="Helvetica Light"/>
              </a:rPr>
              <a:t>max distance from impact point 157.28</a:t>
            </a:r>
            <a:r>
              <a:rPr lang="en-US" sz="24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a:t>
            </a: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 </a:t>
            </a:r>
            <a:endParaRPr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Slide Number Placeholder 3">
            <a:extLst>
              <a:ext uri="{FF2B5EF4-FFF2-40B4-BE49-F238E27FC236}">
                <a16:creationId xmlns:a16="http://schemas.microsoft.com/office/drawing/2014/main" id="{838C21A9-FF72-A84A-C511-B9C9CE07DC24}"/>
              </a:ext>
            </a:extLst>
          </p:cNvPr>
          <p:cNvSpPr>
            <a:spLocks noGrp="1"/>
          </p:cNvSpPr>
          <p:nvPr>
            <p:ph type="sldNum" sz="quarter" idx="12"/>
          </p:nvPr>
        </p:nvSpPr>
        <p:spPr/>
        <p:txBody>
          <a:bodyPr/>
          <a:lstStyle/>
          <a:p>
            <a:fld id="{A1615FCE-39C3-2C41-989E-94D49161FC08}" type="slidenum">
              <a:rPr lang="en-US" smtClean="0"/>
              <a:pPr/>
              <a:t>13</a:t>
            </a:fld>
            <a:endParaRPr lang="en-US" dirty="0"/>
          </a:p>
        </p:txBody>
      </p:sp>
      <p:cxnSp>
        <p:nvCxnSpPr>
          <p:cNvPr id="8" name="Straight Arrow Connector 7">
            <a:extLst>
              <a:ext uri="{FF2B5EF4-FFF2-40B4-BE49-F238E27FC236}">
                <a16:creationId xmlns:a16="http://schemas.microsoft.com/office/drawing/2014/main" id="{15606613-5689-D2AF-6B8F-8F190DEE7077}"/>
              </a:ext>
            </a:extLst>
          </p:cNvPr>
          <p:cNvCxnSpPr/>
          <p:nvPr/>
        </p:nvCxnSpPr>
        <p:spPr>
          <a:xfrm flipH="1">
            <a:off x="8329613" y="4876800"/>
            <a:ext cx="1665286" cy="0"/>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3427FA77-A445-F99D-DCED-4D629A2C7692}"/>
              </a:ext>
            </a:extLst>
          </p:cNvPr>
          <p:cNvCxnSpPr/>
          <p:nvPr/>
        </p:nvCxnSpPr>
        <p:spPr>
          <a:xfrm flipH="1">
            <a:off x="8081955" y="2700336"/>
            <a:ext cx="1665286" cy="0"/>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2" name="TextBox 11">
            <a:extLst>
              <a:ext uri="{FF2B5EF4-FFF2-40B4-BE49-F238E27FC236}">
                <a16:creationId xmlns:a16="http://schemas.microsoft.com/office/drawing/2014/main" id="{D4827B9D-1F24-E218-6D04-B7B820DF693F}"/>
              </a:ext>
            </a:extLst>
          </p:cNvPr>
          <p:cNvSpPr txBox="1"/>
          <p:nvPr/>
        </p:nvSpPr>
        <p:spPr>
          <a:xfrm>
            <a:off x="9961567" y="4579282"/>
            <a:ext cx="1665285" cy="595035"/>
          </a:xfrm>
          <a:prstGeom prst="rect">
            <a:avLst/>
          </a:prstGeom>
          <a:solidFill>
            <a:schemeClr val="accent1">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26th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9.5</a:t>
            </a:r>
          </a:p>
        </p:txBody>
      </p:sp>
      <p:sp>
        <p:nvSpPr>
          <p:cNvPr id="13" name="TextBox 12">
            <a:extLst>
              <a:ext uri="{FF2B5EF4-FFF2-40B4-BE49-F238E27FC236}">
                <a16:creationId xmlns:a16="http://schemas.microsoft.com/office/drawing/2014/main" id="{3FCD0099-6CD9-F17E-2CFC-F3F3335445FC}"/>
              </a:ext>
            </a:extLst>
          </p:cNvPr>
          <p:cNvSpPr txBox="1"/>
          <p:nvPr/>
        </p:nvSpPr>
        <p:spPr>
          <a:xfrm>
            <a:off x="9747241" y="2398706"/>
            <a:ext cx="1665285" cy="595035"/>
          </a:xfrm>
          <a:prstGeom prst="rect">
            <a:avLst/>
          </a:prstGeom>
          <a:solidFill>
            <a:schemeClr val="accent1">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4th Jan 2022</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9.05</a:t>
            </a:r>
          </a:p>
        </p:txBody>
      </p:sp>
      <p:sp>
        <p:nvSpPr>
          <p:cNvPr id="6" name="TextBox 5">
            <a:extLst>
              <a:ext uri="{FF2B5EF4-FFF2-40B4-BE49-F238E27FC236}">
                <a16:creationId xmlns:a16="http://schemas.microsoft.com/office/drawing/2014/main" id="{848D182A-9CFF-5EB3-7C8F-C1FFE23F9223}"/>
              </a:ext>
            </a:extLst>
          </p:cNvPr>
          <p:cNvSpPr txBox="1"/>
          <p:nvPr/>
        </p:nvSpPr>
        <p:spPr>
          <a:xfrm>
            <a:off x="356625" y="7204684"/>
            <a:ext cx="12165574"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AE" sz="1800" b="1" i="0" u="none" strike="noStrike" cap="none" spc="0" normalizeH="0" baseline="0" dirty="0">
                <a:ln>
                  <a:noFill/>
                </a:ln>
                <a:solidFill>
                  <a:srgbClr val="000000"/>
                </a:solidFill>
                <a:effectLst/>
                <a:uFillTx/>
                <a:latin typeface="+mn-lt"/>
                <a:ea typeface="Helvetica Light"/>
                <a:cs typeface="Helvetica Light"/>
                <a:sym typeface="Helvetica Light"/>
              </a:rPr>
              <a:t>Observations</a:t>
            </a: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a:t>
            </a:r>
            <a:endParaRPr lang="en-AE" dirty="0">
              <a:solidFill>
                <a:srgbClr val="000000"/>
              </a:solidFill>
            </a:endParaRPr>
          </a:p>
          <a:p>
            <a:pPr marL="342900" marR="0" indent="-342900" algn="l" defTabSz="584200" rtl="0" fontAlgn="auto" latinLnBrk="1" hangingPunct="0">
              <a:lnSpc>
                <a:spcPct val="100000"/>
              </a:lnSpc>
              <a:spcBef>
                <a:spcPts val="0"/>
              </a:spcBef>
              <a:spcAft>
                <a:spcPts val="0"/>
              </a:spcAft>
              <a:buClrTx/>
              <a:buSzTx/>
              <a:buFontTx/>
              <a:buAutoNum type="arabicPeriod"/>
              <a:tabLst/>
            </a:pPr>
            <a:r>
              <a:rPr lang="en-AE" sz="1800" dirty="0">
                <a:solidFill>
                  <a:srgbClr val="000000"/>
                </a:solidFill>
                <a:latin typeface="+mn-lt"/>
              </a:rPr>
              <a:t>With the increase in grid size, we get some add</a:t>
            </a:r>
            <a:r>
              <a:rPr lang="en-US" sz="1800" dirty="0" err="1">
                <a:solidFill>
                  <a:srgbClr val="000000"/>
                </a:solidFill>
                <a:latin typeface="+mn-lt"/>
              </a:rPr>
              <a:t>i</a:t>
            </a:r>
            <a:r>
              <a:rPr lang="en-AE" sz="1800" dirty="0">
                <a:solidFill>
                  <a:srgbClr val="000000"/>
                </a:solidFill>
                <a:latin typeface="+mn-lt"/>
              </a:rPr>
              <a:t>tional readings post impact. </a:t>
            </a:r>
            <a:endPar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endParaRPr>
          </a:p>
        </p:txBody>
      </p:sp>
      <p:pic>
        <p:nvPicPr>
          <p:cNvPr id="1026" name="Picture 2">
            <a:extLst>
              <a:ext uri="{FF2B5EF4-FFF2-40B4-BE49-F238E27FC236}">
                <a16:creationId xmlns:a16="http://schemas.microsoft.com/office/drawing/2014/main" id="{25A7EC4D-8995-6B8A-FB41-909F615EF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2" y="1169596"/>
            <a:ext cx="10198100" cy="575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30432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6EE8E-3665-5CD7-FD7E-B069B2A172DE}"/>
            </a:ext>
          </a:extLst>
        </p:cNvPr>
        <p:cNvGrpSpPr/>
        <p:nvPr/>
      </p:nvGrpSpPr>
      <p:grpSpPr>
        <a:xfrm>
          <a:off x="0" y="0"/>
          <a:ext cx="0" cy="0"/>
          <a:chOff x="0" y="0"/>
          <a:chExt cx="0" cy="0"/>
        </a:xfrm>
      </p:grpSpPr>
      <p:sp>
        <p:nvSpPr>
          <p:cNvPr id="2" name="Shape 61">
            <a:extLst>
              <a:ext uri="{FF2B5EF4-FFF2-40B4-BE49-F238E27FC236}">
                <a16:creationId xmlns:a16="http://schemas.microsoft.com/office/drawing/2014/main" id="{23D2AC7E-E0DF-6D06-CB99-CE88E169447A}"/>
              </a:ext>
            </a:extLst>
          </p:cNvPr>
          <p:cNvSpPr/>
          <p:nvPr/>
        </p:nvSpPr>
        <p:spPr>
          <a:xfrm>
            <a:off x="501646" y="169463"/>
            <a:ext cx="10661653"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defRPr sz="3300" b="1">
                <a:solidFill>
                  <a:srgbClr val="59158C"/>
                </a:solidFill>
                <a:latin typeface="Gotham Thin"/>
                <a:ea typeface="Gotham Thin"/>
                <a:cs typeface="Gotham Thin"/>
                <a:sym typeface="Gotham Thin"/>
              </a:defRPr>
            </a:lvl1pPr>
          </a:lstStyle>
          <a:p>
            <a:pPr lvl="0">
              <a:defRPr sz="1800" b="0">
                <a:solidFill>
                  <a:srgbClr val="000000"/>
                </a:solidFill>
              </a:defRPr>
            </a:pP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EMM Data grid </a:t>
            </a:r>
            <a:r>
              <a:rPr lang="en-US" sz="4000" b="0" dirty="0">
                <a:solidFill>
                  <a:schemeClr val="tx1">
                    <a:lumMod val="40000"/>
                    <a:lumOff val="60000"/>
                  </a:schemeClr>
                </a:solidFill>
                <a:latin typeface="Lato Light" panose="020F0502020204030203" pitchFamily="34" charset="0"/>
                <a:ea typeface="Lato Light" panose="020F0502020204030203" pitchFamily="34" charset="0"/>
                <a:cs typeface="Lato Light" panose="020F0502020204030203" pitchFamily="34" charset="0"/>
              </a:rPr>
              <a:t>4X4</a:t>
            </a: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 – </a:t>
            </a:r>
            <a:r>
              <a:rPr lang="en-US" sz="4000" b="0" dirty="0">
                <a:latin typeface="Lato Light" panose="020F0502020204030203" pitchFamily="34" charset="0"/>
                <a:ea typeface="Lato Light" panose="020F0502020204030203" pitchFamily="34" charset="0"/>
                <a:cs typeface="Lato Light" panose="020F0502020204030203" pitchFamily="34" charset="0"/>
              </a:rPr>
              <a:t>Diurnal TSURF Readings</a:t>
            </a:r>
            <a:endParaRPr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Slide Number Placeholder 3">
            <a:extLst>
              <a:ext uri="{FF2B5EF4-FFF2-40B4-BE49-F238E27FC236}">
                <a16:creationId xmlns:a16="http://schemas.microsoft.com/office/drawing/2014/main" id="{0FA8EDE4-55D6-2C49-B1A1-49BA70C17D2B}"/>
              </a:ext>
            </a:extLst>
          </p:cNvPr>
          <p:cNvSpPr>
            <a:spLocks noGrp="1"/>
          </p:cNvSpPr>
          <p:nvPr>
            <p:ph type="sldNum" sz="quarter" idx="12"/>
          </p:nvPr>
        </p:nvSpPr>
        <p:spPr/>
        <p:txBody>
          <a:bodyPr/>
          <a:lstStyle/>
          <a:p>
            <a:fld id="{A1615FCE-39C3-2C41-989E-94D49161FC08}" type="slidenum">
              <a:rPr lang="en-US" smtClean="0"/>
              <a:pPr/>
              <a:t>14</a:t>
            </a:fld>
            <a:endParaRPr lang="en-US" dirty="0"/>
          </a:p>
        </p:txBody>
      </p:sp>
      <p:sp>
        <p:nvSpPr>
          <p:cNvPr id="19" name="TextBox 18">
            <a:extLst>
              <a:ext uri="{FF2B5EF4-FFF2-40B4-BE49-F238E27FC236}">
                <a16:creationId xmlns:a16="http://schemas.microsoft.com/office/drawing/2014/main" id="{041980C9-494E-5F51-0494-3BBCFEAA38D4}"/>
              </a:ext>
            </a:extLst>
          </p:cNvPr>
          <p:cNvSpPr txBox="1"/>
          <p:nvPr/>
        </p:nvSpPr>
        <p:spPr>
          <a:xfrm>
            <a:off x="419613" y="6225733"/>
            <a:ext cx="12165574" cy="259558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AE" sz="1800" b="1" i="0" u="none" strike="noStrike" cap="none" spc="0" normalizeH="0" baseline="0" dirty="0">
                <a:ln>
                  <a:noFill/>
                </a:ln>
                <a:solidFill>
                  <a:srgbClr val="000000"/>
                </a:solidFill>
                <a:effectLst/>
                <a:uFillTx/>
                <a:latin typeface="+mn-lt"/>
                <a:ea typeface="Helvetica Light"/>
                <a:cs typeface="Helvetica Light"/>
                <a:sym typeface="Helvetica Light"/>
              </a:rPr>
              <a:t>Observations</a:t>
            </a: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a:t>
            </a:r>
          </a:p>
          <a:p>
            <a:pPr marL="342900" marR="0" indent="-342900" algn="l" defTabSz="584200" rtl="0" fontAlgn="auto" latinLnBrk="1" hangingPunct="0">
              <a:lnSpc>
                <a:spcPct val="100000"/>
              </a:lnSpc>
              <a:spcBef>
                <a:spcPts val="0"/>
              </a:spcBef>
              <a:spcAft>
                <a:spcPts val="0"/>
              </a:spcAft>
              <a:buClrTx/>
              <a:buSzTx/>
              <a:buFontTx/>
              <a:buAutoNum type="arabicPeriod"/>
              <a:tabLst/>
            </a:pPr>
            <a:r>
              <a:rPr lang="en-US" sz="1800" dirty="0">
                <a:solidFill>
                  <a:srgbClr val="000000"/>
                </a:solidFill>
                <a:latin typeface="+mn-lt"/>
              </a:rPr>
              <a:t>With the grid extension, we get a few more readings post 24</a:t>
            </a:r>
            <a:r>
              <a:rPr lang="en-US" sz="1800" baseline="30000" dirty="0">
                <a:solidFill>
                  <a:srgbClr val="000000"/>
                </a:solidFill>
                <a:latin typeface="+mn-lt"/>
              </a:rPr>
              <a:t>th</a:t>
            </a:r>
            <a:r>
              <a:rPr lang="en-US" sz="1800" dirty="0">
                <a:solidFill>
                  <a:srgbClr val="000000"/>
                </a:solidFill>
                <a:latin typeface="+mn-lt"/>
              </a:rPr>
              <a:t> December, and the closest among them in time to the impact   is the reading on </a:t>
            </a:r>
            <a:r>
              <a:rPr lang="en-AE" sz="1800" dirty="0">
                <a:solidFill>
                  <a:srgbClr val="000000"/>
                </a:solidFill>
                <a:latin typeface="+mn-lt"/>
              </a:rPr>
              <a:t>26th December , at 14.25 local time and at a distance of 77 km from impact. The next closest in time is t</a:t>
            </a:r>
            <a:r>
              <a:rPr lang="en-US" sz="1800" dirty="0">
                <a:solidFill>
                  <a:srgbClr val="000000"/>
                </a:solidFill>
                <a:latin typeface="+mn-lt"/>
              </a:rPr>
              <a:t>h</a:t>
            </a:r>
            <a:r>
              <a:rPr lang="en-AE" sz="1800" dirty="0">
                <a:solidFill>
                  <a:srgbClr val="000000"/>
                </a:solidFill>
                <a:latin typeface="+mn-lt"/>
              </a:rPr>
              <a:t>e reading of 27th December at 18.3 local time and at a distance of 93.5 km from impact. </a:t>
            </a:r>
          </a:p>
          <a:p>
            <a:pPr marL="342900" marR="0" indent="-342900" algn="l" defTabSz="584200" rtl="0" fontAlgn="auto" latinLnBrk="1" hangingPunct="0">
              <a:lnSpc>
                <a:spcPct val="100000"/>
              </a:lnSpc>
              <a:spcBef>
                <a:spcPts val="0"/>
              </a:spcBef>
              <a:spcAft>
                <a:spcPts val="0"/>
              </a:spcAft>
              <a:buClrTx/>
              <a:buSzTx/>
              <a:buFontTx/>
              <a:buAutoNum type="arabicPeriod"/>
              <a:tabLst/>
            </a:pPr>
            <a:r>
              <a:rPr lang="en-AE" sz="1800" dirty="0">
                <a:solidFill>
                  <a:srgbClr val="000000"/>
                </a:solidFill>
                <a:latin typeface="+mn-lt"/>
              </a:rPr>
              <a:t>We also see a night time reading for the first time post impact on the 28th December at 23.17 local time and at a distance of 110.3 km</a:t>
            </a:r>
          </a:p>
          <a:p>
            <a:pPr marL="0" marR="0" indent="0" algn="l" defTabSz="584200" rtl="0" fontAlgn="auto" latinLnBrk="1" hangingPunct="0">
              <a:lnSpc>
                <a:spcPct val="100000"/>
              </a:lnSpc>
              <a:spcBef>
                <a:spcPts val="0"/>
              </a:spcBef>
              <a:spcAft>
                <a:spcPts val="0"/>
              </a:spcAft>
              <a:buClrTx/>
              <a:buSzTx/>
              <a:buFontTx/>
              <a:buNone/>
              <a:tabLst/>
            </a:pPr>
            <a:endParaRPr lang="en-AE" dirty="0">
              <a:solidFill>
                <a:srgbClr val="000000"/>
              </a:solidFill>
            </a:endParaRPr>
          </a:p>
          <a:p>
            <a:pPr marL="342900" marR="0" indent="-342900" algn="ctr" defTabSz="584200" rtl="0" fontAlgn="auto" latinLnBrk="1" hangingPunct="0">
              <a:lnSpc>
                <a:spcPct val="100000"/>
              </a:lnSpc>
              <a:spcBef>
                <a:spcPts val="0"/>
              </a:spcBef>
              <a:spcAft>
                <a:spcPts val="0"/>
              </a:spcAft>
              <a:buClrTx/>
              <a:buSzTx/>
              <a:buFontTx/>
              <a:buAutoNum type="arabicPeriod"/>
              <a:tabLst/>
            </a:pPr>
            <a:endPar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endParaRPr>
          </a:p>
        </p:txBody>
      </p:sp>
      <p:sp>
        <p:nvSpPr>
          <p:cNvPr id="7" name="TextBox 6">
            <a:extLst>
              <a:ext uri="{FF2B5EF4-FFF2-40B4-BE49-F238E27FC236}">
                <a16:creationId xmlns:a16="http://schemas.microsoft.com/office/drawing/2014/main" id="{696987D2-B86F-6B17-D5AB-FB7EBE5A001E}"/>
              </a:ext>
            </a:extLst>
          </p:cNvPr>
          <p:cNvSpPr txBox="1"/>
          <p:nvPr/>
        </p:nvSpPr>
        <p:spPr>
          <a:xfrm>
            <a:off x="263667" y="1689516"/>
            <a:ext cx="1899566"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26th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14.25, 77km</a:t>
            </a:r>
          </a:p>
        </p:txBody>
      </p:sp>
      <p:pic>
        <p:nvPicPr>
          <p:cNvPr id="5" name="Picture 4">
            <a:extLst>
              <a:ext uri="{FF2B5EF4-FFF2-40B4-BE49-F238E27FC236}">
                <a16:creationId xmlns:a16="http://schemas.microsoft.com/office/drawing/2014/main" id="{56DE0564-5639-65ED-6C55-11D82DA3D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335" y="1413984"/>
            <a:ext cx="8980079" cy="4855345"/>
          </a:xfrm>
          <a:prstGeom prst="rect">
            <a:avLst/>
          </a:prstGeom>
        </p:spPr>
      </p:pic>
      <p:cxnSp>
        <p:nvCxnSpPr>
          <p:cNvPr id="8" name="Straight Arrow Connector 7">
            <a:extLst>
              <a:ext uri="{FF2B5EF4-FFF2-40B4-BE49-F238E27FC236}">
                <a16:creationId xmlns:a16="http://schemas.microsoft.com/office/drawing/2014/main" id="{39228D52-508F-AFC6-723E-D83D986DEA4A}"/>
              </a:ext>
            </a:extLst>
          </p:cNvPr>
          <p:cNvCxnSpPr>
            <a:cxnSpLocks/>
            <a:stCxn id="7" idx="3"/>
          </p:cNvCxnSpPr>
          <p:nvPr/>
        </p:nvCxnSpPr>
        <p:spPr>
          <a:xfrm>
            <a:off x="2163233" y="1987034"/>
            <a:ext cx="3999823" cy="545073"/>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9A27B9C4-D668-14C2-C808-4693C6C8191C}"/>
              </a:ext>
            </a:extLst>
          </p:cNvPr>
          <p:cNvCxnSpPr>
            <a:cxnSpLocks/>
          </p:cNvCxnSpPr>
          <p:nvPr/>
        </p:nvCxnSpPr>
        <p:spPr>
          <a:xfrm flipH="1" flipV="1">
            <a:off x="8010144" y="4432475"/>
            <a:ext cx="2718321" cy="41648"/>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558C8C32-9B81-D8EA-651A-F58538740859}"/>
              </a:ext>
            </a:extLst>
          </p:cNvPr>
          <p:cNvSpPr txBox="1"/>
          <p:nvPr/>
        </p:nvSpPr>
        <p:spPr>
          <a:xfrm>
            <a:off x="10776738" y="4134958"/>
            <a:ext cx="1899566"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27th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18.3, 93.5km</a:t>
            </a:r>
          </a:p>
        </p:txBody>
      </p:sp>
    </p:spTree>
    <p:extLst>
      <p:ext uri="{BB962C8B-B14F-4D97-AF65-F5344CB8AC3E}">
        <p14:creationId xmlns:p14="http://schemas.microsoft.com/office/powerpoint/2010/main" val="395549472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B8715-DFFA-1424-CE27-B79E7CA69453}"/>
            </a:ext>
          </a:extLst>
        </p:cNvPr>
        <p:cNvGrpSpPr/>
        <p:nvPr/>
      </p:nvGrpSpPr>
      <p:grpSpPr>
        <a:xfrm>
          <a:off x="0" y="0"/>
          <a:ext cx="0" cy="0"/>
          <a:chOff x="0" y="0"/>
          <a:chExt cx="0" cy="0"/>
        </a:xfrm>
      </p:grpSpPr>
      <p:sp>
        <p:nvSpPr>
          <p:cNvPr id="2" name="Shape 61">
            <a:extLst>
              <a:ext uri="{FF2B5EF4-FFF2-40B4-BE49-F238E27FC236}">
                <a16:creationId xmlns:a16="http://schemas.microsoft.com/office/drawing/2014/main" id="{04A3E973-6268-6BFF-89DA-A3DE24984913}"/>
              </a:ext>
            </a:extLst>
          </p:cNvPr>
          <p:cNvSpPr/>
          <p:nvPr/>
        </p:nvSpPr>
        <p:spPr>
          <a:xfrm>
            <a:off x="501646" y="169463"/>
            <a:ext cx="10661653"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defRPr sz="3300" b="1">
                <a:solidFill>
                  <a:srgbClr val="59158C"/>
                </a:solidFill>
                <a:latin typeface="Gotham Thin"/>
                <a:ea typeface="Gotham Thin"/>
                <a:cs typeface="Gotham Thin"/>
                <a:sym typeface="Gotham Thin"/>
              </a:defRPr>
            </a:lvl1pPr>
          </a:lstStyle>
          <a:p>
            <a:pPr lvl="0">
              <a:defRPr sz="1800" b="0">
                <a:solidFill>
                  <a:srgbClr val="000000"/>
                </a:solidFill>
              </a:defRPr>
            </a:pP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EMM Data grid </a:t>
            </a:r>
            <a:r>
              <a:rPr lang="en-US" sz="4000" b="0" dirty="0">
                <a:solidFill>
                  <a:schemeClr val="tx1">
                    <a:lumMod val="40000"/>
                    <a:lumOff val="60000"/>
                  </a:schemeClr>
                </a:solidFill>
                <a:latin typeface="Lato Light" panose="020F0502020204030203" pitchFamily="34" charset="0"/>
                <a:ea typeface="Lato Light" panose="020F0502020204030203" pitchFamily="34" charset="0"/>
                <a:cs typeface="Lato Light" panose="020F0502020204030203" pitchFamily="34" charset="0"/>
              </a:rPr>
              <a:t>4X4</a:t>
            </a: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 – </a:t>
            </a:r>
            <a:r>
              <a:rPr lang="en-US" sz="4000" b="0" dirty="0">
                <a:latin typeface="Lato Light" panose="020F0502020204030203" pitchFamily="34" charset="0"/>
                <a:ea typeface="Lato Light" panose="020F0502020204030203" pitchFamily="34" charset="0"/>
                <a:cs typeface="Lato Light" panose="020F0502020204030203" pitchFamily="34" charset="0"/>
              </a:rPr>
              <a:t>Diurnal TSURF Readings</a:t>
            </a:r>
            <a:endParaRPr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Slide Number Placeholder 3">
            <a:extLst>
              <a:ext uri="{FF2B5EF4-FFF2-40B4-BE49-F238E27FC236}">
                <a16:creationId xmlns:a16="http://schemas.microsoft.com/office/drawing/2014/main" id="{F56236C4-D238-981D-CCE1-3488EC60F427}"/>
              </a:ext>
            </a:extLst>
          </p:cNvPr>
          <p:cNvSpPr>
            <a:spLocks noGrp="1"/>
          </p:cNvSpPr>
          <p:nvPr>
            <p:ph type="sldNum" sz="quarter" idx="12"/>
          </p:nvPr>
        </p:nvSpPr>
        <p:spPr/>
        <p:txBody>
          <a:bodyPr/>
          <a:lstStyle/>
          <a:p>
            <a:fld id="{A1615FCE-39C3-2C41-989E-94D49161FC08}" type="slidenum">
              <a:rPr lang="en-US" smtClean="0"/>
              <a:pPr/>
              <a:t>15</a:t>
            </a:fld>
            <a:endParaRPr lang="en-US" dirty="0"/>
          </a:p>
        </p:txBody>
      </p:sp>
      <p:sp>
        <p:nvSpPr>
          <p:cNvPr id="19" name="TextBox 18">
            <a:extLst>
              <a:ext uri="{FF2B5EF4-FFF2-40B4-BE49-F238E27FC236}">
                <a16:creationId xmlns:a16="http://schemas.microsoft.com/office/drawing/2014/main" id="{0A3902D7-A4CA-8385-6BF2-C81AE53E3C15}"/>
              </a:ext>
            </a:extLst>
          </p:cNvPr>
          <p:cNvSpPr txBox="1"/>
          <p:nvPr/>
        </p:nvSpPr>
        <p:spPr>
          <a:xfrm>
            <a:off x="419613" y="6641231"/>
            <a:ext cx="12165574" cy="17645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AE" sz="1800" b="1" i="0" u="none" strike="noStrike" cap="none" spc="0" normalizeH="0" baseline="0" dirty="0">
                <a:ln>
                  <a:noFill/>
                </a:ln>
                <a:solidFill>
                  <a:srgbClr val="000000"/>
                </a:solidFill>
                <a:effectLst/>
                <a:uFillTx/>
                <a:latin typeface="+mn-lt"/>
                <a:ea typeface="Helvetica Light"/>
                <a:cs typeface="Helvetica Light"/>
                <a:sym typeface="Helvetica Light"/>
              </a:rPr>
              <a:t>Observations</a:t>
            </a: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a:t>
            </a:r>
          </a:p>
          <a:p>
            <a:pPr marL="342900" marR="0" indent="-342900" algn="l" defTabSz="584200" rtl="0" fontAlgn="auto" latinLnBrk="1" hangingPunct="0">
              <a:lnSpc>
                <a:spcPct val="100000"/>
              </a:lnSpc>
              <a:spcBef>
                <a:spcPts val="0"/>
              </a:spcBef>
              <a:spcAft>
                <a:spcPts val="0"/>
              </a:spcAft>
              <a:buClrTx/>
              <a:buSzTx/>
              <a:buFontTx/>
              <a:buAutoNum type="arabicPeriod"/>
              <a:tabLst/>
            </a:pPr>
            <a:r>
              <a:rPr lang="en-US" sz="1800" dirty="0">
                <a:solidFill>
                  <a:srgbClr val="000000"/>
                </a:solidFill>
                <a:latin typeface="+mn-lt"/>
              </a:rPr>
              <a:t>The reading from 26</a:t>
            </a:r>
            <a:r>
              <a:rPr lang="en-US" sz="1800" baseline="30000" dirty="0">
                <a:solidFill>
                  <a:srgbClr val="000000"/>
                </a:solidFill>
                <a:latin typeface="+mn-lt"/>
              </a:rPr>
              <a:t>th</a:t>
            </a:r>
            <a:r>
              <a:rPr lang="en-US" sz="1800" dirty="0">
                <a:solidFill>
                  <a:srgbClr val="000000"/>
                </a:solidFill>
                <a:latin typeface="+mn-lt"/>
              </a:rPr>
              <a:t> December which has shown the highest TSURF value so far falls exactly on the KRC expected value for that location, and local time. </a:t>
            </a:r>
            <a:endParaRPr lang="en-AE" sz="1800" dirty="0">
              <a:solidFill>
                <a:srgbClr val="000000"/>
              </a:solidFill>
              <a:latin typeface="+mn-lt"/>
            </a:endParaRPr>
          </a:p>
          <a:p>
            <a:pPr marL="0" marR="0" indent="0" algn="l" defTabSz="584200" rtl="0" fontAlgn="auto" latinLnBrk="1" hangingPunct="0">
              <a:lnSpc>
                <a:spcPct val="100000"/>
              </a:lnSpc>
              <a:spcBef>
                <a:spcPts val="0"/>
              </a:spcBef>
              <a:spcAft>
                <a:spcPts val="0"/>
              </a:spcAft>
              <a:buClrTx/>
              <a:buSzTx/>
              <a:buFontTx/>
              <a:buNone/>
              <a:tabLst/>
            </a:pPr>
            <a:endParaRPr lang="en-AE" dirty="0">
              <a:solidFill>
                <a:srgbClr val="000000"/>
              </a:solidFill>
            </a:endParaRPr>
          </a:p>
          <a:p>
            <a:pPr marL="342900" marR="0" indent="-342900" algn="ctr" defTabSz="584200" rtl="0" fontAlgn="auto" latinLnBrk="1" hangingPunct="0">
              <a:lnSpc>
                <a:spcPct val="100000"/>
              </a:lnSpc>
              <a:spcBef>
                <a:spcPts val="0"/>
              </a:spcBef>
              <a:spcAft>
                <a:spcPts val="0"/>
              </a:spcAft>
              <a:buClrTx/>
              <a:buSzTx/>
              <a:buFontTx/>
              <a:buAutoNum type="arabicPeriod"/>
              <a:tabLst/>
            </a:pPr>
            <a:endPar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endParaRPr>
          </a:p>
        </p:txBody>
      </p:sp>
      <p:sp>
        <p:nvSpPr>
          <p:cNvPr id="7" name="TextBox 6">
            <a:extLst>
              <a:ext uri="{FF2B5EF4-FFF2-40B4-BE49-F238E27FC236}">
                <a16:creationId xmlns:a16="http://schemas.microsoft.com/office/drawing/2014/main" id="{D2DF73D9-5EF6-F183-E9CC-CE2C6FE22856}"/>
              </a:ext>
            </a:extLst>
          </p:cNvPr>
          <p:cNvSpPr txBox="1"/>
          <p:nvPr/>
        </p:nvSpPr>
        <p:spPr>
          <a:xfrm>
            <a:off x="263667" y="1689516"/>
            <a:ext cx="1899566"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26th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14.25, 77km</a:t>
            </a:r>
          </a:p>
        </p:txBody>
      </p:sp>
      <p:pic>
        <p:nvPicPr>
          <p:cNvPr id="6" name="Picture 5">
            <a:extLst>
              <a:ext uri="{FF2B5EF4-FFF2-40B4-BE49-F238E27FC236}">
                <a16:creationId xmlns:a16="http://schemas.microsoft.com/office/drawing/2014/main" id="{F2562DC8-7166-4764-1A97-E6A511C12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4995" y="1385639"/>
            <a:ext cx="9600184" cy="5190623"/>
          </a:xfrm>
          <a:prstGeom prst="rect">
            <a:avLst/>
          </a:prstGeom>
        </p:spPr>
      </p:pic>
      <p:cxnSp>
        <p:nvCxnSpPr>
          <p:cNvPr id="8" name="Straight Arrow Connector 7">
            <a:extLst>
              <a:ext uri="{FF2B5EF4-FFF2-40B4-BE49-F238E27FC236}">
                <a16:creationId xmlns:a16="http://schemas.microsoft.com/office/drawing/2014/main" id="{1510ACCB-C4D0-7A84-7F3C-549316FC4BBE}"/>
              </a:ext>
            </a:extLst>
          </p:cNvPr>
          <p:cNvCxnSpPr>
            <a:cxnSpLocks/>
            <a:stCxn id="7" idx="3"/>
          </p:cNvCxnSpPr>
          <p:nvPr/>
        </p:nvCxnSpPr>
        <p:spPr>
          <a:xfrm>
            <a:off x="2163233" y="1987034"/>
            <a:ext cx="3999823" cy="545073"/>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A27FFD60-8340-FB18-2D89-030473AAD4B5}"/>
              </a:ext>
            </a:extLst>
          </p:cNvPr>
          <p:cNvCxnSpPr>
            <a:cxnSpLocks/>
          </p:cNvCxnSpPr>
          <p:nvPr/>
        </p:nvCxnSpPr>
        <p:spPr>
          <a:xfrm flipH="1">
            <a:off x="7900416" y="4474123"/>
            <a:ext cx="2828049" cy="107111"/>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0" name="TextBox 9">
            <a:extLst>
              <a:ext uri="{FF2B5EF4-FFF2-40B4-BE49-F238E27FC236}">
                <a16:creationId xmlns:a16="http://schemas.microsoft.com/office/drawing/2014/main" id="{D9AB1261-D435-9CB9-84AC-3929DC07A5C8}"/>
              </a:ext>
            </a:extLst>
          </p:cNvPr>
          <p:cNvSpPr txBox="1"/>
          <p:nvPr/>
        </p:nvSpPr>
        <p:spPr>
          <a:xfrm>
            <a:off x="10776738" y="4134958"/>
            <a:ext cx="1899566"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27th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18.3, 93.5km</a:t>
            </a:r>
          </a:p>
        </p:txBody>
      </p:sp>
    </p:spTree>
    <p:extLst>
      <p:ext uri="{BB962C8B-B14F-4D97-AF65-F5344CB8AC3E}">
        <p14:creationId xmlns:p14="http://schemas.microsoft.com/office/powerpoint/2010/main" val="19067593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836E-F1B4-44D5-88A1-3ACCB952FD7B}"/>
            </a:ext>
          </a:extLst>
        </p:cNvPr>
        <p:cNvGrpSpPr/>
        <p:nvPr/>
      </p:nvGrpSpPr>
      <p:grpSpPr>
        <a:xfrm>
          <a:off x="0" y="0"/>
          <a:ext cx="0" cy="0"/>
          <a:chOff x="0" y="0"/>
          <a:chExt cx="0" cy="0"/>
        </a:xfrm>
      </p:grpSpPr>
      <p:sp>
        <p:nvSpPr>
          <p:cNvPr id="2" name="Shape 61">
            <a:extLst>
              <a:ext uri="{FF2B5EF4-FFF2-40B4-BE49-F238E27FC236}">
                <a16:creationId xmlns:a16="http://schemas.microsoft.com/office/drawing/2014/main" id="{7E8DBABE-8919-74C5-65EC-21E4331C2B43}"/>
              </a:ext>
            </a:extLst>
          </p:cNvPr>
          <p:cNvSpPr/>
          <p:nvPr/>
        </p:nvSpPr>
        <p:spPr>
          <a:xfrm>
            <a:off x="501646" y="169463"/>
            <a:ext cx="12083541"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defRPr sz="3300" b="1">
                <a:solidFill>
                  <a:srgbClr val="59158C"/>
                </a:solidFill>
                <a:latin typeface="Gotham Thin"/>
                <a:ea typeface="Gotham Thin"/>
                <a:cs typeface="Gotham Thin"/>
                <a:sym typeface="Gotham Thin"/>
              </a:defRPr>
            </a:lvl1pPr>
          </a:lstStyle>
          <a:p>
            <a:pPr lvl="0">
              <a:defRPr sz="1800" b="0">
                <a:solidFill>
                  <a:srgbClr val="000000"/>
                </a:solidFill>
              </a:defRPr>
            </a:pP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EMM Data grid </a:t>
            </a:r>
            <a:r>
              <a:rPr lang="en-US" sz="4000" b="0" dirty="0">
                <a:solidFill>
                  <a:schemeClr val="tx1">
                    <a:lumMod val="40000"/>
                    <a:lumOff val="60000"/>
                  </a:schemeClr>
                </a:solidFill>
                <a:latin typeface="Lato Light" panose="020F0502020204030203" pitchFamily="34" charset="0"/>
                <a:ea typeface="Lato Light" panose="020F0502020204030203" pitchFamily="34" charset="0"/>
                <a:cs typeface="Lato Light" panose="020F0502020204030203" pitchFamily="34" charset="0"/>
              </a:rPr>
              <a:t>4X4</a:t>
            </a: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 </a:t>
            </a:r>
            <a:r>
              <a:rPr lang="en-US" sz="4000" b="0" dirty="0">
                <a:latin typeface="Lato Light" panose="020F0502020204030203" pitchFamily="34" charset="0"/>
                <a:ea typeface="Lato Light" panose="020F0502020204030203" pitchFamily="34" charset="0"/>
                <a:cs typeface="Lato Light" panose="020F0502020204030203" pitchFamily="34" charset="0"/>
              </a:rPr>
              <a:t>Diurnal TAUDUST Readings</a:t>
            </a:r>
            <a:endParaRPr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Slide Number Placeholder 3">
            <a:extLst>
              <a:ext uri="{FF2B5EF4-FFF2-40B4-BE49-F238E27FC236}">
                <a16:creationId xmlns:a16="http://schemas.microsoft.com/office/drawing/2014/main" id="{B016E7B1-4123-A1E3-7ADD-6C347280B8D3}"/>
              </a:ext>
            </a:extLst>
          </p:cNvPr>
          <p:cNvSpPr>
            <a:spLocks noGrp="1"/>
          </p:cNvSpPr>
          <p:nvPr>
            <p:ph type="sldNum" sz="quarter" idx="12"/>
          </p:nvPr>
        </p:nvSpPr>
        <p:spPr/>
        <p:txBody>
          <a:bodyPr/>
          <a:lstStyle/>
          <a:p>
            <a:fld id="{A1615FCE-39C3-2C41-989E-94D49161FC08}" type="slidenum">
              <a:rPr lang="en-US" smtClean="0"/>
              <a:pPr/>
              <a:t>16</a:t>
            </a:fld>
            <a:endParaRPr lang="en-US" dirty="0"/>
          </a:p>
        </p:txBody>
      </p:sp>
      <p:sp>
        <p:nvSpPr>
          <p:cNvPr id="19" name="TextBox 18">
            <a:extLst>
              <a:ext uri="{FF2B5EF4-FFF2-40B4-BE49-F238E27FC236}">
                <a16:creationId xmlns:a16="http://schemas.microsoft.com/office/drawing/2014/main" id="{57702A61-B861-AA46-84DE-BD94ECE41345}"/>
              </a:ext>
            </a:extLst>
          </p:cNvPr>
          <p:cNvSpPr txBox="1"/>
          <p:nvPr/>
        </p:nvSpPr>
        <p:spPr>
          <a:xfrm>
            <a:off x="419613" y="6779730"/>
            <a:ext cx="12165574" cy="148758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AE" sz="1800" b="1" i="0" u="none" strike="noStrike" cap="none" spc="0" normalizeH="0" baseline="0" dirty="0">
                <a:ln>
                  <a:noFill/>
                </a:ln>
                <a:solidFill>
                  <a:srgbClr val="000000"/>
                </a:solidFill>
                <a:effectLst/>
                <a:uFillTx/>
                <a:latin typeface="+mn-lt"/>
                <a:ea typeface="Helvetica Light"/>
                <a:cs typeface="Helvetica Light"/>
                <a:sym typeface="Helvetica Light"/>
              </a:rPr>
              <a:t>Observations</a:t>
            </a: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a:t>
            </a:r>
          </a:p>
          <a:p>
            <a:pPr marL="342900" marR="0" indent="-342900" algn="l" defTabSz="584200" rtl="0" fontAlgn="auto" latinLnBrk="1" hangingPunct="0">
              <a:lnSpc>
                <a:spcPct val="100000"/>
              </a:lnSpc>
              <a:spcBef>
                <a:spcPts val="0"/>
              </a:spcBef>
              <a:spcAft>
                <a:spcPts val="0"/>
              </a:spcAft>
              <a:buClrTx/>
              <a:buSzTx/>
              <a:buFontTx/>
              <a:buAutoNum type="arabicPeriod"/>
              <a:tabLst/>
            </a:pPr>
            <a:r>
              <a:rPr lang="en-US" sz="1800" dirty="0">
                <a:solidFill>
                  <a:srgbClr val="000000"/>
                </a:solidFill>
                <a:latin typeface="+mn-lt"/>
              </a:rPr>
              <a:t>We see that </a:t>
            </a:r>
            <a:r>
              <a:rPr lang="en-US" sz="1800" dirty="0" err="1">
                <a:solidFill>
                  <a:srgbClr val="000000"/>
                </a:solidFill>
                <a:latin typeface="+mn-lt"/>
              </a:rPr>
              <a:t>taudust</a:t>
            </a:r>
            <a:r>
              <a:rPr lang="en-US" sz="1800" dirty="0">
                <a:solidFill>
                  <a:srgbClr val="000000"/>
                </a:solidFill>
                <a:latin typeface="+mn-lt"/>
              </a:rPr>
              <a:t> is slightly higher for these points</a:t>
            </a:r>
            <a:endParaRPr lang="en-AE" sz="1800" dirty="0">
              <a:solidFill>
                <a:srgbClr val="000000"/>
              </a:solidFill>
              <a:latin typeface="+mn-lt"/>
            </a:endParaRPr>
          </a:p>
          <a:p>
            <a:pPr marL="0" marR="0" indent="0" algn="l" defTabSz="584200" rtl="0" fontAlgn="auto" latinLnBrk="1" hangingPunct="0">
              <a:lnSpc>
                <a:spcPct val="100000"/>
              </a:lnSpc>
              <a:spcBef>
                <a:spcPts val="0"/>
              </a:spcBef>
              <a:spcAft>
                <a:spcPts val="0"/>
              </a:spcAft>
              <a:buClrTx/>
              <a:buSzTx/>
              <a:buFontTx/>
              <a:buNone/>
              <a:tabLst/>
            </a:pPr>
            <a:endParaRPr lang="en-AE" dirty="0">
              <a:solidFill>
                <a:srgbClr val="000000"/>
              </a:solidFill>
            </a:endParaRPr>
          </a:p>
          <a:p>
            <a:pPr marL="342900" marR="0" indent="-342900" algn="ctr" defTabSz="584200" rtl="0" fontAlgn="auto" latinLnBrk="1" hangingPunct="0">
              <a:lnSpc>
                <a:spcPct val="100000"/>
              </a:lnSpc>
              <a:spcBef>
                <a:spcPts val="0"/>
              </a:spcBef>
              <a:spcAft>
                <a:spcPts val="0"/>
              </a:spcAft>
              <a:buClrTx/>
              <a:buSzTx/>
              <a:buFontTx/>
              <a:buAutoNum type="arabicPeriod"/>
              <a:tabLst/>
            </a:pPr>
            <a:endPar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endParaRPr>
          </a:p>
        </p:txBody>
      </p:sp>
      <p:sp>
        <p:nvSpPr>
          <p:cNvPr id="7" name="TextBox 6">
            <a:extLst>
              <a:ext uri="{FF2B5EF4-FFF2-40B4-BE49-F238E27FC236}">
                <a16:creationId xmlns:a16="http://schemas.microsoft.com/office/drawing/2014/main" id="{6BCC592B-053E-668A-6DF9-15E3B2A3BAA8}"/>
              </a:ext>
            </a:extLst>
          </p:cNvPr>
          <p:cNvSpPr txBox="1"/>
          <p:nvPr/>
        </p:nvSpPr>
        <p:spPr>
          <a:xfrm>
            <a:off x="263667" y="1689516"/>
            <a:ext cx="1899566"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26th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14.25, 77km</a:t>
            </a:r>
          </a:p>
        </p:txBody>
      </p:sp>
      <p:sp>
        <p:nvSpPr>
          <p:cNvPr id="10" name="TextBox 9">
            <a:extLst>
              <a:ext uri="{FF2B5EF4-FFF2-40B4-BE49-F238E27FC236}">
                <a16:creationId xmlns:a16="http://schemas.microsoft.com/office/drawing/2014/main" id="{F10949A4-C8D5-6549-7878-1F432825B937}"/>
              </a:ext>
            </a:extLst>
          </p:cNvPr>
          <p:cNvSpPr txBox="1"/>
          <p:nvPr/>
        </p:nvSpPr>
        <p:spPr>
          <a:xfrm>
            <a:off x="11635404" y="4449779"/>
            <a:ext cx="1899566"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27th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18.3, 93.5km</a:t>
            </a:r>
          </a:p>
        </p:txBody>
      </p:sp>
      <p:pic>
        <p:nvPicPr>
          <p:cNvPr id="6" name="Picture 5">
            <a:extLst>
              <a:ext uri="{FF2B5EF4-FFF2-40B4-BE49-F238E27FC236}">
                <a16:creationId xmlns:a16="http://schemas.microsoft.com/office/drawing/2014/main" id="{F86B02D6-C4E7-0BE4-AED7-8A5185A42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9167" y="1486283"/>
            <a:ext cx="7772400" cy="4202378"/>
          </a:xfrm>
          <a:prstGeom prst="rect">
            <a:avLst/>
          </a:prstGeom>
        </p:spPr>
      </p:pic>
      <p:cxnSp>
        <p:nvCxnSpPr>
          <p:cNvPr id="11" name="Straight Arrow Connector 10">
            <a:extLst>
              <a:ext uri="{FF2B5EF4-FFF2-40B4-BE49-F238E27FC236}">
                <a16:creationId xmlns:a16="http://schemas.microsoft.com/office/drawing/2014/main" id="{617CE80B-E88B-A8E0-A17D-1683D64F9C40}"/>
              </a:ext>
            </a:extLst>
          </p:cNvPr>
          <p:cNvCxnSpPr>
            <a:cxnSpLocks/>
          </p:cNvCxnSpPr>
          <p:nvPr/>
        </p:nvCxnSpPr>
        <p:spPr>
          <a:xfrm flipH="1" flipV="1">
            <a:off x="7991856" y="4187952"/>
            <a:ext cx="3643548" cy="559344"/>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FCEFCD1A-D29E-BE12-924B-9F93AFE618DF}"/>
              </a:ext>
            </a:extLst>
          </p:cNvPr>
          <p:cNvCxnSpPr>
            <a:cxnSpLocks/>
            <a:stCxn id="7" idx="3"/>
          </p:cNvCxnSpPr>
          <p:nvPr/>
        </p:nvCxnSpPr>
        <p:spPr>
          <a:xfrm>
            <a:off x="2163233" y="1987034"/>
            <a:ext cx="4339167" cy="2347254"/>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51286172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0"/>
          <p:cNvSpPr/>
          <p:nvPr/>
        </p:nvSpPr>
        <p:spPr>
          <a:xfrm>
            <a:off x="0" y="2547257"/>
            <a:ext cx="13004800" cy="46209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lang="en-US" sz="4800" spc="300" dirty="0">
                <a:solidFill>
                  <a:srgbClr val="FFFFFF"/>
                </a:solidFill>
                <a:latin typeface="Lato" panose="020F0502020204030203" pitchFamily="34" charset="0"/>
                <a:ea typeface="Lato" panose="020F0502020204030203" pitchFamily="34" charset="0"/>
                <a:cs typeface="Lato" panose="020F0502020204030203" pitchFamily="34" charset="0"/>
                <a:sym typeface="Gotham Black"/>
              </a:rPr>
              <a:t>Thank You</a:t>
            </a:r>
            <a:endParaRPr lang="en-US" sz="4800" dirty="0">
              <a:solidFill>
                <a:srgbClr val="FFFFFF"/>
              </a:solidFill>
              <a:latin typeface="Lato" panose="020F0502020204030203" pitchFamily="34" charset="0"/>
              <a:ea typeface="Lato" panose="020F0502020204030203" pitchFamily="34" charset="0"/>
              <a:cs typeface="Lato" panose="020F0502020204030203" pitchFamily="34" charset="0"/>
              <a:sym typeface="Gotham Light"/>
            </a:endParaRPr>
          </a:p>
          <a:p>
            <a:pPr lvl="0">
              <a:defRPr sz="1800"/>
            </a:pPr>
            <a:endParaRPr lang="en-US" sz="2800" dirty="0">
              <a:solidFill>
                <a:srgbClr val="FFFFFF"/>
              </a:solidFill>
              <a:latin typeface="Gotham Thin" charset="0"/>
              <a:ea typeface="Gotham Thin" charset="0"/>
              <a:cs typeface="Gotham Thin" charset="0"/>
              <a:sym typeface="Gotham Light"/>
            </a:endParaRPr>
          </a:p>
        </p:txBody>
      </p:sp>
      <p:pic>
        <p:nvPicPr>
          <p:cNvPr id="3" name="Picture 2">
            <a:extLst>
              <a:ext uri="{FF2B5EF4-FFF2-40B4-BE49-F238E27FC236}">
                <a16:creationId xmlns:a16="http://schemas.microsoft.com/office/drawing/2014/main" id="{1E0F7CD7-35F8-234A-A293-A834D9DD61F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21154" y="7934738"/>
            <a:ext cx="3162491" cy="1163797"/>
          </a:xfrm>
          <a:prstGeom prst="rect">
            <a:avLst/>
          </a:prstGeom>
        </p:spPr>
      </p:pic>
    </p:spTree>
    <p:extLst>
      <p:ext uri="{BB962C8B-B14F-4D97-AF65-F5344CB8AC3E}">
        <p14:creationId xmlns:p14="http://schemas.microsoft.com/office/powerpoint/2010/main" val="187989671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61">
            <a:extLst>
              <a:ext uri="{FF2B5EF4-FFF2-40B4-BE49-F238E27FC236}">
                <a16:creationId xmlns:a16="http://schemas.microsoft.com/office/drawing/2014/main" id="{AD23664D-FB72-9140-98C8-7861AD907FAA}"/>
              </a:ext>
            </a:extLst>
          </p:cNvPr>
          <p:cNvSpPr/>
          <p:nvPr/>
        </p:nvSpPr>
        <p:spPr>
          <a:xfrm>
            <a:off x="501647" y="169463"/>
            <a:ext cx="7219953"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defRPr sz="3300" b="1">
                <a:solidFill>
                  <a:srgbClr val="59158C"/>
                </a:solidFill>
                <a:latin typeface="Gotham Thin"/>
                <a:ea typeface="Gotham Thin"/>
                <a:cs typeface="Gotham Thin"/>
                <a:sym typeface="Gotham Thin"/>
              </a:defRPr>
            </a:lvl1pPr>
          </a:lstStyle>
          <a:p>
            <a:pPr lvl="0">
              <a:defRPr sz="1800" b="0">
                <a:solidFill>
                  <a:srgbClr val="000000"/>
                </a:solidFill>
              </a:defRPr>
            </a:pP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Impact: </a:t>
            </a:r>
            <a:r>
              <a:rPr lang="en-US" sz="4000" b="1" i="0" dirty="0" err="1">
                <a:solidFill>
                  <a:srgbClr val="202122"/>
                </a:solidFill>
                <a:effectLst/>
                <a:latin typeface="Arial" panose="020B0604020202020204" pitchFamily="34" charset="0"/>
              </a:rPr>
              <a:t>Amazonis</a:t>
            </a:r>
            <a:r>
              <a:rPr lang="en-US" sz="4000" b="1" i="0" dirty="0">
                <a:solidFill>
                  <a:srgbClr val="202122"/>
                </a:solidFill>
                <a:effectLst/>
                <a:latin typeface="Arial" panose="020B0604020202020204" pitchFamily="34" charset="0"/>
              </a:rPr>
              <a:t> </a:t>
            </a:r>
            <a:r>
              <a:rPr lang="en-US" sz="4000" b="1" i="0" u="none" strike="noStrike" dirty="0">
                <a:solidFill>
                  <a:srgbClr val="202122"/>
                </a:solidFill>
                <a:effectLst/>
                <a:latin typeface="Arial" panose="020B0604020202020204" pitchFamily="34" charset="0"/>
                <a:hlinkClick r:id="rId3" tooltip="Planitia"/>
              </a:rPr>
              <a:t>Planitia</a:t>
            </a:r>
            <a:endParaRPr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Slide Number Placeholder 3">
            <a:extLst>
              <a:ext uri="{FF2B5EF4-FFF2-40B4-BE49-F238E27FC236}">
                <a16:creationId xmlns:a16="http://schemas.microsoft.com/office/drawing/2014/main" id="{BABB9580-6B59-DD44-9C50-D462128B8DF8}"/>
              </a:ext>
            </a:extLst>
          </p:cNvPr>
          <p:cNvSpPr>
            <a:spLocks noGrp="1"/>
          </p:cNvSpPr>
          <p:nvPr>
            <p:ph type="sldNum" sz="quarter" idx="12"/>
          </p:nvPr>
        </p:nvSpPr>
        <p:spPr/>
        <p:txBody>
          <a:bodyPr/>
          <a:lstStyle/>
          <a:p>
            <a:fld id="{A1615FCE-39C3-2C41-989E-94D49161FC08}" type="slidenum">
              <a:rPr lang="en-US" smtClean="0"/>
              <a:pPr/>
              <a:t>2</a:t>
            </a:fld>
            <a:endParaRPr lang="en-US" dirty="0"/>
          </a:p>
        </p:txBody>
      </p:sp>
      <p:pic>
        <p:nvPicPr>
          <p:cNvPr id="3" name="Picture 2">
            <a:extLst>
              <a:ext uri="{FF2B5EF4-FFF2-40B4-BE49-F238E27FC236}">
                <a16:creationId xmlns:a16="http://schemas.microsoft.com/office/drawing/2014/main" id="{D781F333-F66E-C542-05D2-74EB4E151BB9}"/>
              </a:ext>
            </a:extLst>
          </p:cNvPr>
          <p:cNvPicPr>
            <a:picLocks noChangeAspect="1"/>
          </p:cNvPicPr>
          <p:nvPr/>
        </p:nvPicPr>
        <p:blipFill>
          <a:blip r:embed="rId4"/>
          <a:stretch>
            <a:fillRect/>
          </a:stretch>
        </p:blipFill>
        <p:spPr>
          <a:xfrm>
            <a:off x="2616200" y="1418650"/>
            <a:ext cx="7772400" cy="4105366"/>
          </a:xfrm>
          <a:prstGeom prst="rect">
            <a:avLst/>
          </a:prstGeom>
        </p:spPr>
      </p:pic>
      <p:sp>
        <p:nvSpPr>
          <p:cNvPr id="5" name="TextBox 4">
            <a:extLst>
              <a:ext uri="{FF2B5EF4-FFF2-40B4-BE49-F238E27FC236}">
                <a16:creationId xmlns:a16="http://schemas.microsoft.com/office/drawing/2014/main" id="{D560AC3E-A1A9-E092-561E-3B7C22C2950B}"/>
              </a:ext>
            </a:extLst>
          </p:cNvPr>
          <p:cNvSpPr txBox="1"/>
          <p:nvPr/>
        </p:nvSpPr>
        <p:spPr>
          <a:xfrm>
            <a:off x="501647" y="5935834"/>
            <a:ext cx="11633200"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1" fontAlgn="auto" latinLnBrk="1" hangingPunct="0">
              <a:lnSpc>
                <a:spcPct val="100000"/>
              </a:lnSpc>
              <a:spcBef>
                <a:spcPts val="0"/>
              </a:spcBef>
              <a:spcAft>
                <a:spcPts val="0"/>
              </a:spcAft>
              <a:buClrTx/>
              <a:buSzTx/>
              <a:buFontTx/>
              <a:buNone/>
              <a:tabLst/>
            </a:pPr>
            <a:r>
              <a:rPr lang="en-AE" sz="1800" b="1" dirty="0">
                <a:solidFill>
                  <a:srgbClr val="000000"/>
                </a:solidFill>
                <a:latin typeface="+mn-lt"/>
              </a:rPr>
              <a:t>Impact Site</a:t>
            </a:r>
            <a:r>
              <a:rPr lang="en-AE" sz="1800" dirty="0">
                <a:solidFill>
                  <a:srgbClr val="000000"/>
                </a:solidFill>
                <a:latin typeface="+mn-lt"/>
              </a:rPr>
              <a:t>: Amazonis Planitia, </a:t>
            </a:r>
            <a:r>
              <a:rPr lang="en-US" sz="1800" b="0" i="0" dirty="0">
                <a:solidFill>
                  <a:srgbClr val="202122"/>
                </a:solidFill>
                <a:effectLst/>
                <a:latin typeface="+mn-lt"/>
              </a:rPr>
              <a:t>centered at </a:t>
            </a:r>
            <a:r>
              <a:rPr lang="en-US" sz="1800" b="0" i="0" u="none" strike="noStrike" dirty="0">
                <a:solidFill>
                  <a:srgbClr val="202122"/>
                </a:solidFill>
                <a:effectLst/>
                <a:latin typeface="+mn-lt"/>
                <a:hlinkClick r:id="rId5"/>
              </a:rPr>
              <a:t>24.8°N 196.0°E</a:t>
            </a:r>
            <a:endParaRPr lang="en-AE" sz="1800" dirty="0">
              <a:solidFill>
                <a:srgbClr val="000000"/>
              </a:solidFill>
              <a:latin typeface="+mn-lt"/>
            </a:endParaRPr>
          </a:p>
          <a:p>
            <a:pPr marL="0" marR="0" indent="0" algn="l" defTabSz="584200" rtl="1" fontAlgn="auto" latinLnBrk="1" hangingPunct="0">
              <a:lnSpc>
                <a:spcPct val="100000"/>
              </a:lnSpc>
              <a:spcBef>
                <a:spcPts val="0"/>
              </a:spcBef>
              <a:spcAft>
                <a:spcPts val="0"/>
              </a:spcAft>
              <a:buClrTx/>
              <a:buSzTx/>
              <a:buFontTx/>
              <a:buNone/>
              <a:tabLst/>
            </a:pPr>
            <a:r>
              <a:rPr kumimoji="0" lang="en-AE" sz="1800" b="1" i="0" u="none" strike="noStrike" cap="none" spc="0" normalizeH="0" baseline="0" dirty="0">
                <a:ln>
                  <a:noFill/>
                </a:ln>
                <a:solidFill>
                  <a:srgbClr val="000000"/>
                </a:solidFill>
                <a:effectLst/>
                <a:uFillTx/>
                <a:latin typeface="+mn-lt"/>
                <a:ea typeface="Helvetica Light"/>
                <a:cs typeface="Helvetica Light"/>
                <a:sym typeface="Helvetica Light"/>
              </a:rPr>
              <a:t>Impact Date</a:t>
            </a: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 Christmas Eve </a:t>
            </a:r>
            <a:r>
              <a:rPr lang="en-AE" sz="1800" dirty="0">
                <a:solidFill>
                  <a:srgbClr val="000000"/>
                </a:solidFill>
                <a:latin typeface="+mn-lt"/>
              </a:rPr>
              <a:t>/ 24-12-2021</a:t>
            </a:r>
            <a:endParaRPr lang="en-AE" sz="1050" dirty="0">
              <a:solidFill>
                <a:srgbClr val="000000"/>
              </a:solidFill>
            </a:endParaRPr>
          </a:p>
        </p:txBody>
      </p:sp>
    </p:spTree>
    <p:extLst>
      <p:ext uri="{BB962C8B-B14F-4D97-AF65-F5344CB8AC3E}">
        <p14:creationId xmlns:p14="http://schemas.microsoft.com/office/powerpoint/2010/main" val="296382576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C3DD7-D14E-F117-8BCB-1D4FDBF91FAC}"/>
            </a:ext>
          </a:extLst>
        </p:cNvPr>
        <p:cNvGrpSpPr/>
        <p:nvPr/>
      </p:nvGrpSpPr>
      <p:grpSpPr>
        <a:xfrm>
          <a:off x="0" y="0"/>
          <a:ext cx="0" cy="0"/>
          <a:chOff x="0" y="0"/>
          <a:chExt cx="0" cy="0"/>
        </a:xfrm>
      </p:grpSpPr>
      <p:sp>
        <p:nvSpPr>
          <p:cNvPr id="2" name="Shape 61">
            <a:extLst>
              <a:ext uri="{FF2B5EF4-FFF2-40B4-BE49-F238E27FC236}">
                <a16:creationId xmlns:a16="http://schemas.microsoft.com/office/drawing/2014/main" id="{EFE5AE0D-F983-DB78-A38C-EEAC3BAA5563}"/>
              </a:ext>
            </a:extLst>
          </p:cNvPr>
          <p:cNvSpPr/>
          <p:nvPr/>
        </p:nvSpPr>
        <p:spPr>
          <a:xfrm>
            <a:off x="501647" y="169463"/>
            <a:ext cx="7219953"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defRPr sz="3300" b="1">
                <a:solidFill>
                  <a:srgbClr val="59158C"/>
                </a:solidFill>
                <a:latin typeface="Gotham Thin"/>
                <a:ea typeface="Gotham Thin"/>
                <a:cs typeface="Gotham Thin"/>
                <a:sym typeface="Gotham Thin"/>
              </a:defRPr>
            </a:lvl1pPr>
          </a:lstStyle>
          <a:p>
            <a:pPr lvl="0">
              <a:defRPr sz="1800" b="0">
                <a:solidFill>
                  <a:srgbClr val="000000"/>
                </a:solidFill>
              </a:defRPr>
            </a:pP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Impact</a:t>
            </a:r>
            <a:r>
              <a:rPr lang="en-US" sz="4000" b="0" dirty="0">
                <a:latin typeface="Lato Light" panose="020F0502020204030203" pitchFamily="34" charset="0"/>
                <a:ea typeface="Lato Light" panose="020F0502020204030203" pitchFamily="34" charset="0"/>
                <a:cs typeface="Lato Light" panose="020F0502020204030203" pitchFamily="34" charset="0"/>
              </a:rPr>
              <a:t> Radius</a:t>
            </a:r>
            <a:endParaRPr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Slide Number Placeholder 3">
            <a:extLst>
              <a:ext uri="{FF2B5EF4-FFF2-40B4-BE49-F238E27FC236}">
                <a16:creationId xmlns:a16="http://schemas.microsoft.com/office/drawing/2014/main" id="{ED205973-5789-278D-43C8-C504329BC606}"/>
              </a:ext>
            </a:extLst>
          </p:cNvPr>
          <p:cNvSpPr>
            <a:spLocks noGrp="1"/>
          </p:cNvSpPr>
          <p:nvPr>
            <p:ph type="sldNum" sz="quarter" idx="12"/>
          </p:nvPr>
        </p:nvSpPr>
        <p:spPr/>
        <p:txBody>
          <a:bodyPr/>
          <a:lstStyle/>
          <a:p>
            <a:fld id="{A1615FCE-39C3-2C41-989E-94D49161FC08}" type="slidenum">
              <a:rPr lang="en-US" smtClean="0"/>
              <a:pPr/>
              <a:t>3</a:t>
            </a:fld>
            <a:endParaRPr lang="en-US" dirty="0"/>
          </a:p>
        </p:txBody>
      </p:sp>
      <p:sp>
        <p:nvSpPr>
          <p:cNvPr id="5" name="TextBox 4">
            <a:extLst>
              <a:ext uri="{FF2B5EF4-FFF2-40B4-BE49-F238E27FC236}">
                <a16:creationId xmlns:a16="http://schemas.microsoft.com/office/drawing/2014/main" id="{AB354BF6-F627-3786-3DB8-079268A491BC}"/>
              </a:ext>
            </a:extLst>
          </p:cNvPr>
          <p:cNvSpPr txBox="1"/>
          <p:nvPr/>
        </p:nvSpPr>
        <p:spPr>
          <a:xfrm>
            <a:off x="685800" y="8177997"/>
            <a:ext cx="11633200"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1" fontAlgn="auto" latinLnBrk="1" hangingPunct="0">
              <a:lnSpc>
                <a:spcPct val="100000"/>
              </a:lnSpc>
              <a:spcBef>
                <a:spcPts val="0"/>
              </a:spcBef>
              <a:spcAft>
                <a:spcPts val="0"/>
              </a:spcAft>
              <a:buClrTx/>
              <a:buSzTx/>
              <a:buFontTx/>
              <a:buNone/>
              <a:tabLst/>
            </a:pPr>
            <a:r>
              <a:rPr lang="en-AE" sz="1800" b="1" dirty="0">
                <a:solidFill>
                  <a:srgbClr val="000000"/>
                </a:solidFill>
                <a:latin typeface="+mn-lt"/>
              </a:rPr>
              <a:t>Impact Radius</a:t>
            </a:r>
            <a:r>
              <a:rPr lang="en-AE" sz="1800" dirty="0">
                <a:solidFill>
                  <a:srgbClr val="000000"/>
                </a:solidFill>
                <a:latin typeface="+mn-lt"/>
              </a:rPr>
              <a:t>: </a:t>
            </a:r>
            <a:r>
              <a:rPr lang="en-US" sz="1800" dirty="0">
                <a:solidFill>
                  <a:srgbClr val="000000"/>
                </a:solidFill>
                <a:latin typeface="+mn-lt"/>
              </a:rPr>
              <a:t>blast</a:t>
            </a:r>
            <a:r>
              <a:rPr lang="en-US" sz="1050" b="0" i="0" dirty="0">
                <a:solidFill>
                  <a:srgbClr val="000000"/>
                </a:solidFill>
                <a:effectLst/>
                <a:latin typeface="Helvetica" pitchFamily="2" charset="0"/>
              </a:rPr>
              <a:t> </a:t>
            </a:r>
            <a:r>
              <a:rPr lang="en-US" sz="1800" dirty="0">
                <a:solidFill>
                  <a:srgbClr val="000000"/>
                </a:solidFill>
                <a:latin typeface="+mn-lt"/>
              </a:rPr>
              <a:t>zone</a:t>
            </a:r>
            <a:r>
              <a:rPr lang="en-US" sz="1050" b="0" i="0" dirty="0">
                <a:solidFill>
                  <a:srgbClr val="000000"/>
                </a:solidFill>
                <a:effectLst/>
                <a:latin typeface="Helvetica" pitchFamily="2" charset="0"/>
              </a:rPr>
              <a:t> </a:t>
            </a:r>
            <a:r>
              <a:rPr lang="en-US" sz="1800" b="0" i="0" dirty="0">
                <a:solidFill>
                  <a:srgbClr val="000000"/>
                </a:solidFill>
                <a:effectLst/>
                <a:latin typeface="+mn-lt"/>
              </a:rPr>
              <a:t>around the crater equivalent in size to the area inside London’s M25 motorway.</a:t>
            </a:r>
            <a:endParaRPr lang="en-AE" sz="1800" dirty="0">
              <a:solidFill>
                <a:srgbClr val="000000"/>
              </a:solidFill>
              <a:latin typeface="+mn-lt"/>
            </a:endParaRPr>
          </a:p>
          <a:p>
            <a:pPr marL="0" marR="0" indent="0" algn="l" defTabSz="584200" rtl="1" fontAlgn="auto" latinLnBrk="1" hangingPunct="0">
              <a:lnSpc>
                <a:spcPct val="100000"/>
              </a:lnSpc>
              <a:spcBef>
                <a:spcPts val="0"/>
              </a:spcBef>
              <a:spcAft>
                <a:spcPts val="0"/>
              </a:spcAft>
              <a:buClrTx/>
              <a:buSzTx/>
              <a:buFontTx/>
              <a:buNone/>
              <a:tabLst/>
            </a:pPr>
            <a:r>
              <a:rPr lang="en-US" sz="1800" b="0" i="0" dirty="0">
                <a:solidFill>
                  <a:srgbClr val="000000"/>
                </a:solidFill>
                <a:effectLst/>
                <a:latin typeface="+mn-lt"/>
              </a:rPr>
              <a:t>A dark halo of material surrounding the crater churned up by the </a:t>
            </a:r>
            <a:r>
              <a:rPr lang="en-US" sz="1800" b="0" i="0" dirty="0" err="1">
                <a:solidFill>
                  <a:srgbClr val="000000"/>
                </a:solidFill>
                <a:effectLst/>
                <a:latin typeface="+mn-lt"/>
              </a:rPr>
              <a:t>airblast</a:t>
            </a:r>
            <a:r>
              <a:rPr lang="en-US" sz="1800" b="0" i="0" dirty="0">
                <a:solidFill>
                  <a:srgbClr val="000000"/>
                </a:solidFill>
                <a:effectLst/>
                <a:latin typeface="+mn-lt"/>
              </a:rPr>
              <a:t> measures at least 23 miles (37 </a:t>
            </a:r>
            <a:r>
              <a:rPr lang="en-US" sz="1800" b="0" i="0" dirty="0" err="1">
                <a:solidFill>
                  <a:srgbClr val="000000"/>
                </a:solidFill>
                <a:effectLst/>
                <a:latin typeface="+mn-lt"/>
              </a:rPr>
              <a:t>kilometres</a:t>
            </a:r>
            <a:r>
              <a:rPr lang="en-US" sz="1800" b="0" i="0" dirty="0">
                <a:solidFill>
                  <a:srgbClr val="000000"/>
                </a:solidFill>
                <a:effectLst/>
                <a:latin typeface="+mn-lt"/>
              </a:rPr>
              <a:t>) across </a:t>
            </a:r>
          </a:p>
        </p:txBody>
      </p:sp>
      <p:pic>
        <p:nvPicPr>
          <p:cNvPr id="6" name="Picture 5">
            <a:extLst>
              <a:ext uri="{FF2B5EF4-FFF2-40B4-BE49-F238E27FC236}">
                <a16:creationId xmlns:a16="http://schemas.microsoft.com/office/drawing/2014/main" id="{9D64029A-D139-455A-33CF-196BC001F63A}"/>
              </a:ext>
            </a:extLst>
          </p:cNvPr>
          <p:cNvPicPr>
            <a:picLocks noChangeAspect="1"/>
          </p:cNvPicPr>
          <p:nvPr/>
        </p:nvPicPr>
        <p:blipFill>
          <a:blip r:embed="rId3"/>
          <a:stretch>
            <a:fillRect/>
          </a:stretch>
        </p:blipFill>
        <p:spPr>
          <a:xfrm>
            <a:off x="2616200" y="1125933"/>
            <a:ext cx="7772400" cy="6675240"/>
          </a:xfrm>
          <a:prstGeom prst="rect">
            <a:avLst/>
          </a:prstGeom>
        </p:spPr>
      </p:pic>
    </p:spTree>
    <p:extLst>
      <p:ext uri="{BB962C8B-B14F-4D97-AF65-F5344CB8AC3E}">
        <p14:creationId xmlns:p14="http://schemas.microsoft.com/office/powerpoint/2010/main" val="164965556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72F3C-F34D-9E6A-436E-BCFBA237F6BD}"/>
            </a:ext>
          </a:extLst>
        </p:cNvPr>
        <p:cNvGrpSpPr/>
        <p:nvPr/>
      </p:nvGrpSpPr>
      <p:grpSpPr>
        <a:xfrm>
          <a:off x="0" y="0"/>
          <a:ext cx="0" cy="0"/>
          <a:chOff x="0" y="0"/>
          <a:chExt cx="0" cy="0"/>
        </a:xfrm>
      </p:grpSpPr>
      <p:sp>
        <p:nvSpPr>
          <p:cNvPr id="2" name="Shape 61">
            <a:extLst>
              <a:ext uri="{FF2B5EF4-FFF2-40B4-BE49-F238E27FC236}">
                <a16:creationId xmlns:a16="http://schemas.microsoft.com/office/drawing/2014/main" id="{79F134BF-B07F-2D30-0847-F5B91EBFA2E3}"/>
              </a:ext>
            </a:extLst>
          </p:cNvPr>
          <p:cNvSpPr/>
          <p:nvPr/>
        </p:nvSpPr>
        <p:spPr>
          <a:xfrm>
            <a:off x="501647" y="169463"/>
            <a:ext cx="10183286"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defRPr sz="3300" b="1">
                <a:solidFill>
                  <a:srgbClr val="59158C"/>
                </a:solidFill>
                <a:latin typeface="Gotham Thin"/>
                <a:ea typeface="Gotham Thin"/>
                <a:cs typeface="Gotham Thin"/>
                <a:sym typeface="Gotham Thin"/>
              </a:defRPr>
            </a:lvl1pPr>
          </a:lstStyle>
          <a:p>
            <a:pPr lvl="0">
              <a:defRPr sz="1800" b="0">
                <a:solidFill>
                  <a:srgbClr val="000000"/>
                </a:solidFill>
              </a:defRPr>
            </a:pP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EMM Data grids used for analysis</a:t>
            </a:r>
            <a:endParaRPr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Slide Number Placeholder 3">
            <a:extLst>
              <a:ext uri="{FF2B5EF4-FFF2-40B4-BE49-F238E27FC236}">
                <a16:creationId xmlns:a16="http://schemas.microsoft.com/office/drawing/2014/main" id="{F5ED7A43-E8A8-3E47-CDD8-AE4B718D2533}"/>
              </a:ext>
            </a:extLst>
          </p:cNvPr>
          <p:cNvSpPr>
            <a:spLocks noGrp="1"/>
          </p:cNvSpPr>
          <p:nvPr>
            <p:ph type="sldNum" sz="quarter" idx="12"/>
          </p:nvPr>
        </p:nvSpPr>
        <p:spPr/>
        <p:txBody>
          <a:bodyPr/>
          <a:lstStyle/>
          <a:p>
            <a:fld id="{A1615FCE-39C3-2C41-989E-94D49161FC08}" type="slidenum">
              <a:rPr lang="en-US" smtClean="0"/>
              <a:pPr/>
              <a:t>4</a:t>
            </a:fld>
            <a:endParaRPr lang="en-US" dirty="0"/>
          </a:p>
        </p:txBody>
      </p:sp>
      <p:sp>
        <p:nvSpPr>
          <p:cNvPr id="5" name="TextBox 4">
            <a:extLst>
              <a:ext uri="{FF2B5EF4-FFF2-40B4-BE49-F238E27FC236}">
                <a16:creationId xmlns:a16="http://schemas.microsoft.com/office/drawing/2014/main" id="{206CE500-01B3-57D5-7D83-D2A9D56156E5}"/>
              </a:ext>
            </a:extLst>
          </p:cNvPr>
          <p:cNvSpPr txBox="1"/>
          <p:nvPr/>
        </p:nvSpPr>
        <p:spPr>
          <a:xfrm>
            <a:off x="234280" y="7057375"/>
            <a:ext cx="12287919" cy="148758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1" fontAlgn="auto" latinLnBrk="1" hangingPunct="0">
              <a:lnSpc>
                <a:spcPct val="100000"/>
              </a:lnSpc>
              <a:spcBef>
                <a:spcPts val="0"/>
              </a:spcBef>
              <a:spcAft>
                <a:spcPts val="0"/>
              </a:spcAft>
              <a:buClrTx/>
              <a:buSzTx/>
              <a:buFontTx/>
              <a:buNone/>
              <a:tabLst/>
            </a:pPr>
            <a:r>
              <a:rPr lang="en-US" sz="1800" dirty="0">
                <a:solidFill>
                  <a:srgbClr val="000000"/>
                </a:solidFill>
                <a:latin typeface="+mn-lt"/>
              </a:rPr>
              <a:t>EMM did not directly cover the area around the impact on 24</a:t>
            </a:r>
            <a:r>
              <a:rPr lang="en-US" sz="1800" baseline="30000" dirty="0">
                <a:solidFill>
                  <a:srgbClr val="000000"/>
                </a:solidFill>
                <a:latin typeface="+mn-lt"/>
              </a:rPr>
              <a:t>th</a:t>
            </a:r>
            <a:r>
              <a:rPr lang="en-US" sz="1800" dirty="0">
                <a:solidFill>
                  <a:srgbClr val="000000"/>
                </a:solidFill>
                <a:latin typeface="+mn-lt"/>
              </a:rPr>
              <a:t> / 25th of December. Therefore it is not possible to see the real time effect of the impact with readings from EMM. Our approach then is to examine the readings available within a grid around the         impact location for a date range starting from 15</a:t>
            </a:r>
            <a:r>
              <a:rPr lang="en-US" sz="1800" baseline="30000" dirty="0">
                <a:solidFill>
                  <a:srgbClr val="000000"/>
                </a:solidFill>
                <a:latin typeface="+mn-lt"/>
              </a:rPr>
              <a:t>th</a:t>
            </a:r>
            <a:r>
              <a:rPr lang="en-US" sz="1800" dirty="0">
                <a:solidFill>
                  <a:srgbClr val="000000"/>
                </a:solidFill>
                <a:latin typeface="+mn-lt"/>
              </a:rPr>
              <a:t> November 2021 to 5</a:t>
            </a:r>
            <a:r>
              <a:rPr lang="en-US" sz="1800" baseline="30000" dirty="0">
                <a:solidFill>
                  <a:srgbClr val="000000"/>
                </a:solidFill>
                <a:latin typeface="+mn-lt"/>
              </a:rPr>
              <a:t>th</a:t>
            </a:r>
            <a:r>
              <a:rPr lang="en-US" sz="1800" dirty="0">
                <a:solidFill>
                  <a:srgbClr val="000000"/>
                </a:solidFill>
                <a:latin typeface="+mn-lt"/>
              </a:rPr>
              <a:t> Jan 2022.  </a:t>
            </a:r>
          </a:p>
          <a:p>
            <a:pPr marL="0" marR="0" indent="0" algn="l" defTabSz="584200" rtl="1" fontAlgn="auto" latinLnBrk="1" hangingPunct="0">
              <a:lnSpc>
                <a:spcPct val="100000"/>
              </a:lnSpc>
              <a:spcBef>
                <a:spcPts val="0"/>
              </a:spcBef>
              <a:spcAft>
                <a:spcPts val="0"/>
              </a:spcAft>
              <a:buClrTx/>
              <a:buSzTx/>
              <a:buFontTx/>
              <a:buNone/>
              <a:tabLst/>
            </a:pPr>
            <a:endParaRPr lang="en-US" sz="1800" dirty="0">
              <a:solidFill>
                <a:srgbClr val="000000"/>
              </a:solidFill>
              <a:latin typeface="+mn-lt"/>
            </a:endParaRPr>
          </a:p>
          <a:p>
            <a:pPr marL="0" marR="0" indent="0" algn="l" defTabSz="584200" rtl="1" fontAlgn="auto" latinLnBrk="1" hangingPunct="0">
              <a:lnSpc>
                <a:spcPct val="100000"/>
              </a:lnSpc>
              <a:spcBef>
                <a:spcPts val="0"/>
              </a:spcBef>
              <a:spcAft>
                <a:spcPts val="0"/>
              </a:spcAft>
              <a:buClrTx/>
              <a:buSzTx/>
              <a:buFontTx/>
              <a:buNone/>
              <a:tabLst/>
            </a:pPr>
            <a:r>
              <a:rPr lang="en-US" sz="1800" dirty="0">
                <a:solidFill>
                  <a:srgbClr val="000000"/>
                </a:solidFill>
                <a:latin typeface="+mn-lt"/>
              </a:rPr>
              <a:t>Each degree of latitude / longitude corresponds to approximately 59 km on Mars</a:t>
            </a:r>
            <a:endParaRPr lang="en-US" sz="1800" b="0" i="0" dirty="0">
              <a:solidFill>
                <a:srgbClr val="000000"/>
              </a:solidFill>
              <a:effectLst/>
              <a:latin typeface="+mn-lt"/>
            </a:endParaRPr>
          </a:p>
        </p:txBody>
      </p:sp>
      <p:pic>
        <p:nvPicPr>
          <p:cNvPr id="3078" name="Picture 6">
            <a:extLst>
              <a:ext uri="{FF2B5EF4-FFF2-40B4-BE49-F238E27FC236}">
                <a16:creationId xmlns:a16="http://schemas.microsoft.com/office/drawing/2014/main" id="{BC81DF7C-000C-6C6E-7FDC-09C76D972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076" y="864216"/>
            <a:ext cx="4573833" cy="284217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5A33AE6-78E1-9C9C-DABE-74F1BBE9FA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456" y="840824"/>
            <a:ext cx="4573833" cy="284217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678F66DF-CAE0-7A44-3C15-DBBA8CC6DB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281" y="4076700"/>
            <a:ext cx="4573832" cy="284217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DD64FBF2-3FFD-80DD-86C2-815C9D7E34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2076" y="4076700"/>
            <a:ext cx="4573833" cy="284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1437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BE191-23F2-26BD-22D2-A7E79D30DC2A}"/>
            </a:ext>
          </a:extLst>
        </p:cNvPr>
        <p:cNvGrpSpPr/>
        <p:nvPr/>
      </p:nvGrpSpPr>
      <p:grpSpPr>
        <a:xfrm>
          <a:off x="0" y="0"/>
          <a:ext cx="0" cy="0"/>
          <a:chOff x="0" y="0"/>
          <a:chExt cx="0" cy="0"/>
        </a:xfrm>
      </p:grpSpPr>
      <p:sp>
        <p:nvSpPr>
          <p:cNvPr id="2" name="Shape 61">
            <a:extLst>
              <a:ext uri="{FF2B5EF4-FFF2-40B4-BE49-F238E27FC236}">
                <a16:creationId xmlns:a16="http://schemas.microsoft.com/office/drawing/2014/main" id="{11C4CA99-5879-B4E2-67CE-DCD68A9ACA79}"/>
              </a:ext>
            </a:extLst>
          </p:cNvPr>
          <p:cNvSpPr/>
          <p:nvPr/>
        </p:nvSpPr>
        <p:spPr>
          <a:xfrm>
            <a:off x="501646" y="169463"/>
            <a:ext cx="11550653" cy="718145"/>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defRPr sz="3300" b="1">
                <a:solidFill>
                  <a:srgbClr val="59158C"/>
                </a:solidFill>
                <a:latin typeface="Gotham Thin"/>
                <a:ea typeface="Gotham Thin"/>
                <a:cs typeface="Gotham Thin"/>
                <a:sym typeface="Gotham Thin"/>
              </a:defRPr>
            </a:lvl1pPr>
          </a:lstStyle>
          <a:p>
            <a:pPr lvl="0">
              <a:defRPr sz="1800" b="0">
                <a:solidFill>
                  <a:srgbClr val="000000"/>
                </a:solidFill>
              </a:defRPr>
            </a:pP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EMM Data grid – </a:t>
            </a:r>
            <a:r>
              <a:rPr lang="en-US" sz="4000" b="0" dirty="0">
                <a:solidFill>
                  <a:schemeClr val="tx1">
                    <a:lumMod val="40000"/>
                    <a:lumOff val="60000"/>
                  </a:schemeClr>
                </a:solidFill>
                <a:latin typeface="Lato Light" panose="020F0502020204030203" pitchFamily="34" charset="0"/>
                <a:ea typeface="Lato Light" panose="020F0502020204030203" pitchFamily="34" charset="0"/>
                <a:cs typeface="Lato Light" panose="020F0502020204030203" pitchFamily="34" charset="0"/>
              </a:rPr>
              <a:t>2 deg X 2 deg </a:t>
            </a:r>
            <a:r>
              <a:rPr lang="en-US" sz="24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a:t>
            </a:r>
            <a:r>
              <a:rPr lang="en-US" sz="16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max distance from impact point 71 km</a:t>
            </a:r>
            <a:r>
              <a:rPr lang="en-US" sz="24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a:t>
            </a: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 </a:t>
            </a:r>
            <a:endParaRPr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Slide Number Placeholder 3">
            <a:extLst>
              <a:ext uri="{FF2B5EF4-FFF2-40B4-BE49-F238E27FC236}">
                <a16:creationId xmlns:a16="http://schemas.microsoft.com/office/drawing/2014/main" id="{C011EDFF-0D53-B4B0-2CCE-CF2D8EADF7ED}"/>
              </a:ext>
            </a:extLst>
          </p:cNvPr>
          <p:cNvSpPr>
            <a:spLocks noGrp="1"/>
          </p:cNvSpPr>
          <p:nvPr>
            <p:ph type="sldNum" sz="quarter" idx="12"/>
          </p:nvPr>
        </p:nvSpPr>
        <p:spPr/>
        <p:txBody>
          <a:bodyPr/>
          <a:lstStyle/>
          <a:p>
            <a:fld id="{A1615FCE-39C3-2C41-989E-94D49161FC08}" type="slidenum">
              <a:rPr lang="en-US" smtClean="0"/>
              <a:pPr/>
              <a:t>5</a:t>
            </a:fld>
            <a:endParaRPr lang="en-US" dirty="0"/>
          </a:p>
        </p:txBody>
      </p:sp>
      <p:sp>
        <p:nvSpPr>
          <p:cNvPr id="5" name="TextBox 4">
            <a:extLst>
              <a:ext uri="{FF2B5EF4-FFF2-40B4-BE49-F238E27FC236}">
                <a16:creationId xmlns:a16="http://schemas.microsoft.com/office/drawing/2014/main" id="{8BAF0246-BDC8-9652-B468-D7E1D13C877F}"/>
              </a:ext>
            </a:extLst>
          </p:cNvPr>
          <p:cNvSpPr txBox="1"/>
          <p:nvPr/>
        </p:nvSpPr>
        <p:spPr>
          <a:xfrm>
            <a:off x="234280" y="7334375"/>
            <a:ext cx="12287919" cy="93358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1" fontAlgn="auto" latinLnBrk="1" hangingPunct="0">
              <a:lnSpc>
                <a:spcPct val="100000"/>
              </a:lnSpc>
              <a:spcBef>
                <a:spcPts val="0"/>
              </a:spcBef>
              <a:spcAft>
                <a:spcPts val="0"/>
              </a:spcAft>
              <a:buClrTx/>
              <a:buSzTx/>
              <a:buFontTx/>
              <a:buNone/>
              <a:tabLst/>
            </a:pPr>
            <a:r>
              <a:rPr lang="en-US" sz="1800" b="1" dirty="0">
                <a:solidFill>
                  <a:srgbClr val="000000"/>
                </a:solidFill>
                <a:latin typeface="+mn-lt"/>
              </a:rPr>
              <a:t>Observation</a:t>
            </a:r>
            <a:r>
              <a:rPr lang="en-US" sz="1800" dirty="0">
                <a:solidFill>
                  <a:srgbClr val="000000"/>
                </a:solidFill>
                <a:latin typeface="+mn-lt"/>
              </a:rPr>
              <a:t>:</a:t>
            </a:r>
          </a:p>
          <a:p>
            <a:pPr marL="0" marR="0" indent="0" algn="l" defTabSz="584200" rtl="1" fontAlgn="auto" latinLnBrk="1" hangingPunct="0">
              <a:lnSpc>
                <a:spcPct val="100000"/>
              </a:lnSpc>
              <a:spcBef>
                <a:spcPts val="0"/>
              </a:spcBef>
              <a:spcAft>
                <a:spcPts val="0"/>
              </a:spcAft>
              <a:buClrTx/>
              <a:buSzTx/>
              <a:buFontTx/>
              <a:buNone/>
              <a:tabLst/>
            </a:pPr>
            <a:r>
              <a:rPr lang="en-US" sz="1800" b="0" i="0" dirty="0">
                <a:solidFill>
                  <a:srgbClr val="000000"/>
                </a:solidFill>
                <a:effectLst/>
                <a:latin typeface="+mn-lt"/>
              </a:rPr>
              <a:t>We see that there are only 3 readings within a +-1 degree of impact location post 24</a:t>
            </a:r>
            <a:r>
              <a:rPr lang="en-US" sz="1800" b="0" i="0" baseline="30000" dirty="0">
                <a:solidFill>
                  <a:srgbClr val="000000"/>
                </a:solidFill>
                <a:effectLst/>
                <a:latin typeface="+mn-lt"/>
              </a:rPr>
              <a:t>th</a:t>
            </a:r>
            <a:r>
              <a:rPr lang="en-US" sz="1800" b="0" i="0" dirty="0">
                <a:solidFill>
                  <a:srgbClr val="000000"/>
                </a:solidFill>
                <a:effectLst/>
                <a:latin typeface="+mn-lt"/>
              </a:rPr>
              <a:t> December from EMM.</a:t>
            </a:r>
          </a:p>
          <a:p>
            <a:pPr marL="0" marR="0" indent="0" algn="l" defTabSz="584200" rtl="1" fontAlgn="auto" latinLnBrk="1" hangingPunct="0">
              <a:lnSpc>
                <a:spcPct val="100000"/>
              </a:lnSpc>
              <a:spcBef>
                <a:spcPts val="0"/>
              </a:spcBef>
              <a:spcAft>
                <a:spcPts val="0"/>
              </a:spcAft>
              <a:buClrTx/>
              <a:buSzTx/>
              <a:buFontTx/>
              <a:buNone/>
              <a:tabLst/>
            </a:pPr>
            <a:r>
              <a:rPr lang="en-US" sz="1800" dirty="0">
                <a:solidFill>
                  <a:srgbClr val="000000"/>
                </a:solidFill>
                <a:latin typeface="+mn-lt"/>
              </a:rPr>
              <a:t>Note: Legend [Blue: Before 24</a:t>
            </a:r>
            <a:r>
              <a:rPr lang="en-US" sz="1800" baseline="30000" dirty="0">
                <a:solidFill>
                  <a:srgbClr val="000000"/>
                </a:solidFill>
                <a:latin typeface="+mn-lt"/>
              </a:rPr>
              <a:t>th</a:t>
            </a:r>
            <a:r>
              <a:rPr lang="en-US" sz="1800" dirty="0">
                <a:solidFill>
                  <a:srgbClr val="000000"/>
                </a:solidFill>
                <a:latin typeface="+mn-lt"/>
              </a:rPr>
              <a:t> December 18:00, Red: After 24</a:t>
            </a:r>
            <a:r>
              <a:rPr lang="en-US" sz="1800" baseline="30000" dirty="0">
                <a:solidFill>
                  <a:srgbClr val="000000"/>
                </a:solidFill>
                <a:latin typeface="+mn-lt"/>
              </a:rPr>
              <a:t>th</a:t>
            </a:r>
            <a:r>
              <a:rPr lang="en-US" sz="1800" dirty="0">
                <a:solidFill>
                  <a:srgbClr val="000000"/>
                </a:solidFill>
                <a:latin typeface="+mn-lt"/>
              </a:rPr>
              <a:t> December 18:00] </a:t>
            </a:r>
            <a:r>
              <a:rPr lang="en-US" sz="1800" b="0" i="0" dirty="0">
                <a:solidFill>
                  <a:srgbClr val="000000"/>
                </a:solidFill>
                <a:effectLst/>
                <a:latin typeface="+mn-lt"/>
              </a:rPr>
              <a:t>  </a:t>
            </a:r>
          </a:p>
        </p:txBody>
      </p:sp>
      <p:pic>
        <p:nvPicPr>
          <p:cNvPr id="1026" name="Picture 2">
            <a:extLst>
              <a:ext uri="{FF2B5EF4-FFF2-40B4-BE49-F238E27FC236}">
                <a16:creationId xmlns:a16="http://schemas.microsoft.com/office/drawing/2014/main" id="{95223F3C-51E9-3033-2E6D-A5CFD3FF9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199" y="1226268"/>
            <a:ext cx="10198100" cy="57531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4D972F65-0E9C-12BD-15F0-4C6C4A3F0756}"/>
              </a:ext>
            </a:extLst>
          </p:cNvPr>
          <p:cNvCxnSpPr/>
          <p:nvPr/>
        </p:nvCxnSpPr>
        <p:spPr>
          <a:xfrm flipH="1">
            <a:off x="8329613" y="5215460"/>
            <a:ext cx="1665286" cy="0"/>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2FD47038-79EA-F2F2-B748-0691681F7B47}"/>
              </a:ext>
            </a:extLst>
          </p:cNvPr>
          <p:cNvCxnSpPr/>
          <p:nvPr/>
        </p:nvCxnSpPr>
        <p:spPr>
          <a:xfrm flipH="1">
            <a:off x="8081955" y="3038996"/>
            <a:ext cx="1665286" cy="0"/>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1" name="Straight Arrow Connector 10">
            <a:extLst>
              <a:ext uri="{FF2B5EF4-FFF2-40B4-BE49-F238E27FC236}">
                <a16:creationId xmlns:a16="http://schemas.microsoft.com/office/drawing/2014/main" id="{DECD367B-B801-5669-8130-5802130B0A46}"/>
              </a:ext>
            </a:extLst>
          </p:cNvPr>
          <p:cNvCxnSpPr/>
          <p:nvPr/>
        </p:nvCxnSpPr>
        <p:spPr>
          <a:xfrm>
            <a:off x="501646" y="1881710"/>
            <a:ext cx="2370142" cy="114300"/>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2" name="TextBox 11">
            <a:extLst>
              <a:ext uri="{FF2B5EF4-FFF2-40B4-BE49-F238E27FC236}">
                <a16:creationId xmlns:a16="http://schemas.microsoft.com/office/drawing/2014/main" id="{28B51650-B9BF-FBCF-902C-00F659ADAB04}"/>
              </a:ext>
            </a:extLst>
          </p:cNvPr>
          <p:cNvSpPr txBox="1"/>
          <p:nvPr/>
        </p:nvSpPr>
        <p:spPr>
          <a:xfrm>
            <a:off x="9961567" y="4917942"/>
            <a:ext cx="1665285"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26th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9.5</a:t>
            </a:r>
          </a:p>
        </p:txBody>
      </p:sp>
      <p:sp>
        <p:nvSpPr>
          <p:cNvPr id="13" name="TextBox 12">
            <a:extLst>
              <a:ext uri="{FF2B5EF4-FFF2-40B4-BE49-F238E27FC236}">
                <a16:creationId xmlns:a16="http://schemas.microsoft.com/office/drawing/2014/main" id="{D9745BC2-B5A6-66B2-0225-17662EE1028D}"/>
              </a:ext>
            </a:extLst>
          </p:cNvPr>
          <p:cNvSpPr txBox="1"/>
          <p:nvPr/>
        </p:nvSpPr>
        <p:spPr>
          <a:xfrm>
            <a:off x="9747241" y="2737366"/>
            <a:ext cx="1665285"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4th Jan 2022</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9.05</a:t>
            </a:r>
          </a:p>
        </p:txBody>
      </p:sp>
      <p:sp>
        <p:nvSpPr>
          <p:cNvPr id="14" name="TextBox 13">
            <a:extLst>
              <a:ext uri="{FF2B5EF4-FFF2-40B4-BE49-F238E27FC236}">
                <a16:creationId xmlns:a16="http://schemas.microsoft.com/office/drawing/2014/main" id="{B442ED08-ED02-CE99-EC42-F8CA13C25109}"/>
              </a:ext>
            </a:extLst>
          </p:cNvPr>
          <p:cNvSpPr txBox="1"/>
          <p:nvPr/>
        </p:nvSpPr>
        <p:spPr>
          <a:xfrm>
            <a:off x="0" y="1580404"/>
            <a:ext cx="1665285"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26th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1.735</a:t>
            </a:r>
          </a:p>
        </p:txBody>
      </p:sp>
    </p:spTree>
    <p:extLst>
      <p:ext uri="{BB962C8B-B14F-4D97-AF65-F5344CB8AC3E}">
        <p14:creationId xmlns:p14="http://schemas.microsoft.com/office/powerpoint/2010/main" val="209585447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29EF3-A314-BD47-9DFA-B59E36F89F91}"/>
            </a:ext>
          </a:extLst>
        </p:cNvPr>
        <p:cNvGrpSpPr/>
        <p:nvPr/>
      </p:nvGrpSpPr>
      <p:grpSpPr>
        <a:xfrm>
          <a:off x="0" y="0"/>
          <a:ext cx="0" cy="0"/>
          <a:chOff x="0" y="0"/>
          <a:chExt cx="0" cy="0"/>
        </a:xfrm>
      </p:grpSpPr>
      <p:sp>
        <p:nvSpPr>
          <p:cNvPr id="2" name="Shape 61">
            <a:extLst>
              <a:ext uri="{FF2B5EF4-FFF2-40B4-BE49-F238E27FC236}">
                <a16:creationId xmlns:a16="http://schemas.microsoft.com/office/drawing/2014/main" id="{54ECE74E-F518-BCFA-515C-6F5A1546F2B8}"/>
              </a:ext>
            </a:extLst>
          </p:cNvPr>
          <p:cNvSpPr/>
          <p:nvPr/>
        </p:nvSpPr>
        <p:spPr>
          <a:xfrm>
            <a:off x="501646" y="169463"/>
            <a:ext cx="10661653"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defRPr sz="3300" b="1">
                <a:solidFill>
                  <a:srgbClr val="59158C"/>
                </a:solidFill>
                <a:latin typeface="Gotham Thin"/>
                <a:ea typeface="Gotham Thin"/>
                <a:cs typeface="Gotham Thin"/>
                <a:sym typeface="Gotham Thin"/>
              </a:defRPr>
            </a:lvl1pPr>
          </a:lstStyle>
          <a:p>
            <a:pPr lvl="0">
              <a:defRPr sz="1800" b="0">
                <a:solidFill>
                  <a:srgbClr val="000000"/>
                </a:solidFill>
              </a:defRPr>
            </a:pP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EMM Data grid </a:t>
            </a:r>
            <a:r>
              <a:rPr lang="en-US" sz="4000" b="0" dirty="0">
                <a:solidFill>
                  <a:schemeClr val="tx1">
                    <a:lumMod val="40000"/>
                    <a:lumOff val="60000"/>
                  </a:schemeClr>
                </a:solidFill>
                <a:latin typeface="Lato Light" panose="020F0502020204030203" pitchFamily="34" charset="0"/>
                <a:ea typeface="Lato Light" panose="020F0502020204030203" pitchFamily="34" charset="0"/>
                <a:cs typeface="Lato Light" panose="020F0502020204030203" pitchFamily="34" charset="0"/>
              </a:rPr>
              <a:t>2X2</a:t>
            </a: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 – </a:t>
            </a:r>
            <a:r>
              <a:rPr lang="en-US" sz="4000" b="0" dirty="0">
                <a:latin typeface="Lato Light" panose="020F0502020204030203" pitchFamily="34" charset="0"/>
                <a:ea typeface="Lato Light" panose="020F0502020204030203" pitchFamily="34" charset="0"/>
                <a:cs typeface="Lato Light" panose="020F0502020204030203" pitchFamily="34" charset="0"/>
              </a:rPr>
              <a:t>Diurnal TSURF Readings</a:t>
            </a:r>
            <a:endParaRPr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Slide Number Placeholder 3">
            <a:extLst>
              <a:ext uri="{FF2B5EF4-FFF2-40B4-BE49-F238E27FC236}">
                <a16:creationId xmlns:a16="http://schemas.microsoft.com/office/drawing/2014/main" id="{69EE352C-CCFF-2B11-6B61-C2EF15DF2349}"/>
              </a:ext>
            </a:extLst>
          </p:cNvPr>
          <p:cNvSpPr>
            <a:spLocks noGrp="1"/>
          </p:cNvSpPr>
          <p:nvPr>
            <p:ph type="sldNum" sz="quarter" idx="12"/>
          </p:nvPr>
        </p:nvSpPr>
        <p:spPr/>
        <p:txBody>
          <a:bodyPr/>
          <a:lstStyle/>
          <a:p>
            <a:fld id="{A1615FCE-39C3-2C41-989E-94D49161FC08}" type="slidenum">
              <a:rPr lang="en-US" smtClean="0"/>
              <a:pPr/>
              <a:t>6</a:t>
            </a:fld>
            <a:endParaRPr lang="en-US" dirty="0"/>
          </a:p>
        </p:txBody>
      </p:sp>
      <p:sp>
        <p:nvSpPr>
          <p:cNvPr id="12" name="TextBox 11">
            <a:extLst>
              <a:ext uri="{FF2B5EF4-FFF2-40B4-BE49-F238E27FC236}">
                <a16:creationId xmlns:a16="http://schemas.microsoft.com/office/drawing/2014/main" id="{60E9AB52-F312-426B-A7EF-816C2E2D3C93}"/>
              </a:ext>
            </a:extLst>
          </p:cNvPr>
          <p:cNvSpPr txBox="1"/>
          <p:nvPr/>
        </p:nvSpPr>
        <p:spPr>
          <a:xfrm>
            <a:off x="234280" y="1755960"/>
            <a:ext cx="1665285"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26th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9.5, 49 km</a:t>
            </a:r>
          </a:p>
        </p:txBody>
      </p:sp>
      <p:sp>
        <p:nvSpPr>
          <p:cNvPr id="13" name="TextBox 12">
            <a:extLst>
              <a:ext uri="{FF2B5EF4-FFF2-40B4-BE49-F238E27FC236}">
                <a16:creationId xmlns:a16="http://schemas.microsoft.com/office/drawing/2014/main" id="{24B398BB-9456-1381-CC42-061C1AA09860}"/>
              </a:ext>
            </a:extLst>
          </p:cNvPr>
          <p:cNvSpPr txBox="1"/>
          <p:nvPr/>
        </p:nvSpPr>
        <p:spPr>
          <a:xfrm>
            <a:off x="234280" y="3230079"/>
            <a:ext cx="1665285"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4th Jan 2022</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9.05, 36km</a:t>
            </a:r>
          </a:p>
        </p:txBody>
      </p:sp>
      <p:pic>
        <p:nvPicPr>
          <p:cNvPr id="6" name="Picture 5">
            <a:extLst>
              <a:ext uri="{FF2B5EF4-FFF2-40B4-BE49-F238E27FC236}">
                <a16:creationId xmlns:a16="http://schemas.microsoft.com/office/drawing/2014/main" id="{A7141EC3-D59B-FF05-D61B-BD09A581F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067" y="1068476"/>
            <a:ext cx="10221132" cy="5521517"/>
          </a:xfrm>
          <a:prstGeom prst="rect">
            <a:avLst/>
          </a:prstGeom>
        </p:spPr>
      </p:pic>
      <p:cxnSp>
        <p:nvCxnSpPr>
          <p:cNvPr id="11" name="Straight Arrow Connector 10">
            <a:extLst>
              <a:ext uri="{FF2B5EF4-FFF2-40B4-BE49-F238E27FC236}">
                <a16:creationId xmlns:a16="http://schemas.microsoft.com/office/drawing/2014/main" id="{4E1AAB9F-D63F-AF1F-8DB2-6783C81E6642}"/>
              </a:ext>
            </a:extLst>
          </p:cNvPr>
          <p:cNvCxnSpPr/>
          <p:nvPr/>
        </p:nvCxnSpPr>
        <p:spPr>
          <a:xfrm>
            <a:off x="1473196" y="5062779"/>
            <a:ext cx="2370142" cy="114300"/>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B9F946E7-A79A-1A14-DD35-4C0791D2E536}"/>
              </a:ext>
            </a:extLst>
          </p:cNvPr>
          <p:cNvSpPr txBox="1"/>
          <p:nvPr/>
        </p:nvSpPr>
        <p:spPr>
          <a:xfrm>
            <a:off x="205657" y="4822411"/>
            <a:ext cx="1665285"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26th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1.735, 71km</a:t>
            </a:r>
          </a:p>
        </p:txBody>
      </p:sp>
      <p:cxnSp>
        <p:nvCxnSpPr>
          <p:cNvPr id="10" name="Straight Arrow Connector 9">
            <a:extLst>
              <a:ext uri="{FF2B5EF4-FFF2-40B4-BE49-F238E27FC236}">
                <a16:creationId xmlns:a16="http://schemas.microsoft.com/office/drawing/2014/main" id="{E7ECFD9C-ED0C-9A2F-2DC9-8601A81CA581}"/>
              </a:ext>
            </a:extLst>
          </p:cNvPr>
          <p:cNvCxnSpPr>
            <a:cxnSpLocks/>
            <a:stCxn id="13" idx="3"/>
          </p:cNvCxnSpPr>
          <p:nvPr/>
        </p:nvCxnSpPr>
        <p:spPr>
          <a:xfrm flipV="1">
            <a:off x="1899565" y="2989712"/>
            <a:ext cx="3932907" cy="537885"/>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5352813B-547C-5609-C051-ECCA2B0AA379}"/>
              </a:ext>
            </a:extLst>
          </p:cNvPr>
          <p:cNvCxnSpPr>
            <a:cxnSpLocks/>
            <a:stCxn id="12" idx="3"/>
          </p:cNvCxnSpPr>
          <p:nvPr/>
        </p:nvCxnSpPr>
        <p:spPr>
          <a:xfrm>
            <a:off x="1899565" y="2053478"/>
            <a:ext cx="4086898" cy="687758"/>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9" name="TextBox 18">
            <a:extLst>
              <a:ext uri="{FF2B5EF4-FFF2-40B4-BE49-F238E27FC236}">
                <a16:creationId xmlns:a16="http://schemas.microsoft.com/office/drawing/2014/main" id="{53E50499-F275-F059-F5CA-912ADBACE50A}"/>
              </a:ext>
            </a:extLst>
          </p:cNvPr>
          <p:cNvSpPr txBox="1"/>
          <p:nvPr/>
        </p:nvSpPr>
        <p:spPr>
          <a:xfrm>
            <a:off x="356625" y="6026403"/>
            <a:ext cx="12165574" cy="204158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AE" sz="1800" b="1" i="0" u="none" strike="noStrike" cap="none" spc="0" normalizeH="0" baseline="0" dirty="0">
                <a:ln>
                  <a:noFill/>
                </a:ln>
                <a:solidFill>
                  <a:srgbClr val="000000"/>
                </a:solidFill>
                <a:effectLst/>
                <a:uFillTx/>
                <a:latin typeface="+mn-lt"/>
                <a:ea typeface="Helvetica Light"/>
                <a:cs typeface="Helvetica Light"/>
                <a:sym typeface="Helvetica Light"/>
              </a:rPr>
              <a:t>Observations</a:t>
            </a: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a:t>
            </a:r>
            <a:endParaRPr lang="en-AE" dirty="0">
              <a:solidFill>
                <a:srgbClr val="000000"/>
              </a:solidFill>
            </a:endParaRPr>
          </a:p>
          <a:p>
            <a:pPr marL="342900" marR="0" indent="-342900" algn="l" defTabSz="584200" rtl="0" fontAlgn="auto" latinLnBrk="1" hangingPunct="0">
              <a:lnSpc>
                <a:spcPct val="100000"/>
              </a:lnSpc>
              <a:spcBef>
                <a:spcPts val="0"/>
              </a:spcBef>
              <a:spcAft>
                <a:spcPts val="0"/>
              </a:spcAft>
              <a:buClrTx/>
              <a:buSzTx/>
              <a:buFontTx/>
              <a:buAutoNum type="arabicPeriod"/>
              <a:tabLst/>
            </a:pP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The closest reading in time recorded from EMM  post impact, is for the 26th of December at the local time of 1.735h at a distance(haversine) of approximately 70.9 kilometer. This shows a higher </a:t>
            </a:r>
            <a:r>
              <a:rPr kumimoji="0" lang="en-US" sz="1800" b="0" i="0" u="none" strike="noStrike" cap="none" spc="0" normalizeH="0" baseline="0" dirty="0">
                <a:ln>
                  <a:noFill/>
                </a:ln>
                <a:solidFill>
                  <a:srgbClr val="000000"/>
                </a:solidFill>
                <a:effectLst/>
                <a:uFillTx/>
                <a:latin typeface="+mn-lt"/>
                <a:ea typeface="Helvetica Light"/>
                <a:cs typeface="Helvetica Light"/>
                <a:sym typeface="Helvetica Light"/>
              </a:rPr>
              <a:t>TSURF</a:t>
            </a: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 reading than the readings from before 24th Dec (in blue). </a:t>
            </a:r>
            <a:r>
              <a:rPr lang="en-AE" sz="1800" dirty="0">
                <a:solidFill>
                  <a:srgbClr val="000000"/>
                </a:solidFill>
                <a:latin typeface="+mn-lt"/>
              </a:rPr>
              <a:t>W</a:t>
            </a: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e will further verify with the KRC expected values to see how far it is from the expected temperature. </a:t>
            </a:r>
          </a:p>
          <a:p>
            <a:pPr marL="342900" marR="0" indent="-342900" algn="l" defTabSz="584200" rtl="0" fontAlgn="auto" latinLnBrk="1" hangingPunct="0">
              <a:lnSpc>
                <a:spcPct val="100000"/>
              </a:lnSpc>
              <a:spcBef>
                <a:spcPts val="0"/>
              </a:spcBef>
              <a:spcAft>
                <a:spcPts val="0"/>
              </a:spcAft>
              <a:buClrTx/>
              <a:buSzTx/>
              <a:buFontTx/>
              <a:buAutoNum type="arabicPeriod"/>
              <a:tabLst/>
            </a:pPr>
            <a:r>
              <a:rPr lang="en-AE" sz="1800" dirty="0">
                <a:solidFill>
                  <a:srgbClr val="000000"/>
                </a:solidFill>
                <a:latin typeface="+mn-lt"/>
              </a:rPr>
              <a:t>The closest reading in distance is similarly for the 4th of January 2022, at a distance(haversine) of 35.78km from impact location. We will again check the KRC output for expected values of </a:t>
            </a:r>
            <a:r>
              <a:rPr lang="en-US" sz="1800" dirty="0">
                <a:solidFill>
                  <a:srgbClr val="000000"/>
                </a:solidFill>
                <a:latin typeface="+mn-lt"/>
              </a:rPr>
              <a:t>TSURF</a:t>
            </a:r>
            <a:r>
              <a:rPr lang="en-AE" sz="1800" dirty="0">
                <a:solidFill>
                  <a:srgbClr val="000000"/>
                </a:solidFill>
                <a:latin typeface="+mn-lt"/>
              </a:rPr>
              <a:t> for this location </a:t>
            </a:r>
            <a:endPar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endParaRPr>
          </a:p>
          <a:p>
            <a:pPr marL="342900" marR="0" indent="-342900" algn="ctr" defTabSz="584200" rtl="0" fontAlgn="auto" latinLnBrk="1" hangingPunct="0">
              <a:lnSpc>
                <a:spcPct val="100000"/>
              </a:lnSpc>
              <a:spcBef>
                <a:spcPts val="0"/>
              </a:spcBef>
              <a:spcAft>
                <a:spcPts val="0"/>
              </a:spcAft>
              <a:buClrTx/>
              <a:buSzTx/>
              <a:buFontTx/>
              <a:buAutoNum type="arabicPeriod"/>
              <a:tabLst/>
            </a:pPr>
            <a:endPar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endParaRPr>
          </a:p>
        </p:txBody>
      </p:sp>
    </p:spTree>
    <p:extLst>
      <p:ext uri="{BB962C8B-B14F-4D97-AF65-F5344CB8AC3E}">
        <p14:creationId xmlns:p14="http://schemas.microsoft.com/office/powerpoint/2010/main" val="30673956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016B6-6142-0AE5-3AA5-3C5DA2627F9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18B0A9-BC46-90FB-6724-D37A82A0C51E}"/>
              </a:ext>
            </a:extLst>
          </p:cNvPr>
          <p:cNvSpPr>
            <a:spLocks noGrp="1"/>
          </p:cNvSpPr>
          <p:nvPr>
            <p:ph type="sldNum" sz="quarter" idx="12"/>
          </p:nvPr>
        </p:nvSpPr>
        <p:spPr/>
        <p:txBody>
          <a:bodyPr/>
          <a:lstStyle/>
          <a:p>
            <a:fld id="{A1615FCE-39C3-2C41-989E-94D49161FC08}" type="slidenum">
              <a:rPr lang="en-US" smtClean="0"/>
              <a:pPr/>
              <a:t>7</a:t>
            </a:fld>
            <a:endParaRPr lang="en-US" dirty="0"/>
          </a:p>
        </p:txBody>
      </p:sp>
      <p:sp>
        <p:nvSpPr>
          <p:cNvPr id="12" name="TextBox 11">
            <a:extLst>
              <a:ext uri="{FF2B5EF4-FFF2-40B4-BE49-F238E27FC236}">
                <a16:creationId xmlns:a16="http://schemas.microsoft.com/office/drawing/2014/main" id="{7536B2CF-0812-7752-E540-322911283F77}"/>
              </a:ext>
            </a:extLst>
          </p:cNvPr>
          <p:cNvSpPr txBox="1"/>
          <p:nvPr/>
        </p:nvSpPr>
        <p:spPr>
          <a:xfrm>
            <a:off x="0" y="1755960"/>
            <a:ext cx="1899566"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26th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9.5, 49km</a:t>
            </a:r>
          </a:p>
        </p:txBody>
      </p:sp>
      <p:sp>
        <p:nvSpPr>
          <p:cNvPr id="13" name="TextBox 12">
            <a:extLst>
              <a:ext uri="{FF2B5EF4-FFF2-40B4-BE49-F238E27FC236}">
                <a16:creationId xmlns:a16="http://schemas.microsoft.com/office/drawing/2014/main" id="{018DDD19-AA7A-636D-E941-3B8695C1E140}"/>
              </a:ext>
            </a:extLst>
          </p:cNvPr>
          <p:cNvSpPr txBox="1"/>
          <p:nvPr/>
        </p:nvSpPr>
        <p:spPr>
          <a:xfrm>
            <a:off x="0" y="3230079"/>
            <a:ext cx="2000250"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4th Jan 2022</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9.05, 36km</a:t>
            </a:r>
          </a:p>
        </p:txBody>
      </p:sp>
      <p:sp>
        <p:nvSpPr>
          <p:cNvPr id="19" name="TextBox 18">
            <a:extLst>
              <a:ext uri="{FF2B5EF4-FFF2-40B4-BE49-F238E27FC236}">
                <a16:creationId xmlns:a16="http://schemas.microsoft.com/office/drawing/2014/main" id="{A80AC8E8-F663-3C1E-BA59-C094388A3C13}"/>
              </a:ext>
            </a:extLst>
          </p:cNvPr>
          <p:cNvSpPr txBox="1"/>
          <p:nvPr/>
        </p:nvSpPr>
        <p:spPr>
          <a:xfrm>
            <a:off x="356625" y="6026405"/>
            <a:ext cx="12165574" cy="204158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AE" sz="1800" b="1" i="0" u="none" strike="noStrike" cap="none" spc="0" normalizeH="0" baseline="0" dirty="0">
                <a:ln>
                  <a:noFill/>
                </a:ln>
                <a:solidFill>
                  <a:srgbClr val="000000"/>
                </a:solidFill>
                <a:effectLst/>
                <a:uFillTx/>
                <a:latin typeface="+mn-lt"/>
                <a:ea typeface="Helvetica Light"/>
                <a:cs typeface="Helvetica Light"/>
                <a:sym typeface="Helvetica Light"/>
              </a:rPr>
              <a:t>Observations</a:t>
            </a: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a:t>
            </a:r>
            <a:endParaRPr lang="en-AE" dirty="0">
              <a:solidFill>
                <a:srgbClr val="000000"/>
              </a:solidFill>
            </a:endParaRPr>
          </a:p>
          <a:p>
            <a:pPr marL="342900" marR="0" indent="-342900" algn="l" defTabSz="584200" rtl="0" fontAlgn="auto" latinLnBrk="1" hangingPunct="0">
              <a:lnSpc>
                <a:spcPct val="100000"/>
              </a:lnSpc>
              <a:spcBef>
                <a:spcPts val="0"/>
              </a:spcBef>
              <a:spcAft>
                <a:spcPts val="0"/>
              </a:spcAft>
              <a:buClrTx/>
              <a:buSzTx/>
              <a:buFontTx/>
              <a:buAutoNum type="arabicPeriod"/>
              <a:tabLst/>
            </a:pP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We see that the reading closest in time to Impact, is higher than the KRC output for that location. However we also find earlier readings that have gone above the KRC threshold, and we need to inspect these points further</a:t>
            </a:r>
          </a:p>
          <a:p>
            <a:pPr marL="342900" marR="0" indent="-342900" algn="l" defTabSz="584200" rtl="0" fontAlgn="auto" latinLnBrk="1" hangingPunct="0">
              <a:lnSpc>
                <a:spcPct val="100000"/>
              </a:lnSpc>
              <a:spcBef>
                <a:spcPts val="0"/>
              </a:spcBef>
              <a:spcAft>
                <a:spcPts val="0"/>
              </a:spcAft>
              <a:buClrTx/>
              <a:buSzTx/>
              <a:buFontTx/>
              <a:buAutoNum type="arabicPeriod"/>
              <a:tabLst/>
            </a:pPr>
            <a:r>
              <a:rPr lang="en-AE" sz="1800" dirty="0">
                <a:solidFill>
                  <a:srgbClr val="000000"/>
                </a:solidFill>
                <a:latin typeface="+mn-lt"/>
              </a:rPr>
              <a:t>We see that that the 26th December reading, at a distance of 49.3 km at 9.05h local time in the morning, is well under the     KRC expected value for </a:t>
            </a:r>
            <a:r>
              <a:rPr lang="en-US" sz="1800" dirty="0">
                <a:solidFill>
                  <a:srgbClr val="000000"/>
                </a:solidFill>
                <a:latin typeface="+mn-lt"/>
              </a:rPr>
              <a:t>TSURF</a:t>
            </a:r>
            <a:r>
              <a:rPr lang="en-AE" sz="1800" dirty="0">
                <a:solidFill>
                  <a:srgbClr val="000000"/>
                </a:solidFill>
                <a:latin typeface="+mn-lt"/>
              </a:rPr>
              <a:t>. </a:t>
            </a:r>
          </a:p>
          <a:p>
            <a:pPr marL="342900" marR="0" indent="-342900" algn="l" defTabSz="584200" rtl="0" fontAlgn="auto" latinLnBrk="1" hangingPunct="0">
              <a:lnSpc>
                <a:spcPct val="100000"/>
              </a:lnSpc>
              <a:spcBef>
                <a:spcPts val="0"/>
              </a:spcBef>
              <a:spcAft>
                <a:spcPts val="0"/>
              </a:spcAft>
              <a:buClrTx/>
              <a:buSzTx/>
              <a:buFontTx/>
              <a:buAutoNum type="arabicPeriod"/>
              <a:tabLst/>
            </a:pP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We also find that there are additional deviations from the KRC expec</a:t>
            </a:r>
            <a:r>
              <a:rPr lang="en-AE" sz="1800" dirty="0">
                <a:solidFill>
                  <a:srgbClr val="000000"/>
                </a:solidFill>
                <a:latin typeface="+mn-lt"/>
              </a:rPr>
              <a:t>ted values pre-impact. These will need to be inspected further to understand the underlying causes for such behaviour. </a:t>
            </a:r>
            <a:endPar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endParaRPr>
          </a:p>
        </p:txBody>
      </p:sp>
      <p:pic>
        <p:nvPicPr>
          <p:cNvPr id="5" name="Picture 4">
            <a:extLst>
              <a:ext uri="{FF2B5EF4-FFF2-40B4-BE49-F238E27FC236}">
                <a16:creationId xmlns:a16="http://schemas.microsoft.com/office/drawing/2014/main" id="{2D307CD8-70B9-D83B-BCF9-6D3CF9784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094" y="911715"/>
            <a:ext cx="9881275" cy="5337926"/>
          </a:xfrm>
          <a:prstGeom prst="rect">
            <a:avLst/>
          </a:prstGeom>
        </p:spPr>
      </p:pic>
      <p:cxnSp>
        <p:nvCxnSpPr>
          <p:cNvPr id="11" name="Straight Arrow Connector 10">
            <a:extLst>
              <a:ext uri="{FF2B5EF4-FFF2-40B4-BE49-F238E27FC236}">
                <a16:creationId xmlns:a16="http://schemas.microsoft.com/office/drawing/2014/main" id="{28E273E2-4104-8B14-0C9D-4AD9FED1B5F8}"/>
              </a:ext>
            </a:extLst>
          </p:cNvPr>
          <p:cNvCxnSpPr>
            <a:cxnSpLocks/>
          </p:cNvCxnSpPr>
          <p:nvPr/>
        </p:nvCxnSpPr>
        <p:spPr>
          <a:xfrm flipV="1">
            <a:off x="1473196" y="4942525"/>
            <a:ext cx="2913067" cy="120254"/>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4" name="TextBox 13">
            <a:extLst>
              <a:ext uri="{FF2B5EF4-FFF2-40B4-BE49-F238E27FC236}">
                <a16:creationId xmlns:a16="http://schemas.microsoft.com/office/drawing/2014/main" id="{9CA3EE1B-7396-E89A-171C-2AB5E6CE0CF5}"/>
              </a:ext>
            </a:extLst>
          </p:cNvPr>
          <p:cNvSpPr txBox="1"/>
          <p:nvPr/>
        </p:nvSpPr>
        <p:spPr>
          <a:xfrm>
            <a:off x="1" y="4822411"/>
            <a:ext cx="1870942"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26th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1.735, 71km</a:t>
            </a:r>
          </a:p>
        </p:txBody>
      </p:sp>
      <p:cxnSp>
        <p:nvCxnSpPr>
          <p:cNvPr id="10" name="Straight Arrow Connector 9">
            <a:extLst>
              <a:ext uri="{FF2B5EF4-FFF2-40B4-BE49-F238E27FC236}">
                <a16:creationId xmlns:a16="http://schemas.microsoft.com/office/drawing/2014/main" id="{086CC67C-4EDA-EFBD-5A36-E01B5999898B}"/>
              </a:ext>
            </a:extLst>
          </p:cNvPr>
          <p:cNvCxnSpPr>
            <a:cxnSpLocks/>
            <a:stCxn id="13" idx="3"/>
          </p:cNvCxnSpPr>
          <p:nvPr/>
        </p:nvCxnSpPr>
        <p:spPr>
          <a:xfrm flipV="1">
            <a:off x="2000250" y="2901080"/>
            <a:ext cx="3986213" cy="626517"/>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02A54A14-2B70-8F02-15F9-EDC2B5CF175C}"/>
              </a:ext>
            </a:extLst>
          </p:cNvPr>
          <p:cNvCxnSpPr>
            <a:cxnSpLocks/>
            <a:stCxn id="12" idx="3"/>
          </p:cNvCxnSpPr>
          <p:nvPr/>
        </p:nvCxnSpPr>
        <p:spPr>
          <a:xfrm>
            <a:off x="1899566" y="2053478"/>
            <a:ext cx="4229772" cy="626516"/>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5" name="TextBox 14">
            <a:extLst>
              <a:ext uri="{FF2B5EF4-FFF2-40B4-BE49-F238E27FC236}">
                <a16:creationId xmlns:a16="http://schemas.microsoft.com/office/drawing/2014/main" id="{22918017-6A5B-B398-6999-99B4AE745DBE}"/>
              </a:ext>
            </a:extLst>
          </p:cNvPr>
          <p:cNvSpPr txBox="1"/>
          <p:nvPr/>
        </p:nvSpPr>
        <p:spPr>
          <a:xfrm>
            <a:off x="1003296" y="4091502"/>
            <a:ext cx="2135186" cy="595035"/>
          </a:xfrm>
          <a:prstGeom prst="rect">
            <a:avLst/>
          </a:prstGeom>
          <a:solidFill>
            <a:schemeClr val="accent1">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30th Nov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0.578, 50km</a:t>
            </a:r>
          </a:p>
        </p:txBody>
      </p:sp>
      <p:sp>
        <p:nvSpPr>
          <p:cNvPr id="17" name="TextBox 16">
            <a:extLst>
              <a:ext uri="{FF2B5EF4-FFF2-40B4-BE49-F238E27FC236}">
                <a16:creationId xmlns:a16="http://schemas.microsoft.com/office/drawing/2014/main" id="{D7F07846-D30F-4A6E-8363-6ED32BB08716}"/>
              </a:ext>
            </a:extLst>
          </p:cNvPr>
          <p:cNvSpPr txBox="1"/>
          <p:nvPr/>
        </p:nvSpPr>
        <p:spPr>
          <a:xfrm>
            <a:off x="10387013" y="4343602"/>
            <a:ext cx="2135186" cy="595035"/>
          </a:xfrm>
          <a:prstGeom prst="rect">
            <a:avLst/>
          </a:prstGeom>
          <a:solidFill>
            <a:schemeClr val="accent1">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18th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23.69,  24km</a:t>
            </a:r>
          </a:p>
        </p:txBody>
      </p:sp>
      <p:cxnSp>
        <p:nvCxnSpPr>
          <p:cNvPr id="20" name="Straight Arrow Connector 19">
            <a:extLst>
              <a:ext uri="{FF2B5EF4-FFF2-40B4-BE49-F238E27FC236}">
                <a16:creationId xmlns:a16="http://schemas.microsoft.com/office/drawing/2014/main" id="{EE597056-5598-9E18-5BD4-BB5119AC2BAB}"/>
              </a:ext>
            </a:extLst>
          </p:cNvPr>
          <p:cNvCxnSpPr/>
          <p:nvPr/>
        </p:nvCxnSpPr>
        <p:spPr>
          <a:xfrm>
            <a:off x="3138481" y="4389019"/>
            <a:ext cx="1019182" cy="433392"/>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4A8130AF-D6CD-8563-F83A-032AC591228B}"/>
              </a:ext>
            </a:extLst>
          </p:cNvPr>
          <p:cNvCxnSpPr>
            <a:cxnSpLocks/>
            <a:stCxn id="17" idx="1"/>
          </p:cNvCxnSpPr>
          <p:nvPr/>
        </p:nvCxnSpPr>
        <p:spPr>
          <a:xfrm flipH="1" flipV="1">
            <a:off x="9486900" y="4641119"/>
            <a:ext cx="900113" cy="1"/>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 name="Shape 61">
            <a:extLst>
              <a:ext uri="{FF2B5EF4-FFF2-40B4-BE49-F238E27FC236}">
                <a16:creationId xmlns:a16="http://schemas.microsoft.com/office/drawing/2014/main" id="{6FFA4E57-B9EA-64F7-D99A-152707960EAF}"/>
              </a:ext>
            </a:extLst>
          </p:cNvPr>
          <p:cNvSpPr/>
          <p:nvPr/>
        </p:nvSpPr>
        <p:spPr>
          <a:xfrm>
            <a:off x="501646" y="-138313"/>
            <a:ext cx="10661653" cy="1333698"/>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ctr">
            <a:spAutoFit/>
          </a:bodyPr>
          <a:lstStyle>
            <a:lvl1pPr algn="l">
              <a:defRPr sz="3300" b="1">
                <a:solidFill>
                  <a:srgbClr val="59158C"/>
                </a:solidFill>
                <a:latin typeface="Gotham Thin"/>
                <a:ea typeface="Gotham Thin"/>
                <a:cs typeface="Gotham Thin"/>
                <a:sym typeface="Gotham Thin"/>
              </a:defRPr>
            </a:lvl1pPr>
          </a:lstStyle>
          <a:p>
            <a:pPr lvl="0">
              <a:defRPr sz="1800" b="0">
                <a:solidFill>
                  <a:srgbClr val="000000"/>
                </a:solidFill>
              </a:defRPr>
            </a:pP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EMM Data grid </a:t>
            </a:r>
            <a:r>
              <a:rPr lang="en-US" sz="4000" b="0" dirty="0">
                <a:solidFill>
                  <a:schemeClr val="tx1">
                    <a:lumMod val="40000"/>
                    <a:lumOff val="60000"/>
                  </a:schemeClr>
                </a:solidFill>
                <a:latin typeface="Lato Light" panose="020F0502020204030203" pitchFamily="34" charset="0"/>
                <a:ea typeface="Lato Light" panose="020F0502020204030203" pitchFamily="34" charset="0"/>
                <a:cs typeface="Lato Light" panose="020F0502020204030203" pitchFamily="34" charset="0"/>
              </a:rPr>
              <a:t>2X2</a:t>
            </a: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 – </a:t>
            </a:r>
            <a:r>
              <a:rPr lang="en-US" sz="4000" b="0" dirty="0">
                <a:latin typeface="Lato Light" panose="020F0502020204030203" pitchFamily="34" charset="0"/>
                <a:ea typeface="Lato Light" panose="020F0502020204030203" pitchFamily="34" charset="0"/>
                <a:cs typeface="Lato Light" panose="020F0502020204030203" pitchFamily="34" charset="0"/>
              </a:rPr>
              <a:t>Diurnal TSURF Readings with KRC expected values for selected points</a:t>
            </a:r>
            <a:endParaRPr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0072850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BBCE1-B4AF-78F4-1880-5058773AABE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86F051-5B6A-A70E-E0B0-C6BE66252518}"/>
              </a:ext>
            </a:extLst>
          </p:cNvPr>
          <p:cNvSpPr>
            <a:spLocks noGrp="1"/>
          </p:cNvSpPr>
          <p:nvPr>
            <p:ph type="sldNum" sz="quarter" idx="12"/>
          </p:nvPr>
        </p:nvSpPr>
        <p:spPr/>
        <p:txBody>
          <a:bodyPr/>
          <a:lstStyle/>
          <a:p>
            <a:fld id="{A1615FCE-39C3-2C41-989E-94D49161FC08}" type="slidenum">
              <a:rPr lang="en-US" smtClean="0"/>
              <a:pPr/>
              <a:t>8</a:t>
            </a:fld>
            <a:endParaRPr lang="en-US" dirty="0"/>
          </a:p>
        </p:txBody>
      </p:sp>
      <p:sp>
        <p:nvSpPr>
          <p:cNvPr id="12" name="TextBox 11">
            <a:extLst>
              <a:ext uri="{FF2B5EF4-FFF2-40B4-BE49-F238E27FC236}">
                <a16:creationId xmlns:a16="http://schemas.microsoft.com/office/drawing/2014/main" id="{B0B10DFD-4263-28BA-8479-ACE01C804C8C}"/>
              </a:ext>
            </a:extLst>
          </p:cNvPr>
          <p:cNvSpPr txBox="1"/>
          <p:nvPr/>
        </p:nvSpPr>
        <p:spPr>
          <a:xfrm>
            <a:off x="0" y="1755960"/>
            <a:ext cx="1899566"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26th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9.5, 49km</a:t>
            </a:r>
          </a:p>
        </p:txBody>
      </p:sp>
      <p:sp>
        <p:nvSpPr>
          <p:cNvPr id="13" name="TextBox 12">
            <a:extLst>
              <a:ext uri="{FF2B5EF4-FFF2-40B4-BE49-F238E27FC236}">
                <a16:creationId xmlns:a16="http://schemas.microsoft.com/office/drawing/2014/main" id="{6DB40329-909F-A199-4477-799C791843E4}"/>
              </a:ext>
            </a:extLst>
          </p:cNvPr>
          <p:cNvSpPr txBox="1"/>
          <p:nvPr/>
        </p:nvSpPr>
        <p:spPr>
          <a:xfrm>
            <a:off x="0" y="3230079"/>
            <a:ext cx="2000250"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4th Jan 2022</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9.05, 36km</a:t>
            </a:r>
          </a:p>
        </p:txBody>
      </p:sp>
      <p:sp>
        <p:nvSpPr>
          <p:cNvPr id="19" name="TextBox 18">
            <a:extLst>
              <a:ext uri="{FF2B5EF4-FFF2-40B4-BE49-F238E27FC236}">
                <a16:creationId xmlns:a16="http://schemas.microsoft.com/office/drawing/2014/main" id="{45AE368F-EEB4-13E8-2955-05E9EC4213EB}"/>
              </a:ext>
            </a:extLst>
          </p:cNvPr>
          <p:cNvSpPr txBox="1"/>
          <p:nvPr/>
        </p:nvSpPr>
        <p:spPr>
          <a:xfrm>
            <a:off x="356625" y="5610909"/>
            <a:ext cx="12165574" cy="287258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AE" sz="1800" b="1" i="0" u="none" strike="noStrike" cap="none" spc="0" normalizeH="0" baseline="0" dirty="0">
                <a:ln>
                  <a:noFill/>
                </a:ln>
                <a:solidFill>
                  <a:srgbClr val="000000"/>
                </a:solidFill>
                <a:effectLst/>
                <a:uFillTx/>
                <a:latin typeface="+mn-lt"/>
                <a:ea typeface="Helvetica Light"/>
                <a:cs typeface="Helvetica Light"/>
                <a:sym typeface="Helvetica Light"/>
              </a:rPr>
              <a:t>Observations</a:t>
            </a: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a:t>
            </a:r>
          </a:p>
          <a:p>
            <a:pPr marL="342900" marR="0" indent="-342900" algn="l" defTabSz="584200" rtl="0" fontAlgn="auto" latinLnBrk="1" hangingPunct="0">
              <a:lnSpc>
                <a:spcPct val="100000"/>
              </a:lnSpc>
              <a:spcBef>
                <a:spcPts val="0"/>
              </a:spcBef>
              <a:spcAft>
                <a:spcPts val="0"/>
              </a:spcAft>
              <a:buClrTx/>
              <a:buSzTx/>
              <a:buFontTx/>
              <a:buAutoNum type="arabicPeriod"/>
              <a:tabLst/>
            </a:pPr>
            <a:r>
              <a:rPr lang="en-AE" sz="1800" dirty="0">
                <a:solidFill>
                  <a:srgbClr val="000000"/>
                </a:solidFill>
                <a:latin typeface="+mn-lt"/>
              </a:rPr>
              <a:t>The TAUDUST for the 26th December at a distance of 49 km from the Impact, shows a slightly higher reading than the readings for before the 24th December. This could be related to the slightly lower readings of </a:t>
            </a:r>
            <a:r>
              <a:rPr lang="en-US" sz="1800" dirty="0">
                <a:solidFill>
                  <a:srgbClr val="000000"/>
                </a:solidFill>
                <a:latin typeface="+mn-lt"/>
              </a:rPr>
              <a:t>TSURF</a:t>
            </a:r>
            <a:r>
              <a:rPr lang="en-AE" sz="1800" dirty="0">
                <a:solidFill>
                  <a:srgbClr val="000000"/>
                </a:solidFill>
                <a:latin typeface="+mn-lt"/>
              </a:rPr>
              <a:t> compared to the KRC expected output. This has to be inspected further. </a:t>
            </a:r>
          </a:p>
          <a:p>
            <a:pPr marL="342900" marR="0" indent="-342900" algn="l" defTabSz="584200" rtl="0" fontAlgn="auto" latinLnBrk="1" hangingPunct="0">
              <a:lnSpc>
                <a:spcPct val="100000"/>
              </a:lnSpc>
              <a:spcBef>
                <a:spcPts val="0"/>
              </a:spcBef>
              <a:spcAft>
                <a:spcPts val="0"/>
              </a:spcAft>
              <a:buClrTx/>
              <a:buSzTx/>
              <a:buFontTx/>
              <a:buAutoNum type="arabicPeriod"/>
              <a:tabLst/>
            </a:pPr>
            <a:r>
              <a:rPr lang="en-AE" sz="1800" dirty="0">
                <a:solidFill>
                  <a:srgbClr val="000000"/>
                </a:solidFill>
                <a:latin typeface="+mn-lt"/>
              </a:rPr>
              <a:t>We see that the 26th December reading, the earliest available reading at a distance of 71 km from impact is nestled within the blue pre impact readings. We see that the highest reading within that one hour from 1 to 2, was on 14th December 2021, and we can further inspect if there was an unusual dust activity at that time. </a:t>
            </a:r>
          </a:p>
          <a:p>
            <a:pPr marL="342900" indent="-342900" algn="l" rtl="0" latinLnBrk="1" hangingPunct="0">
              <a:buFontTx/>
              <a:buAutoNum type="arabicPeriod"/>
            </a:pPr>
            <a:r>
              <a:rPr lang="en-AE" sz="1800" dirty="0">
                <a:solidFill>
                  <a:srgbClr val="000000"/>
                </a:solidFill>
                <a:latin typeface="+mn-lt"/>
              </a:rPr>
              <a:t>Another pre-impact high dust reading is for the 16th of November, </a:t>
            </a:r>
            <a:r>
              <a:rPr lang="en-US" sz="1800" dirty="0">
                <a:solidFill>
                  <a:srgbClr val="000000"/>
                </a:solidFill>
                <a:latin typeface="+mn-lt"/>
              </a:rPr>
              <a:t> the TSURF for this point however is within the KRC expected value and shows no abnormality. </a:t>
            </a:r>
            <a:endParaRPr lang="en-AE" sz="1800" dirty="0">
              <a:solidFill>
                <a:srgbClr val="000000"/>
              </a:solidFill>
              <a:latin typeface="+mn-lt"/>
            </a:endParaRPr>
          </a:p>
          <a:p>
            <a:pPr marL="342900" marR="0" indent="-342900" algn="l" defTabSz="584200" rtl="0" fontAlgn="auto" latinLnBrk="1" hangingPunct="0">
              <a:lnSpc>
                <a:spcPct val="100000"/>
              </a:lnSpc>
              <a:spcBef>
                <a:spcPts val="0"/>
              </a:spcBef>
              <a:spcAft>
                <a:spcPts val="0"/>
              </a:spcAft>
              <a:buClrTx/>
              <a:buSzTx/>
              <a:buFontTx/>
              <a:buAutoNum type="arabicPeriod"/>
              <a:tabLst/>
            </a:pPr>
            <a:endParaRPr lang="en-AE" sz="1800" dirty="0">
              <a:solidFill>
                <a:srgbClr val="000000"/>
              </a:solidFill>
              <a:latin typeface="+mn-lt"/>
            </a:endParaRPr>
          </a:p>
        </p:txBody>
      </p:sp>
      <p:sp>
        <p:nvSpPr>
          <p:cNvPr id="14" name="TextBox 13">
            <a:extLst>
              <a:ext uri="{FF2B5EF4-FFF2-40B4-BE49-F238E27FC236}">
                <a16:creationId xmlns:a16="http://schemas.microsoft.com/office/drawing/2014/main" id="{079B0E0B-D742-8810-25FB-26DF257DF8CF}"/>
              </a:ext>
            </a:extLst>
          </p:cNvPr>
          <p:cNvSpPr txBox="1"/>
          <p:nvPr/>
        </p:nvSpPr>
        <p:spPr>
          <a:xfrm>
            <a:off x="14312" y="4769546"/>
            <a:ext cx="1870942" cy="595035"/>
          </a:xfrm>
          <a:prstGeom prst="rect">
            <a:avLst/>
          </a:prstGeom>
          <a:solidFill>
            <a:srgbClr val="DC13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26th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1.735, 71km</a:t>
            </a:r>
          </a:p>
        </p:txBody>
      </p:sp>
      <p:cxnSp>
        <p:nvCxnSpPr>
          <p:cNvPr id="22" name="Straight Arrow Connector 21">
            <a:extLst>
              <a:ext uri="{FF2B5EF4-FFF2-40B4-BE49-F238E27FC236}">
                <a16:creationId xmlns:a16="http://schemas.microsoft.com/office/drawing/2014/main" id="{964C58F5-B68E-937F-BF95-73F4098B79A2}"/>
              </a:ext>
            </a:extLst>
          </p:cNvPr>
          <p:cNvCxnSpPr>
            <a:cxnSpLocks/>
          </p:cNvCxnSpPr>
          <p:nvPr/>
        </p:nvCxnSpPr>
        <p:spPr>
          <a:xfrm flipH="1" flipV="1">
            <a:off x="9486900" y="4641119"/>
            <a:ext cx="900113" cy="1"/>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 name="Shape 61">
            <a:extLst>
              <a:ext uri="{FF2B5EF4-FFF2-40B4-BE49-F238E27FC236}">
                <a16:creationId xmlns:a16="http://schemas.microsoft.com/office/drawing/2014/main" id="{EC0EEFF8-8150-EF0C-3DC7-B830D4881A33}"/>
              </a:ext>
            </a:extLst>
          </p:cNvPr>
          <p:cNvSpPr/>
          <p:nvPr/>
        </p:nvSpPr>
        <p:spPr>
          <a:xfrm>
            <a:off x="492123" y="45980"/>
            <a:ext cx="12020553" cy="133369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defRPr sz="3300" b="1">
                <a:solidFill>
                  <a:srgbClr val="59158C"/>
                </a:solidFill>
                <a:latin typeface="Gotham Thin"/>
                <a:ea typeface="Gotham Thin"/>
                <a:cs typeface="Gotham Thin"/>
                <a:sym typeface="Gotham Thin"/>
              </a:defRPr>
            </a:lvl1pPr>
          </a:lstStyle>
          <a:p>
            <a:pPr lvl="0">
              <a:defRPr sz="1800" b="0">
                <a:solidFill>
                  <a:srgbClr val="000000"/>
                </a:solidFill>
              </a:defRPr>
            </a:pP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EMM Data grid </a:t>
            </a:r>
            <a:r>
              <a:rPr lang="en-US" sz="4000" b="0" dirty="0">
                <a:solidFill>
                  <a:schemeClr val="tx1">
                    <a:lumMod val="40000"/>
                    <a:lumOff val="60000"/>
                  </a:schemeClr>
                </a:solidFill>
                <a:latin typeface="Lato Light" panose="020F0502020204030203" pitchFamily="34" charset="0"/>
                <a:ea typeface="Lato Light" panose="020F0502020204030203" pitchFamily="34" charset="0"/>
                <a:cs typeface="Lato Light" panose="020F0502020204030203" pitchFamily="34" charset="0"/>
              </a:rPr>
              <a:t>2X2</a:t>
            </a: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 – </a:t>
            </a:r>
            <a:r>
              <a:rPr lang="en-US" sz="4000" b="0" dirty="0">
                <a:latin typeface="Lato Light" panose="020F0502020204030203" pitchFamily="34" charset="0"/>
                <a:ea typeface="Lato Light" panose="020F0502020204030203" pitchFamily="34" charset="0"/>
                <a:cs typeface="Lato Light" panose="020F0502020204030203" pitchFamily="34" charset="0"/>
              </a:rPr>
              <a:t>Diurnal TAUDUST Readings with KRC expected values for selected points</a:t>
            </a:r>
            <a:endParaRPr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endParaRPr>
          </a:p>
        </p:txBody>
      </p:sp>
      <p:pic>
        <p:nvPicPr>
          <p:cNvPr id="6" name="Picture 5">
            <a:extLst>
              <a:ext uri="{FF2B5EF4-FFF2-40B4-BE49-F238E27FC236}">
                <a16:creationId xmlns:a16="http://schemas.microsoft.com/office/drawing/2014/main" id="{71EC5766-056D-B8DE-D5C6-9B282ED9A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2206" y="1626006"/>
            <a:ext cx="7772400" cy="4202378"/>
          </a:xfrm>
          <a:prstGeom prst="rect">
            <a:avLst/>
          </a:prstGeom>
        </p:spPr>
      </p:pic>
      <p:cxnSp>
        <p:nvCxnSpPr>
          <p:cNvPr id="11" name="Straight Arrow Connector 10">
            <a:extLst>
              <a:ext uri="{FF2B5EF4-FFF2-40B4-BE49-F238E27FC236}">
                <a16:creationId xmlns:a16="http://schemas.microsoft.com/office/drawing/2014/main" id="{AD0A163F-D55C-641D-28B8-C1660B332B42}"/>
              </a:ext>
            </a:extLst>
          </p:cNvPr>
          <p:cNvCxnSpPr>
            <a:cxnSpLocks/>
          </p:cNvCxnSpPr>
          <p:nvPr/>
        </p:nvCxnSpPr>
        <p:spPr>
          <a:xfrm flipV="1">
            <a:off x="1899566" y="4839757"/>
            <a:ext cx="2913067" cy="120254"/>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D0ACB781-6B9C-F9E4-B282-7B9DD576A049}"/>
              </a:ext>
            </a:extLst>
          </p:cNvPr>
          <p:cNvCxnSpPr>
            <a:cxnSpLocks/>
            <a:stCxn id="12" idx="3"/>
          </p:cNvCxnSpPr>
          <p:nvPr/>
        </p:nvCxnSpPr>
        <p:spPr>
          <a:xfrm>
            <a:off x="1899566" y="2053478"/>
            <a:ext cx="4602834" cy="2749193"/>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BCF23A78-70B2-6CC8-D9D8-2F88254AEDF2}"/>
              </a:ext>
            </a:extLst>
          </p:cNvPr>
          <p:cNvCxnSpPr>
            <a:cxnSpLocks/>
            <a:stCxn id="13" idx="3"/>
          </p:cNvCxnSpPr>
          <p:nvPr/>
        </p:nvCxnSpPr>
        <p:spPr>
          <a:xfrm>
            <a:off x="2000250" y="3527597"/>
            <a:ext cx="4439162" cy="1372287"/>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8C5E2D3D-5F21-63C6-CD86-4AB44E69BEB5}"/>
              </a:ext>
            </a:extLst>
          </p:cNvPr>
          <p:cNvSpPr txBox="1"/>
          <p:nvPr/>
        </p:nvSpPr>
        <p:spPr>
          <a:xfrm>
            <a:off x="60673" y="4006250"/>
            <a:ext cx="1870942" cy="595035"/>
          </a:xfrm>
          <a:prstGeom prst="rect">
            <a:avLst/>
          </a:prstGeom>
          <a:solidFill>
            <a:schemeClr val="accent5">
              <a:lumMod val="75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14th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1.97</a:t>
            </a:r>
          </a:p>
        </p:txBody>
      </p:sp>
      <p:cxnSp>
        <p:nvCxnSpPr>
          <p:cNvPr id="18" name="Straight Arrow Connector 17">
            <a:extLst>
              <a:ext uri="{FF2B5EF4-FFF2-40B4-BE49-F238E27FC236}">
                <a16:creationId xmlns:a16="http://schemas.microsoft.com/office/drawing/2014/main" id="{4F253550-898B-101E-375F-50D29C9A3CBF}"/>
              </a:ext>
            </a:extLst>
          </p:cNvPr>
          <p:cNvCxnSpPr>
            <a:cxnSpLocks/>
            <a:stCxn id="9" idx="3"/>
          </p:cNvCxnSpPr>
          <p:nvPr/>
        </p:nvCxnSpPr>
        <p:spPr>
          <a:xfrm>
            <a:off x="1931615" y="4303768"/>
            <a:ext cx="2895330" cy="273945"/>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546BAC62-DB23-E014-947E-8844B00AEDC8}"/>
              </a:ext>
            </a:extLst>
          </p:cNvPr>
          <p:cNvSpPr txBox="1"/>
          <p:nvPr/>
        </p:nvSpPr>
        <p:spPr>
          <a:xfrm>
            <a:off x="10651257" y="3461470"/>
            <a:ext cx="1870942" cy="595035"/>
          </a:xfrm>
          <a:prstGeom prst="rect">
            <a:avLst/>
          </a:prstGeom>
          <a:solidFill>
            <a:schemeClr val="accent5">
              <a:lumMod val="75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16th Nov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18.55, 26.8</a:t>
            </a:r>
          </a:p>
        </p:txBody>
      </p:sp>
      <p:cxnSp>
        <p:nvCxnSpPr>
          <p:cNvPr id="26" name="Straight Arrow Connector 25">
            <a:extLst>
              <a:ext uri="{FF2B5EF4-FFF2-40B4-BE49-F238E27FC236}">
                <a16:creationId xmlns:a16="http://schemas.microsoft.com/office/drawing/2014/main" id="{C79F57D1-C26D-1608-1A5D-4C42F41B88DE}"/>
              </a:ext>
            </a:extLst>
          </p:cNvPr>
          <p:cNvCxnSpPr>
            <a:cxnSpLocks/>
          </p:cNvCxnSpPr>
          <p:nvPr/>
        </p:nvCxnSpPr>
        <p:spPr>
          <a:xfrm flipH="1" flipV="1">
            <a:off x="8551333" y="2624667"/>
            <a:ext cx="2099734" cy="1200447"/>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79183601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C07AB-BC2E-C46B-DC92-C49E4B2BC94A}"/>
            </a:ext>
          </a:extLst>
        </p:cNvPr>
        <p:cNvGrpSpPr/>
        <p:nvPr/>
      </p:nvGrpSpPr>
      <p:grpSpPr>
        <a:xfrm>
          <a:off x="0" y="0"/>
          <a:ext cx="0" cy="0"/>
          <a:chOff x="0" y="0"/>
          <a:chExt cx="0" cy="0"/>
        </a:xfrm>
      </p:grpSpPr>
      <p:sp>
        <p:nvSpPr>
          <p:cNvPr id="2" name="Shape 61">
            <a:extLst>
              <a:ext uri="{FF2B5EF4-FFF2-40B4-BE49-F238E27FC236}">
                <a16:creationId xmlns:a16="http://schemas.microsoft.com/office/drawing/2014/main" id="{BA130E89-68B9-29EE-EF2B-5FE2C8B0EFEA}"/>
              </a:ext>
            </a:extLst>
          </p:cNvPr>
          <p:cNvSpPr/>
          <p:nvPr/>
        </p:nvSpPr>
        <p:spPr>
          <a:xfrm>
            <a:off x="501646" y="169463"/>
            <a:ext cx="11733026"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lgn="l">
              <a:defRPr sz="3300" b="1">
                <a:solidFill>
                  <a:srgbClr val="59158C"/>
                </a:solidFill>
                <a:latin typeface="Gotham Thin"/>
                <a:ea typeface="Gotham Thin"/>
                <a:cs typeface="Gotham Thin"/>
                <a:sym typeface="Gotham Thin"/>
              </a:defRPr>
            </a:lvl1pPr>
          </a:lstStyle>
          <a:p>
            <a:pPr>
              <a:defRPr sz="1800" b="0">
                <a:solidFill>
                  <a:srgbClr val="000000"/>
                </a:solidFill>
              </a:defRPr>
            </a:pP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EMM Data grid – </a:t>
            </a:r>
            <a:r>
              <a:rPr lang="en-US" sz="4000" b="0" dirty="0">
                <a:solidFill>
                  <a:schemeClr val="tx1">
                    <a:lumMod val="40000"/>
                    <a:lumOff val="60000"/>
                  </a:schemeClr>
                </a:solidFill>
                <a:latin typeface="Lato Light" panose="020F0502020204030203" pitchFamily="34" charset="0"/>
                <a:ea typeface="Lato Light" panose="020F0502020204030203" pitchFamily="34" charset="0"/>
                <a:cs typeface="Lato Light" panose="020F0502020204030203" pitchFamily="34" charset="0"/>
              </a:rPr>
              <a:t>3 deg X 3 deg </a:t>
            </a:r>
            <a:r>
              <a:rPr lang="en-US" sz="24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a:t>
            </a:r>
            <a:r>
              <a:rPr kumimoji="0" lang="en-US" sz="1600" b="0" i="0" u="none" strike="noStrike" kern="0" cap="none" spc="0" normalizeH="0" baseline="0" noProof="0" dirty="0">
                <a:ln>
                  <a:noFill/>
                </a:ln>
                <a:solidFill>
                  <a:srgbClr val="59158C"/>
                </a:solidFill>
                <a:effectLst/>
                <a:uLnTx/>
                <a:uFillTx/>
                <a:latin typeface="Lato Light" panose="020F0502020204030203" pitchFamily="34" charset="0"/>
                <a:ea typeface="Lato Light" panose="020F0502020204030203" pitchFamily="34" charset="0"/>
                <a:cs typeface="Lato Light" panose="020F0502020204030203" pitchFamily="34" charset="0"/>
                <a:sym typeface="Helvetica Light"/>
              </a:rPr>
              <a:t>max distance from impact point 110km</a:t>
            </a:r>
            <a:r>
              <a:rPr lang="en-US" sz="24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a:t>
            </a:r>
            <a:r>
              <a:rPr lang="en-US"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rPr>
              <a:t> </a:t>
            </a:r>
            <a:endParaRPr sz="4000" b="0" dirty="0">
              <a:solidFill>
                <a:srgbClr val="59158C"/>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 name="Slide Number Placeholder 3">
            <a:extLst>
              <a:ext uri="{FF2B5EF4-FFF2-40B4-BE49-F238E27FC236}">
                <a16:creationId xmlns:a16="http://schemas.microsoft.com/office/drawing/2014/main" id="{28684B25-D784-5F0F-44A6-5513042EF0B0}"/>
              </a:ext>
            </a:extLst>
          </p:cNvPr>
          <p:cNvSpPr>
            <a:spLocks noGrp="1"/>
          </p:cNvSpPr>
          <p:nvPr>
            <p:ph type="sldNum" sz="quarter" idx="12"/>
          </p:nvPr>
        </p:nvSpPr>
        <p:spPr/>
        <p:txBody>
          <a:bodyPr/>
          <a:lstStyle/>
          <a:p>
            <a:fld id="{A1615FCE-39C3-2C41-989E-94D49161FC08}" type="slidenum">
              <a:rPr lang="en-US" smtClean="0"/>
              <a:pPr/>
              <a:t>9</a:t>
            </a:fld>
            <a:endParaRPr lang="en-US" dirty="0"/>
          </a:p>
        </p:txBody>
      </p:sp>
      <p:cxnSp>
        <p:nvCxnSpPr>
          <p:cNvPr id="8" name="Straight Arrow Connector 7">
            <a:extLst>
              <a:ext uri="{FF2B5EF4-FFF2-40B4-BE49-F238E27FC236}">
                <a16:creationId xmlns:a16="http://schemas.microsoft.com/office/drawing/2014/main" id="{DDAD29C0-B3A5-C2FD-BB59-17AC9E3EC7DD}"/>
              </a:ext>
            </a:extLst>
          </p:cNvPr>
          <p:cNvCxnSpPr/>
          <p:nvPr/>
        </p:nvCxnSpPr>
        <p:spPr>
          <a:xfrm flipH="1">
            <a:off x="8329613" y="4876800"/>
            <a:ext cx="1665286" cy="0"/>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D4A2745F-B8EF-56CE-C844-693F74A281A5}"/>
              </a:ext>
            </a:extLst>
          </p:cNvPr>
          <p:cNvCxnSpPr/>
          <p:nvPr/>
        </p:nvCxnSpPr>
        <p:spPr>
          <a:xfrm flipH="1">
            <a:off x="8081955" y="2700336"/>
            <a:ext cx="1665286" cy="0"/>
          </a:xfrm>
          <a:prstGeom prst="straightConnector1">
            <a:avLst/>
          </a:prstGeom>
          <a:noFill/>
          <a:ln w="254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12" name="TextBox 11">
            <a:extLst>
              <a:ext uri="{FF2B5EF4-FFF2-40B4-BE49-F238E27FC236}">
                <a16:creationId xmlns:a16="http://schemas.microsoft.com/office/drawing/2014/main" id="{427F6ACB-B268-B519-DE8F-0486B956D14F}"/>
              </a:ext>
            </a:extLst>
          </p:cNvPr>
          <p:cNvSpPr txBox="1"/>
          <p:nvPr/>
        </p:nvSpPr>
        <p:spPr>
          <a:xfrm>
            <a:off x="9961567" y="4579282"/>
            <a:ext cx="1665285" cy="595035"/>
          </a:xfrm>
          <a:prstGeom prst="rect">
            <a:avLst/>
          </a:prstGeom>
          <a:solidFill>
            <a:schemeClr val="accent1">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26th Dec 2021</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9.5</a:t>
            </a:r>
          </a:p>
        </p:txBody>
      </p:sp>
      <p:sp>
        <p:nvSpPr>
          <p:cNvPr id="13" name="TextBox 12">
            <a:extLst>
              <a:ext uri="{FF2B5EF4-FFF2-40B4-BE49-F238E27FC236}">
                <a16:creationId xmlns:a16="http://schemas.microsoft.com/office/drawing/2014/main" id="{C9F34A20-EA59-AFFE-B43A-7AF186B2D6B1}"/>
              </a:ext>
            </a:extLst>
          </p:cNvPr>
          <p:cNvSpPr txBox="1"/>
          <p:nvPr/>
        </p:nvSpPr>
        <p:spPr>
          <a:xfrm>
            <a:off x="9747241" y="2398706"/>
            <a:ext cx="1665285" cy="595035"/>
          </a:xfrm>
          <a:prstGeom prst="rect">
            <a:avLst/>
          </a:prstGeom>
          <a:solidFill>
            <a:schemeClr val="accent1">
              <a:lumMod val="40000"/>
              <a:lumOff val="6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AE" sz="1600" b="0" i="0" u="none" strike="noStrike" cap="none" spc="0" normalizeH="0" baseline="0" dirty="0">
                <a:ln>
                  <a:noFill/>
                </a:ln>
                <a:solidFill>
                  <a:srgbClr val="000000"/>
                </a:solidFill>
                <a:effectLst/>
                <a:uFillTx/>
                <a:latin typeface="+mn-lt"/>
                <a:ea typeface="Helvetica Light"/>
                <a:cs typeface="Helvetica Light"/>
                <a:sym typeface="Helvetica Light"/>
              </a:rPr>
              <a:t>4th Jan 2022</a:t>
            </a:r>
          </a:p>
          <a:p>
            <a:pPr marL="0" marR="0" indent="0" algn="ctr" defTabSz="584200" rtl="0" fontAlgn="auto" latinLnBrk="1" hangingPunct="0">
              <a:lnSpc>
                <a:spcPct val="100000"/>
              </a:lnSpc>
              <a:spcBef>
                <a:spcPts val="0"/>
              </a:spcBef>
              <a:spcAft>
                <a:spcPts val="0"/>
              </a:spcAft>
              <a:buClrTx/>
              <a:buSzTx/>
              <a:buFontTx/>
              <a:buNone/>
              <a:tabLst/>
            </a:pPr>
            <a:r>
              <a:rPr lang="en-AE" sz="1600" dirty="0">
                <a:solidFill>
                  <a:srgbClr val="000000"/>
                </a:solidFill>
                <a:latin typeface="+mn-lt"/>
              </a:rPr>
              <a:t>Time: 9.05</a:t>
            </a:r>
          </a:p>
        </p:txBody>
      </p:sp>
      <p:pic>
        <p:nvPicPr>
          <p:cNvPr id="4098" name="Picture 2">
            <a:extLst>
              <a:ext uri="{FF2B5EF4-FFF2-40B4-BE49-F238E27FC236}">
                <a16:creationId xmlns:a16="http://schemas.microsoft.com/office/drawing/2014/main" id="{74D41F23-CC70-BEE0-E194-2AB7FAD07E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199" y="887608"/>
            <a:ext cx="10198100" cy="57531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F39E9A0-9E26-D066-444F-51C1C5CA5457}"/>
              </a:ext>
            </a:extLst>
          </p:cNvPr>
          <p:cNvSpPr txBox="1"/>
          <p:nvPr/>
        </p:nvSpPr>
        <p:spPr>
          <a:xfrm>
            <a:off x="356625" y="7204684"/>
            <a:ext cx="12165574" cy="65659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AE" sz="1800" b="1" i="0" u="none" strike="noStrike" cap="none" spc="0" normalizeH="0" baseline="0" dirty="0">
                <a:ln>
                  <a:noFill/>
                </a:ln>
                <a:solidFill>
                  <a:srgbClr val="000000"/>
                </a:solidFill>
                <a:effectLst/>
                <a:uFillTx/>
                <a:latin typeface="+mn-lt"/>
                <a:ea typeface="Helvetica Light"/>
                <a:cs typeface="Helvetica Light"/>
                <a:sym typeface="Helvetica Light"/>
              </a:rPr>
              <a:t>Observations</a:t>
            </a:r>
            <a:r>
              <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rPr>
              <a:t>:</a:t>
            </a:r>
            <a:endParaRPr lang="en-AE" dirty="0">
              <a:solidFill>
                <a:srgbClr val="000000"/>
              </a:solidFill>
            </a:endParaRPr>
          </a:p>
          <a:p>
            <a:pPr marL="342900" marR="0" indent="-342900" algn="l" defTabSz="584200" rtl="0" fontAlgn="auto" latinLnBrk="1" hangingPunct="0">
              <a:lnSpc>
                <a:spcPct val="100000"/>
              </a:lnSpc>
              <a:spcBef>
                <a:spcPts val="0"/>
              </a:spcBef>
              <a:spcAft>
                <a:spcPts val="0"/>
              </a:spcAft>
              <a:buClrTx/>
              <a:buSzTx/>
              <a:buFontTx/>
              <a:buAutoNum type="arabicPeriod"/>
              <a:tabLst/>
            </a:pPr>
            <a:r>
              <a:rPr lang="en-AE" sz="1800" dirty="0">
                <a:solidFill>
                  <a:srgbClr val="000000"/>
                </a:solidFill>
                <a:latin typeface="+mn-lt"/>
              </a:rPr>
              <a:t>With the increase in grid size, we get some add</a:t>
            </a:r>
            <a:r>
              <a:rPr lang="en-US" sz="1800" dirty="0" err="1">
                <a:solidFill>
                  <a:srgbClr val="000000"/>
                </a:solidFill>
                <a:latin typeface="+mn-lt"/>
              </a:rPr>
              <a:t>i</a:t>
            </a:r>
            <a:r>
              <a:rPr lang="en-AE" sz="1800" dirty="0">
                <a:solidFill>
                  <a:srgbClr val="000000"/>
                </a:solidFill>
                <a:latin typeface="+mn-lt"/>
              </a:rPr>
              <a:t>tional readings post impact. </a:t>
            </a:r>
            <a:endParaRPr kumimoji="0" lang="en-AE" sz="1800" b="0" i="0" u="none" strike="noStrike" cap="none" spc="0" normalizeH="0" baseline="0" dirty="0">
              <a:ln>
                <a:noFill/>
              </a:ln>
              <a:solidFill>
                <a:srgbClr val="000000"/>
              </a:solidFill>
              <a:effectLst/>
              <a:uFillTx/>
              <a:latin typeface="+mn-lt"/>
              <a:ea typeface="Helvetica Light"/>
              <a:cs typeface="Helvetica Light"/>
              <a:sym typeface="Helvetica Light"/>
            </a:endParaRPr>
          </a:p>
        </p:txBody>
      </p:sp>
    </p:spTree>
    <p:extLst>
      <p:ext uri="{BB962C8B-B14F-4D97-AF65-F5344CB8AC3E}">
        <p14:creationId xmlns:p14="http://schemas.microsoft.com/office/powerpoint/2010/main" val="46991586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Custom 2">
      <a:dk1>
        <a:srgbClr val="5F0091"/>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hite">
      <a:majorFont>
        <a:latin typeface="Gotham Light"/>
        <a:ea typeface="Gotham Light"/>
        <a:cs typeface="Gotham Light"/>
      </a:majorFont>
      <a:minorFont>
        <a:latin typeface="Gotham Light"/>
        <a:ea typeface="Gotham Light"/>
        <a:cs typeface="Gotham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otham Light"/>
        <a:ea typeface="Gotham Light"/>
        <a:cs typeface="Gotham Light"/>
      </a:majorFont>
      <a:minorFont>
        <a:latin typeface="Gotham Light"/>
        <a:ea typeface="Gotham Light"/>
        <a:cs typeface="Gotham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Ion</Template>
  <TotalTime>8222</TotalTime>
  <Words>1465</Words>
  <Application>Microsoft Macintosh PowerPoint</Application>
  <PresentationFormat>Custom</PresentationFormat>
  <Paragraphs>147</Paragraphs>
  <Slides>17</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Avenir</vt:lpstr>
      <vt:lpstr>Gotham Book</vt:lpstr>
      <vt:lpstr>Gotham Thin</vt:lpstr>
      <vt:lpstr>Helvetica</vt:lpstr>
      <vt:lpstr>Helvetica Light</vt:lpstr>
      <vt:lpstr>Lato</vt:lpstr>
      <vt:lpstr>Lato Light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Pallavi Krishna</cp:lastModifiedBy>
  <cp:revision>116</cp:revision>
  <cp:lastPrinted>2018-11-03T17:48:11Z</cp:lastPrinted>
  <dcterms:modified xsi:type="dcterms:W3CDTF">2024-07-09T11:01:27Z</dcterms:modified>
</cp:coreProperties>
</file>