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04818B-9AFE-44B1-B18D-8C4AEA6499ED}"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F44608-D6EC-4775-AF7B-BE526137543F}" type="slidenum">
              <a:rPr lang="en-IN" smtClean="0"/>
              <a:t>‹#›</a:t>
            </a:fld>
            <a:endParaRPr lang="en-IN"/>
          </a:p>
        </p:txBody>
      </p:sp>
    </p:spTree>
    <p:extLst>
      <p:ext uri="{BB962C8B-B14F-4D97-AF65-F5344CB8AC3E}">
        <p14:creationId xmlns:p14="http://schemas.microsoft.com/office/powerpoint/2010/main" val="2354785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04818B-9AFE-44B1-B18D-8C4AEA6499ED}"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F44608-D6EC-4775-AF7B-BE526137543F}" type="slidenum">
              <a:rPr lang="en-IN" smtClean="0"/>
              <a:t>‹#›</a:t>
            </a:fld>
            <a:endParaRPr lang="en-IN"/>
          </a:p>
        </p:txBody>
      </p:sp>
    </p:spTree>
    <p:extLst>
      <p:ext uri="{BB962C8B-B14F-4D97-AF65-F5344CB8AC3E}">
        <p14:creationId xmlns:p14="http://schemas.microsoft.com/office/powerpoint/2010/main" val="263267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04818B-9AFE-44B1-B18D-8C4AEA6499ED}"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F44608-D6EC-4775-AF7B-BE526137543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69335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04818B-9AFE-44B1-B18D-8C4AEA6499ED}"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F44608-D6EC-4775-AF7B-BE526137543F}" type="slidenum">
              <a:rPr lang="en-IN" smtClean="0"/>
              <a:t>‹#›</a:t>
            </a:fld>
            <a:endParaRPr lang="en-IN"/>
          </a:p>
        </p:txBody>
      </p:sp>
    </p:spTree>
    <p:extLst>
      <p:ext uri="{BB962C8B-B14F-4D97-AF65-F5344CB8AC3E}">
        <p14:creationId xmlns:p14="http://schemas.microsoft.com/office/powerpoint/2010/main" val="488081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04818B-9AFE-44B1-B18D-8C4AEA6499ED}"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F44608-D6EC-4775-AF7B-BE526137543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26655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04818B-9AFE-44B1-B18D-8C4AEA6499ED}"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F44608-D6EC-4775-AF7B-BE526137543F}" type="slidenum">
              <a:rPr lang="en-IN" smtClean="0"/>
              <a:t>‹#›</a:t>
            </a:fld>
            <a:endParaRPr lang="en-IN"/>
          </a:p>
        </p:txBody>
      </p:sp>
    </p:spTree>
    <p:extLst>
      <p:ext uri="{BB962C8B-B14F-4D97-AF65-F5344CB8AC3E}">
        <p14:creationId xmlns:p14="http://schemas.microsoft.com/office/powerpoint/2010/main" val="1700663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04818B-9AFE-44B1-B18D-8C4AEA6499ED}"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F44608-D6EC-4775-AF7B-BE526137543F}" type="slidenum">
              <a:rPr lang="en-IN" smtClean="0"/>
              <a:t>‹#›</a:t>
            </a:fld>
            <a:endParaRPr lang="en-IN"/>
          </a:p>
        </p:txBody>
      </p:sp>
    </p:spTree>
    <p:extLst>
      <p:ext uri="{BB962C8B-B14F-4D97-AF65-F5344CB8AC3E}">
        <p14:creationId xmlns:p14="http://schemas.microsoft.com/office/powerpoint/2010/main" val="3847585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04818B-9AFE-44B1-B18D-8C4AEA6499ED}"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F44608-D6EC-4775-AF7B-BE526137543F}" type="slidenum">
              <a:rPr lang="en-IN" smtClean="0"/>
              <a:t>‹#›</a:t>
            </a:fld>
            <a:endParaRPr lang="en-IN"/>
          </a:p>
        </p:txBody>
      </p:sp>
    </p:spTree>
    <p:extLst>
      <p:ext uri="{BB962C8B-B14F-4D97-AF65-F5344CB8AC3E}">
        <p14:creationId xmlns:p14="http://schemas.microsoft.com/office/powerpoint/2010/main" val="3787248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04818B-9AFE-44B1-B18D-8C4AEA6499ED}"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F44608-D6EC-4775-AF7B-BE526137543F}" type="slidenum">
              <a:rPr lang="en-IN" smtClean="0"/>
              <a:t>‹#›</a:t>
            </a:fld>
            <a:endParaRPr lang="en-IN"/>
          </a:p>
        </p:txBody>
      </p:sp>
    </p:spTree>
    <p:extLst>
      <p:ext uri="{BB962C8B-B14F-4D97-AF65-F5344CB8AC3E}">
        <p14:creationId xmlns:p14="http://schemas.microsoft.com/office/powerpoint/2010/main" val="3455170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04818B-9AFE-44B1-B18D-8C4AEA6499ED}"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F44608-D6EC-4775-AF7B-BE526137543F}" type="slidenum">
              <a:rPr lang="en-IN" smtClean="0"/>
              <a:t>‹#›</a:t>
            </a:fld>
            <a:endParaRPr lang="en-IN"/>
          </a:p>
        </p:txBody>
      </p:sp>
    </p:spTree>
    <p:extLst>
      <p:ext uri="{BB962C8B-B14F-4D97-AF65-F5344CB8AC3E}">
        <p14:creationId xmlns:p14="http://schemas.microsoft.com/office/powerpoint/2010/main" val="1504962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04818B-9AFE-44B1-B18D-8C4AEA6499ED}" type="datetimeFigureOut">
              <a:rPr lang="en-IN" smtClean="0"/>
              <a:t>06-11-2024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F44608-D6EC-4775-AF7B-BE526137543F}" type="slidenum">
              <a:rPr lang="en-IN" smtClean="0"/>
              <a:t>‹#›</a:t>
            </a:fld>
            <a:endParaRPr lang="en-IN"/>
          </a:p>
        </p:txBody>
      </p:sp>
    </p:spTree>
    <p:extLst>
      <p:ext uri="{BB962C8B-B14F-4D97-AF65-F5344CB8AC3E}">
        <p14:creationId xmlns:p14="http://schemas.microsoft.com/office/powerpoint/2010/main" val="1216990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04818B-9AFE-44B1-B18D-8C4AEA6499ED}" type="datetimeFigureOut">
              <a:rPr lang="en-IN" smtClean="0"/>
              <a:t>06-11-2024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F44608-D6EC-4775-AF7B-BE526137543F}" type="slidenum">
              <a:rPr lang="en-IN" smtClean="0"/>
              <a:t>‹#›</a:t>
            </a:fld>
            <a:endParaRPr lang="en-IN"/>
          </a:p>
        </p:txBody>
      </p:sp>
    </p:spTree>
    <p:extLst>
      <p:ext uri="{BB962C8B-B14F-4D97-AF65-F5344CB8AC3E}">
        <p14:creationId xmlns:p14="http://schemas.microsoft.com/office/powerpoint/2010/main" val="381969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04818B-9AFE-44B1-B18D-8C4AEA6499ED}" type="datetimeFigureOut">
              <a:rPr lang="en-IN" smtClean="0"/>
              <a:t>06-11-2024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F44608-D6EC-4775-AF7B-BE526137543F}" type="slidenum">
              <a:rPr lang="en-IN" smtClean="0"/>
              <a:t>‹#›</a:t>
            </a:fld>
            <a:endParaRPr lang="en-IN"/>
          </a:p>
        </p:txBody>
      </p:sp>
    </p:spTree>
    <p:extLst>
      <p:ext uri="{BB962C8B-B14F-4D97-AF65-F5344CB8AC3E}">
        <p14:creationId xmlns:p14="http://schemas.microsoft.com/office/powerpoint/2010/main" val="2943035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04818B-9AFE-44B1-B18D-8C4AEA6499ED}" type="datetimeFigureOut">
              <a:rPr lang="en-IN" smtClean="0"/>
              <a:t>06-11-2024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F44608-D6EC-4775-AF7B-BE526137543F}" type="slidenum">
              <a:rPr lang="en-IN" smtClean="0"/>
              <a:t>‹#›</a:t>
            </a:fld>
            <a:endParaRPr lang="en-IN"/>
          </a:p>
        </p:txBody>
      </p:sp>
    </p:spTree>
    <p:extLst>
      <p:ext uri="{BB962C8B-B14F-4D97-AF65-F5344CB8AC3E}">
        <p14:creationId xmlns:p14="http://schemas.microsoft.com/office/powerpoint/2010/main" val="2234699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04818B-9AFE-44B1-B18D-8C4AEA6499ED}" type="datetimeFigureOut">
              <a:rPr lang="en-IN" smtClean="0"/>
              <a:t>06-11-2024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F44608-D6EC-4775-AF7B-BE526137543F}" type="slidenum">
              <a:rPr lang="en-IN" smtClean="0"/>
              <a:t>‹#›</a:t>
            </a:fld>
            <a:endParaRPr lang="en-IN"/>
          </a:p>
        </p:txBody>
      </p:sp>
    </p:spTree>
    <p:extLst>
      <p:ext uri="{BB962C8B-B14F-4D97-AF65-F5344CB8AC3E}">
        <p14:creationId xmlns:p14="http://schemas.microsoft.com/office/powerpoint/2010/main" val="3746070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F44608-D6EC-4775-AF7B-BE526137543F}" type="slidenum">
              <a:rPr lang="en-IN" smtClean="0"/>
              <a:t>‹#›</a:t>
            </a:fld>
            <a:endParaRPr lang="en-IN"/>
          </a:p>
        </p:txBody>
      </p:sp>
      <p:sp>
        <p:nvSpPr>
          <p:cNvPr id="5" name="Date Placeholder 4"/>
          <p:cNvSpPr>
            <a:spLocks noGrp="1"/>
          </p:cNvSpPr>
          <p:nvPr>
            <p:ph type="dt" sz="half" idx="10"/>
          </p:nvPr>
        </p:nvSpPr>
        <p:spPr/>
        <p:txBody>
          <a:bodyPr/>
          <a:lstStyle/>
          <a:p>
            <a:fld id="{5804818B-9AFE-44B1-B18D-8C4AEA6499ED}" type="datetimeFigureOut">
              <a:rPr lang="en-IN" smtClean="0"/>
              <a:t>06-11-2024</a:t>
            </a:fld>
            <a:endParaRPr lang="en-IN"/>
          </a:p>
        </p:txBody>
      </p:sp>
    </p:spTree>
    <p:extLst>
      <p:ext uri="{BB962C8B-B14F-4D97-AF65-F5344CB8AC3E}">
        <p14:creationId xmlns:p14="http://schemas.microsoft.com/office/powerpoint/2010/main" val="1410365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04818B-9AFE-44B1-B18D-8C4AEA6499ED}" type="datetimeFigureOut">
              <a:rPr lang="en-IN" smtClean="0"/>
              <a:t>06-11-2024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2F44608-D6EC-4775-AF7B-BE526137543F}" type="slidenum">
              <a:rPr lang="en-IN" smtClean="0"/>
              <a:t>‹#›</a:t>
            </a:fld>
            <a:endParaRPr lang="en-IN"/>
          </a:p>
        </p:txBody>
      </p:sp>
    </p:spTree>
    <p:extLst>
      <p:ext uri="{BB962C8B-B14F-4D97-AF65-F5344CB8AC3E}">
        <p14:creationId xmlns:p14="http://schemas.microsoft.com/office/powerpoint/2010/main" val="373638766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geeksforgeeks.org/classes-objects-jav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244657D-E29E-54CA-8C49-B6794B58BF74}"/>
              </a:ext>
            </a:extLst>
          </p:cNvPr>
          <p:cNvSpPr>
            <a:spLocks noGrp="1" noChangeArrowheads="1"/>
          </p:cNvSpPr>
          <p:nvPr>
            <p:ph type="ctrTitle"/>
          </p:nvPr>
        </p:nvSpPr>
        <p:spPr bwMode="auto">
          <a:xfrm>
            <a:off x="1132246" y="1215920"/>
            <a:ext cx="1078586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4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Title:</a:t>
            </a: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Object-Oriented Programming in Java</a:t>
            </a:r>
            <a:b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4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Subtitle:</a:t>
            </a: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 Introduction to OOP Concepts in Java </a:t>
            </a:r>
          </a:p>
        </p:txBody>
      </p:sp>
      <p:sp>
        <p:nvSpPr>
          <p:cNvPr id="3" name="Subtitle 2">
            <a:extLst>
              <a:ext uri="{FF2B5EF4-FFF2-40B4-BE49-F238E27FC236}">
                <a16:creationId xmlns:a16="http://schemas.microsoft.com/office/drawing/2014/main" id="{F5A0D580-2BFC-5DC5-61D6-981CB84C3570}"/>
              </a:ext>
            </a:extLst>
          </p:cNvPr>
          <p:cNvSpPr>
            <a:spLocks noGrp="1"/>
          </p:cNvSpPr>
          <p:nvPr>
            <p:ph type="subTitle" idx="1"/>
          </p:nvPr>
        </p:nvSpPr>
        <p:spPr>
          <a:xfrm>
            <a:off x="7761031" y="5202238"/>
            <a:ext cx="9144000" cy="1655762"/>
          </a:xfrm>
        </p:spPr>
        <p:txBody>
          <a:bodyPr/>
          <a:lstStyle/>
          <a:p>
            <a:pPr marL="0" marR="0" lvl="0" indent="0" algn="l" defTabSz="914400" rtl="0" eaLnBrk="0" fontAlgn="base" latinLnBrk="0" hangingPunct="0">
              <a:lnSpc>
                <a:spcPct val="100000"/>
              </a:lnSpc>
              <a:spcBef>
                <a:spcPct val="0"/>
              </a:spcBef>
              <a:spcAft>
                <a:spcPct val="0"/>
              </a:spcAft>
              <a:buClrTx/>
              <a:buSzTx/>
              <a:tabLst/>
            </a:pPr>
            <a:r>
              <a:rPr lang="en-GB" sz="2400" b="0" i="0" u="none" strike="noStrike" cap="all" dirty="0">
                <a:solidFill>
                  <a:schemeClr val="tx1">
                    <a:lumMod val="95000"/>
                    <a:lumOff val="5000"/>
                  </a:schemeClr>
                </a:solidFill>
                <a:effectLst/>
                <a:latin typeface="Times New Roman" panose="02020603050405020304" pitchFamily="18" charset="0"/>
                <a:cs typeface="Times New Roman" panose="02020603050405020304" pitchFamily="18" charset="0"/>
              </a:rPr>
              <a:t>Presented by</a:t>
            </a:r>
            <a:r>
              <a:rPr lang="en-GB" sz="2400" b="0" i="0" u="none" strike="noStrike" cap="all" dirty="0">
                <a:solidFill>
                  <a:schemeClr val="tx1">
                    <a:lumMod val="95000"/>
                    <a:lumOff val="5000"/>
                  </a:schemeClr>
                </a:solidFill>
                <a:effectLst/>
                <a:latin typeface="Calibri" panose="020F0502020204030204" pitchFamily="34" charset="0"/>
              </a:rPr>
              <a:t> :</a:t>
            </a:r>
            <a:endParaRPr kumimoji="0" lang="en-US" altLang="en-US" sz="2400" b="0" i="0" u="none" strike="noStrike" cap="none" normalizeH="0" baseline="0" dirty="0">
              <a:ln>
                <a:noFill/>
              </a:ln>
              <a:solidFill>
                <a:schemeClr val="tx1">
                  <a:lumMod val="95000"/>
                  <a:lumOff val="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Arial" panose="020B0604020202020204" pitchFamily="34" charset="0"/>
              </a:rPr>
              <a:t>Name : Pallavi Darade</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Arial" panose="020B0604020202020204" pitchFamily="34" charset="0"/>
              </a:rPr>
              <a:t>Date :</a:t>
            </a:r>
            <a:r>
              <a:rPr kumimoji="0" lang="en-US" altLang="en-US" sz="2800" b="0" i="0" u="none" strike="noStrike" cap="none" normalizeH="0" baseline="0" dirty="0">
                <a:ln>
                  <a:noFill/>
                </a:ln>
                <a:solidFill>
                  <a:schemeClr val="tx1"/>
                </a:solidFill>
                <a:effectLst/>
                <a:latin typeface="Arial" panose="020B0604020202020204" pitchFamily="34" charset="0"/>
              </a:rPr>
              <a:t> </a:t>
            </a:r>
            <a:r>
              <a:rPr lang="en-US" altLang="en-US" sz="2800" b="1" dirty="0">
                <a:solidFill>
                  <a:schemeClr val="tx1"/>
                </a:solidFill>
                <a:latin typeface="Arial" panose="020B0604020202020204" pitchFamily="34" charset="0"/>
              </a:rPr>
              <a:t>05</a:t>
            </a:r>
            <a:r>
              <a:rPr kumimoji="0" lang="en-US" altLang="en-US" sz="2800" b="1" i="0" u="none" strike="noStrike" cap="none" normalizeH="0" baseline="0" dirty="0">
                <a:ln>
                  <a:noFill/>
                </a:ln>
                <a:solidFill>
                  <a:schemeClr val="tx1"/>
                </a:solidFill>
                <a:effectLst/>
                <a:latin typeface="Arial" panose="020B0604020202020204" pitchFamily="34" charset="0"/>
              </a:rPr>
              <a:t>/11/2024</a:t>
            </a:r>
          </a:p>
          <a:p>
            <a:endParaRPr lang="en-IN" dirty="0"/>
          </a:p>
        </p:txBody>
      </p:sp>
    </p:spTree>
    <p:extLst>
      <p:ext uri="{BB962C8B-B14F-4D97-AF65-F5344CB8AC3E}">
        <p14:creationId xmlns:p14="http://schemas.microsoft.com/office/powerpoint/2010/main" val="543173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86D18-432B-37C0-6536-5E4E2929506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4" name="Rectangle 1">
            <a:extLst>
              <a:ext uri="{FF2B5EF4-FFF2-40B4-BE49-F238E27FC236}">
                <a16:creationId xmlns:a16="http://schemas.microsoft.com/office/drawing/2014/main" id="{BEED1393-CDCD-2BBE-1D5C-1394095E3F6A}"/>
              </a:ext>
            </a:extLst>
          </p:cNvPr>
          <p:cNvSpPr>
            <a:spLocks noGrp="1" noChangeArrowheads="1"/>
          </p:cNvSpPr>
          <p:nvPr>
            <p:ph idx="1"/>
          </p:nvPr>
        </p:nvSpPr>
        <p:spPr bwMode="auto">
          <a:xfrm>
            <a:off x="677333" y="1736228"/>
            <a:ext cx="10438341"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OOP is fundamental to Java programming.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concepts like Encapsulation, Inheritance, Polymorphism, and Abstraction help in building flexible, modular, and reusable code.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Java provides the necessary tools and syntax to implement these OOP principles effectively.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7949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6A464-D650-FAA8-E9E8-1ED1CF57DA2E}"/>
              </a:ext>
            </a:extLst>
          </p:cNvPr>
          <p:cNvSpPr>
            <a:spLocks noGrp="1"/>
          </p:cNvSpPr>
          <p:nvPr>
            <p:ph type="title"/>
          </p:nvPr>
        </p:nvSpPr>
        <p:spPr>
          <a:xfrm>
            <a:off x="3163359" y="2938462"/>
            <a:ext cx="8596668" cy="1320800"/>
          </a:xfrm>
        </p:spPr>
        <p:txBody>
          <a:bodyPr>
            <a:normAutofit/>
          </a:bodyPr>
          <a:lstStyle/>
          <a:p>
            <a:r>
              <a:rPr lang="en-IN" sz="8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97265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11AFD-7CF7-0FF2-7E6C-B1DE8947731B}"/>
              </a:ext>
            </a:extLst>
          </p:cNvPr>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What is OOP?</a:t>
            </a:r>
          </a:p>
        </p:txBody>
      </p:sp>
      <p:sp>
        <p:nvSpPr>
          <p:cNvPr id="3" name="Content Placeholder 2">
            <a:extLst>
              <a:ext uri="{FF2B5EF4-FFF2-40B4-BE49-F238E27FC236}">
                <a16:creationId xmlns:a16="http://schemas.microsoft.com/office/drawing/2014/main" id="{C97782AC-DA94-9963-4056-7C8A5B85AD9C}"/>
              </a:ext>
            </a:extLst>
          </p:cNvPr>
          <p:cNvSpPr>
            <a:spLocks noGrp="1"/>
          </p:cNvSpPr>
          <p:nvPr>
            <p:ph idx="1"/>
          </p:nvPr>
        </p:nvSpPr>
        <p:spPr>
          <a:xfrm>
            <a:off x="677333" y="2160589"/>
            <a:ext cx="10495491" cy="3880773"/>
          </a:xfrm>
        </p:spPr>
        <p:txBody>
          <a:bodyPr>
            <a:normAutofit/>
          </a:bodyPr>
          <a:lstStyle/>
          <a:p>
            <a:r>
              <a:rPr lang="en-US" sz="2800" b="1" dirty="0">
                <a:latin typeface="Times New Roman" panose="02020603050405020304" pitchFamily="18" charset="0"/>
                <a:cs typeface="Times New Roman" panose="02020603050405020304" pitchFamily="18" charset="0"/>
              </a:rPr>
              <a:t>Definition:</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Object-Oriented Programming is a programming paradigm based on the concept of objects. </a:t>
            </a:r>
          </a:p>
          <a:p>
            <a:pPr algn="l"/>
            <a:r>
              <a:rPr lang="en-US" sz="2800" b="0" i="0" dirty="0">
                <a:solidFill>
                  <a:srgbClr val="000000"/>
                </a:solidFill>
                <a:effectLst/>
                <a:latin typeface="ff8"/>
              </a:rPr>
              <a:t>Java is an Object-Oriented Language.</a:t>
            </a:r>
            <a:endParaRPr lang="en-US" sz="2800" b="0" i="0" dirty="0">
              <a:solidFill>
                <a:srgbClr val="000000"/>
              </a:solidFill>
              <a:effectLst/>
              <a:latin typeface="Source Sans Pro" panose="020B0503030403020204" pitchFamily="34" charset="0"/>
            </a:endParaRPr>
          </a:p>
          <a:p>
            <a:r>
              <a:rPr lang="en-US" sz="2800" b="1" i="0" dirty="0">
                <a:solidFill>
                  <a:srgbClr val="000000"/>
                </a:solidFill>
                <a:effectLst/>
                <a:latin typeface="ff0"/>
              </a:rPr>
              <a:t>Object Oriented Programming</a:t>
            </a:r>
            <a:r>
              <a:rPr lang="en-US" sz="2800" dirty="0">
                <a:solidFill>
                  <a:srgbClr val="000000"/>
                </a:solidFill>
                <a:latin typeface="Source Sans Pro" panose="020B0503030403020204" pitchFamily="34" charset="0"/>
              </a:rPr>
              <a:t> </a:t>
            </a:r>
            <a:r>
              <a:rPr lang="en-US" sz="2800" b="0" i="0" dirty="0">
                <a:solidFill>
                  <a:srgbClr val="000000"/>
                </a:solidFill>
                <a:effectLst/>
                <a:latin typeface="ff8"/>
              </a:rPr>
              <a:t>is a methodology to design a program using classes and objects. </a:t>
            </a:r>
            <a:endParaRPr lang="en-US" sz="2800" b="0" i="0" dirty="0">
              <a:solidFill>
                <a:srgbClr val="000000"/>
              </a:solidFill>
              <a:effectLst/>
              <a:latin typeface="Source Sans Pro" panose="020B0503030403020204" pitchFamily="34" charset="0"/>
            </a:endParaRPr>
          </a:p>
          <a:p>
            <a:endParaRPr lang="en-US"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F76E7F24-8359-CA9B-EA0B-0CC2A2F906B6}"/>
              </a:ext>
            </a:extLst>
          </p:cNvPr>
          <p:cNvSpPr>
            <a:spLocks noChangeArrowheads="1"/>
          </p:cNvSpPr>
          <p:nvPr/>
        </p:nvSpPr>
        <p:spPr bwMode="auto">
          <a:xfrm>
            <a:off x="0" y="0"/>
            <a:ext cx="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600" b="0" i="0" u="none" strike="noStrike" cap="none" normalizeH="0" baseline="0">
                <a:ln>
                  <a:noFill/>
                </a:ln>
                <a:solidFill>
                  <a:srgbClr val="000000"/>
                </a:solidFill>
                <a:effectLst/>
                <a:latin typeface="ff8"/>
              </a:rPr>
              <a:t>Java is an Object-Oriented Language.</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400" b="1" i="0" u="none" strike="noStrike" cap="none" normalizeH="0" baseline="0">
                <a:ln>
                  <a:noFill/>
                </a:ln>
                <a:solidFill>
                  <a:srgbClr val="000000"/>
                </a:solidFill>
                <a:effectLst/>
                <a:latin typeface="ff0"/>
              </a:rPr>
              <a:t>Object Oriented Programming</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600" b="0" i="0" u="none" strike="noStrike" cap="none" normalizeH="0" baseline="0">
                <a:ln>
                  <a:noFill/>
                </a:ln>
                <a:solidFill>
                  <a:srgbClr val="000000"/>
                </a:solidFill>
                <a:effectLst/>
                <a:latin typeface="ff8"/>
              </a:rPr>
              <a:t>is amethodology to design a program using classes and objects. It simplifies thesoftware development and maintenance by providing some concepts:</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ff2"/>
              </a:rPr>
              <a:t>•</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600" b="0" i="0" u="none" strike="noStrike" cap="none" normalizeH="0" baseline="0">
                <a:ln>
                  <a:noFill/>
                </a:ln>
                <a:solidFill>
                  <a:srgbClr val="000000"/>
                </a:solidFill>
                <a:effectLst/>
                <a:latin typeface="ff8"/>
              </a:rPr>
              <a:t>Object</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ff2"/>
              </a:rPr>
              <a:t>•</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600" b="0" i="0" u="none" strike="noStrike" cap="none" normalizeH="0" baseline="0">
                <a:ln>
                  <a:noFill/>
                </a:ln>
                <a:solidFill>
                  <a:srgbClr val="000000"/>
                </a:solidFill>
                <a:effectLst/>
                <a:latin typeface="ff8"/>
              </a:rPr>
              <a:t>Class</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ff2"/>
              </a:rPr>
              <a:t>•</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600" b="0" i="0" u="none" strike="noStrike" cap="none" normalizeH="0" baseline="0">
                <a:ln>
                  <a:noFill/>
                </a:ln>
                <a:solidFill>
                  <a:srgbClr val="000000"/>
                </a:solidFill>
                <a:effectLst/>
                <a:latin typeface="ff8"/>
              </a:rPr>
              <a:t>Encapsulation</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ff2"/>
              </a:rPr>
              <a:t>•</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600" b="0" i="0" u="none" strike="noStrike" cap="none" normalizeH="0" baseline="0">
                <a:ln>
                  <a:noFill/>
                </a:ln>
                <a:solidFill>
                  <a:srgbClr val="000000"/>
                </a:solidFill>
                <a:effectLst/>
                <a:latin typeface="ff8"/>
              </a:rPr>
              <a:t>Inheritance</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ff2"/>
              </a:rPr>
              <a:t>•</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600" b="0" i="0" u="none" strike="noStrike" cap="none" normalizeH="0" baseline="0">
                <a:ln>
                  <a:noFill/>
                </a:ln>
                <a:solidFill>
                  <a:srgbClr val="000000"/>
                </a:solidFill>
                <a:effectLst/>
                <a:latin typeface="ff8"/>
              </a:rPr>
              <a:t>Polymorphism</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ff2"/>
              </a:rPr>
              <a:t>•</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600" b="0" i="0" u="none" strike="noStrike" cap="none" normalizeH="0" baseline="0">
                <a:ln>
                  <a:noFill/>
                </a:ln>
                <a:solidFill>
                  <a:srgbClr val="000000"/>
                </a:solidFill>
                <a:effectLst/>
                <a:latin typeface="ff8"/>
              </a:rPr>
              <a:t>Abstraction</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b="1" i="0" u="none" strike="noStrike" cap="none" normalizeH="0" baseline="0">
                <a:ln>
                  <a:noFill/>
                </a:ln>
                <a:solidFill>
                  <a:srgbClr val="898989"/>
                </a:solidFill>
                <a:effectLst/>
                <a:latin typeface="ff7"/>
              </a:rPr>
              <a:t>2</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Source Sans Pro" panose="020B0503030403020204" pitchFamily="34" charset="0"/>
              </a:rPr>
              <a:t>  </a:t>
            </a:r>
            <a:r>
              <a:rPr kumimoji="0" lang="en-US" altLang="en-US" sz="1900" b="0" i="0" u="none" strike="noStrike" cap="none" normalizeH="0" baseline="0">
                <a:ln>
                  <a:noFill/>
                </a:ln>
                <a:solidFill>
                  <a:srgbClr val="000000"/>
                </a:solidFill>
                <a:effectLst/>
                <a:latin typeface="Source Sans Pro" panose="020B0503030403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AutoShape 2">
            <a:extLst>
              <a:ext uri="{FF2B5EF4-FFF2-40B4-BE49-F238E27FC236}">
                <a16:creationId xmlns:a16="http://schemas.microsoft.com/office/drawing/2014/main" id="{663B0B3F-D9EE-ED88-787E-67F44369B422}"/>
              </a:ext>
            </a:extLst>
          </p:cNvPr>
          <p:cNvSpPr>
            <a:spLocks noChangeAspect="1" noChangeArrowheads="1"/>
          </p:cNvSpPr>
          <p:nvPr/>
        </p:nvSpPr>
        <p:spPr bwMode="auto">
          <a:xfrm>
            <a:off x="60325" y="72009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911575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850C4-6BCD-250E-1C72-A7B80A39CC01}"/>
              </a:ext>
            </a:extLst>
          </p:cNvPr>
          <p:cNvSpPr>
            <a:spLocks noGrp="1"/>
          </p:cNvSpPr>
          <p:nvPr>
            <p:ph type="title"/>
          </p:nvPr>
        </p:nvSpPr>
        <p:spPr>
          <a:xfrm>
            <a:off x="1191684" y="1441576"/>
            <a:ext cx="8596668" cy="1826581"/>
          </a:xfrm>
        </p:spPr>
        <p:txBody>
          <a:bodyPr>
            <a:normAutofit fontScale="90000"/>
          </a:bodyPr>
          <a:lstStyle/>
          <a:p>
            <a:r>
              <a:rPr lang="en-US" sz="2800" b="0" i="0" dirty="0">
                <a:solidFill>
                  <a:srgbClr val="000000"/>
                </a:solidFill>
                <a:effectLst/>
                <a:latin typeface="Times New Roman" panose="02020603050405020304" pitchFamily="18" charset="0"/>
                <a:cs typeface="Times New Roman" panose="02020603050405020304" pitchFamily="18" charset="0"/>
              </a:rPr>
              <a:t>It simplifies the software development and maintenance by providing some concepts:</a:t>
            </a:r>
            <a:br>
              <a:rPr lang="en-US" sz="2800" b="0" i="0" dirty="0">
                <a:solidFill>
                  <a:srgbClr val="000000"/>
                </a:solidFill>
                <a:effectLst/>
                <a:latin typeface="Times New Roman" panose="02020603050405020304" pitchFamily="18" charset="0"/>
                <a:cs typeface="Times New Roman" panose="02020603050405020304" pitchFamily="18" charset="0"/>
              </a:rPr>
            </a:br>
            <a:br>
              <a:rPr lang="en-US" sz="2800" b="0" i="0" dirty="0">
                <a:solidFill>
                  <a:srgbClr val="000000"/>
                </a:solidFill>
                <a:effectLst/>
                <a:latin typeface="Times New Roman" panose="02020603050405020304" pitchFamily="18" charset="0"/>
                <a:cs typeface="Times New Roman" panose="02020603050405020304" pitchFamily="18" charset="0"/>
              </a:rPr>
            </a:br>
            <a:r>
              <a:rPr lang="en-IN" sz="2800" b="1" dirty="0">
                <a:solidFill>
                  <a:schemeClr val="tx1">
                    <a:lumMod val="85000"/>
                    <a:lumOff val="15000"/>
                  </a:schemeClr>
                </a:solidFill>
                <a:latin typeface="Times New Roman" panose="02020603050405020304" pitchFamily="18" charset="0"/>
                <a:cs typeface="Times New Roman" panose="02020603050405020304" pitchFamily="18" charset="0"/>
              </a:rPr>
              <a:t>Key Concepts of OOP:</a:t>
            </a:r>
            <a:br>
              <a:rPr lang="en-US" sz="2800" b="0" i="0" dirty="0">
                <a:solidFill>
                  <a:schemeClr val="tx1">
                    <a:lumMod val="85000"/>
                    <a:lumOff val="15000"/>
                  </a:schemeClr>
                </a:solidFill>
                <a:effectLst/>
                <a:latin typeface="Times New Roman" panose="02020603050405020304" pitchFamily="18" charset="0"/>
                <a:cs typeface="Times New Roman" panose="02020603050405020304" pitchFamily="18" charset="0"/>
              </a:rPr>
            </a:br>
            <a:br>
              <a:rPr lang="en-IN" sz="2800" b="0" i="0" dirty="0">
                <a:solidFill>
                  <a:srgbClr val="000000"/>
                </a:solidFill>
                <a:effectLst/>
                <a:latin typeface="Times New Roman" panose="02020603050405020304" pitchFamily="18" charset="0"/>
                <a:cs typeface="Times New Roman" panose="02020603050405020304" pitchFamily="18" charset="0"/>
              </a:rPr>
            </a:br>
            <a:endParaRPr lang="en-IN" sz="2800" dirty="0"/>
          </a:p>
        </p:txBody>
      </p:sp>
      <p:sp>
        <p:nvSpPr>
          <p:cNvPr id="3" name="Text Placeholder 2">
            <a:extLst>
              <a:ext uri="{FF2B5EF4-FFF2-40B4-BE49-F238E27FC236}">
                <a16:creationId xmlns:a16="http://schemas.microsoft.com/office/drawing/2014/main" id="{A65E9071-F076-BDB3-2353-4321C28F0446}"/>
              </a:ext>
            </a:extLst>
          </p:cNvPr>
          <p:cNvSpPr>
            <a:spLocks noGrp="1"/>
          </p:cNvSpPr>
          <p:nvPr>
            <p:ph type="body" idx="1"/>
          </p:nvPr>
        </p:nvSpPr>
        <p:spPr>
          <a:xfrm>
            <a:off x="1191684" y="2700339"/>
            <a:ext cx="8173865" cy="2258885"/>
          </a:xfrm>
        </p:spPr>
        <p:txBody>
          <a:bodyPr>
            <a:normAutofit fontScale="77500" lnSpcReduction="20000"/>
          </a:bodyPr>
          <a:lstStyle/>
          <a:p>
            <a:pPr marL="342900" indent="-342900">
              <a:buFont typeface="Arial" panose="020B0604020202020204" pitchFamily="34" charset="0"/>
              <a:buChar char="•"/>
            </a:pPr>
            <a:r>
              <a:rPr lang="en-IN" sz="2600" dirty="0">
                <a:solidFill>
                  <a:schemeClr val="tx1">
                    <a:lumMod val="85000"/>
                    <a:lumOff val="15000"/>
                  </a:schemeClr>
                </a:solidFill>
                <a:latin typeface="Times New Roman" panose="02020603050405020304" pitchFamily="18" charset="0"/>
                <a:cs typeface="Times New Roman" panose="02020603050405020304" pitchFamily="18" charset="0"/>
              </a:rPr>
              <a:t>Object</a:t>
            </a:r>
          </a:p>
          <a:p>
            <a:pPr marL="342900" indent="-342900">
              <a:buFont typeface="Arial" panose="020B0604020202020204" pitchFamily="34" charset="0"/>
              <a:buChar char="•"/>
            </a:pPr>
            <a:r>
              <a:rPr lang="en-IN" sz="2600" dirty="0">
                <a:solidFill>
                  <a:schemeClr val="tx1">
                    <a:lumMod val="85000"/>
                    <a:lumOff val="15000"/>
                  </a:schemeClr>
                </a:solidFill>
                <a:latin typeface="Times New Roman" panose="02020603050405020304" pitchFamily="18" charset="0"/>
                <a:cs typeface="Times New Roman" panose="02020603050405020304" pitchFamily="18" charset="0"/>
              </a:rPr>
              <a:t>Class</a:t>
            </a:r>
          </a:p>
          <a:p>
            <a:pPr marL="342900" indent="-342900">
              <a:buFont typeface="Arial" panose="020B0604020202020204" pitchFamily="34" charset="0"/>
              <a:buChar char="•"/>
            </a:pPr>
            <a:r>
              <a:rPr lang="en-IN" sz="2600" dirty="0">
                <a:solidFill>
                  <a:schemeClr val="tx1">
                    <a:lumMod val="85000"/>
                    <a:lumOff val="15000"/>
                  </a:schemeClr>
                </a:solidFill>
                <a:latin typeface="Times New Roman" panose="02020603050405020304" pitchFamily="18" charset="0"/>
                <a:cs typeface="Times New Roman" panose="02020603050405020304" pitchFamily="18" charset="0"/>
              </a:rPr>
              <a:t>Encapsulation</a:t>
            </a:r>
          </a:p>
          <a:p>
            <a:pPr marL="342900" indent="-342900">
              <a:buFont typeface="Arial" panose="020B0604020202020204" pitchFamily="34" charset="0"/>
              <a:buChar char="•"/>
            </a:pPr>
            <a:r>
              <a:rPr lang="en-IN" sz="2600" dirty="0">
                <a:solidFill>
                  <a:schemeClr val="tx1">
                    <a:lumMod val="85000"/>
                    <a:lumOff val="15000"/>
                  </a:schemeClr>
                </a:solidFill>
                <a:latin typeface="Times New Roman" panose="02020603050405020304" pitchFamily="18" charset="0"/>
                <a:cs typeface="Times New Roman" panose="02020603050405020304" pitchFamily="18" charset="0"/>
              </a:rPr>
              <a:t>Inheritance</a:t>
            </a:r>
          </a:p>
          <a:p>
            <a:pPr marL="342900" indent="-342900">
              <a:buFont typeface="Arial" panose="020B0604020202020204" pitchFamily="34" charset="0"/>
              <a:buChar char="•"/>
            </a:pPr>
            <a:r>
              <a:rPr lang="en-IN" sz="2600" dirty="0">
                <a:solidFill>
                  <a:schemeClr val="tx1">
                    <a:lumMod val="85000"/>
                    <a:lumOff val="15000"/>
                  </a:schemeClr>
                </a:solidFill>
                <a:latin typeface="Times New Roman" panose="02020603050405020304" pitchFamily="18" charset="0"/>
                <a:cs typeface="Times New Roman" panose="02020603050405020304" pitchFamily="18" charset="0"/>
              </a:rPr>
              <a:t>Polymorphism</a:t>
            </a:r>
          </a:p>
          <a:p>
            <a:pPr marL="342900" indent="-342900">
              <a:buFont typeface="Arial" panose="020B0604020202020204" pitchFamily="34" charset="0"/>
              <a:buChar char="•"/>
            </a:pPr>
            <a:r>
              <a:rPr lang="en-IN" sz="2600" dirty="0">
                <a:solidFill>
                  <a:schemeClr val="tx1">
                    <a:lumMod val="85000"/>
                    <a:lumOff val="15000"/>
                  </a:schemeClr>
                </a:solidFill>
                <a:latin typeface="Times New Roman" panose="02020603050405020304" pitchFamily="18" charset="0"/>
                <a:cs typeface="Times New Roman" panose="02020603050405020304" pitchFamily="18" charset="0"/>
              </a:rPr>
              <a:t>Abstraction</a:t>
            </a:r>
          </a:p>
          <a:p>
            <a:pPr marL="342900" indent="-342900">
              <a:buFont typeface="Arial" panose="020B0604020202020204" pitchFamily="34" charset="0"/>
              <a:buChar char="•"/>
            </a:pPr>
            <a:endParaRPr lang="en-IN"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4098" name="Picture 2" descr="Lightbox">
            <a:extLst>
              <a:ext uri="{FF2B5EF4-FFF2-40B4-BE49-F238E27FC236}">
                <a16:creationId xmlns:a16="http://schemas.microsoft.com/office/drawing/2014/main" id="{9AF55B54-DEB7-F5D0-BA59-C71FAC2A0F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9487" y="2080103"/>
            <a:ext cx="3881437" cy="3734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752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8FC431-6F8E-104B-49FA-CB5F36D7866F}"/>
              </a:ext>
            </a:extLst>
          </p:cNvPr>
          <p:cNvSpPr>
            <a:spLocks noGrp="1"/>
          </p:cNvSpPr>
          <p:nvPr>
            <p:ph idx="1"/>
          </p:nvPr>
        </p:nvSpPr>
        <p:spPr/>
        <p:txBody>
          <a:bodyPr/>
          <a:lstStyle/>
          <a:p>
            <a:pPr marL="0" indent="0">
              <a:buNone/>
            </a:pPr>
            <a:r>
              <a:rPr lang="en-IN" sz="2000" dirty="0">
                <a:latin typeface="Times New Roman" panose="02020603050405020304" pitchFamily="18" charset="0"/>
                <a:cs typeface="Times New Roman" panose="02020603050405020304" pitchFamily="18" charset="0"/>
              </a:rPr>
              <a:t>Example:</a:t>
            </a:r>
          </a:p>
          <a:p>
            <a:pPr marL="0" indent="0">
              <a:buNone/>
            </a:pPr>
            <a:r>
              <a:rPr lang="en-IN" sz="2000" dirty="0">
                <a:latin typeface="Times New Roman" panose="02020603050405020304" pitchFamily="18" charset="0"/>
                <a:cs typeface="Times New Roman" panose="02020603050405020304" pitchFamily="18" charset="0"/>
              </a:rPr>
              <a:t>Car myCar = new Car();</a:t>
            </a:r>
          </a:p>
          <a:p>
            <a:pPr marL="0" indent="0">
              <a:buNone/>
            </a:pPr>
            <a:r>
              <a:rPr lang="en-IN" sz="2000" dirty="0">
                <a:latin typeface="Times New Roman" panose="02020603050405020304" pitchFamily="18" charset="0"/>
                <a:cs typeface="Times New Roman" panose="02020603050405020304" pitchFamily="18" charset="0"/>
              </a:rPr>
              <a:t>myCar.model = "Toyota";</a:t>
            </a:r>
          </a:p>
          <a:p>
            <a:pPr marL="0" indent="0">
              <a:buNone/>
            </a:pPr>
            <a:r>
              <a:rPr lang="en-IN" sz="2000" dirty="0">
                <a:latin typeface="Times New Roman" panose="02020603050405020304" pitchFamily="18" charset="0"/>
                <a:cs typeface="Times New Roman" panose="02020603050405020304" pitchFamily="18" charset="0"/>
              </a:rPr>
              <a:t>myCar.year = 2021;</a:t>
            </a:r>
          </a:p>
          <a:p>
            <a:pPr marL="0" indent="0">
              <a:buNone/>
            </a:pPr>
            <a:r>
              <a:rPr lang="en-IN" sz="2000" dirty="0">
                <a:latin typeface="Times New Roman" panose="02020603050405020304" pitchFamily="18" charset="0"/>
                <a:cs typeface="Times New Roman" panose="02020603050405020304" pitchFamily="18" charset="0"/>
              </a:rPr>
              <a:t>myCar.startEngine();</a:t>
            </a:r>
          </a:p>
          <a:p>
            <a:pPr marL="0" indent="0">
              <a:buNone/>
            </a:pPr>
            <a:endParaRPr lang="en-IN" dirty="0"/>
          </a:p>
        </p:txBody>
      </p:sp>
      <p:sp>
        <p:nvSpPr>
          <p:cNvPr id="4" name="Rectangle 1">
            <a:extLst>
              <a:ext uri="{FF2B5EF4-FFF2-40B4-BE49-F238E27FC236}">
                <a16:creationId xmlns:a16="http://schemas.microsoft.com/office/drawing/2014/main" id="{5B78708A-FD53-F108-1F57-EEB232720389}"/>
              </a:ext>
            </a:extLst>
          </p:cNvPr>
          <p:cNvSpPr>
            <a:spLocks noGrp="1" noChangeArrowheads="1"/>
          </p:cNvSpPr>
          <p:nvPr>
            <p:ph type="title"/>
          </p:nvPr>
        </p:nvSpPr>
        <p:spPr bwMode="auto">
          <a:xfrm>
            <a:off x="677334" y="515947"/>
            <a:ext cx="8212505"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Object</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a:t>
            </a:r>
            <a:b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 instance of a class. Created using the new keyword. </a:t>
            </a:r>
          </a:p>
        </p:txBody>
      </p:sp>
    </p:spTree>
    <p:extLst>
      <p:ext uri="{BB962C8B-B14F-4D97-AF65-F5344CB8AC3E}">
        <p14:creationId xmlns:p14="http://schemas.microsoft.com/office/powerpoint/2010/main" val="985898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AF8CE-8686-B1BD-5D50-CC4AAF673FD4}"/>
              </a:ext>
            </a:extLst>
          </p:cNvPr>
          <p:cNvSpPr>
            <a:spLocks noGrp="1"/>
          </p:cNvSpPr>
          <p:nvPr>
            <p:ph type="title"/>
          </p:nvPr>
        </p:nvSpPr>
        <p:spPr>
          <a:xfrm>
            <a:off x="677333" y="228600"/>
            <a:ext cx="8596669" cy="1701800"/>
          </a:xfrm>
        </p:spPr>
        <p:txBody>
          <a:bodyPr/>
          <a:lstStyle/>
          <a:p>
            <a:r>
              <a:rPr lang="en-IN" dirty="0"/>
              <a:t>Class:</a:t>
            </a:r>
          </a:p>
        </p:txBody>
      </p:sp>
      <p:sp>
        <p:nvSpPr>
          <p:cNvPr id="3" name="Content Placeholder 2">
            <a:extLst>
              <a:ext uri="{FF2B5EF4-FFF2-40B4-BE49-F238E27FC236}">
                <a16:creationId xmlns:a16="http://schemas.microsoft.com/office/drawing/2014/main" id="{A8673C36-61F8-A196-17B0-EA3A89EE9D83}"/>
              </a:ext>
            </a:extLst>
          </p:cNvPr>
          <p:cNvSpPr>
            <a:spLocks noGrp="1"/>
          </p:cNvSpPr>
          <p:nvPr>
            <p:ph idx="1"/>
          </p:nvPr>
        </p:nvSpPr>
        <p:spPr>
          <a:xfrm>
            <a:off x="677333" y="972906"/>
            <a:ext cx="10381191" cy="6099407"/>
          </a:xfrm>
        </p:spPr>
        <p:txBody>
          <a:bodyPr>
            <a:normAutofit fontScale="77500" lnSpcReduction="20000"/>
          </a:bodyPr>
          <a:lstStyle/>
          <a:p>
            <a:pPr marL="0" indent="0">
              <a:buNone/>
            </a:pPr>
            <a:r>
              <a:rPr lang="en-US" sz="3600" b="0" i="0" dirty="0">
                <a:solidFill>
                  <a:srgbClr val="273239"/>
                </a:solidFill>
                <a:effectLst/>
                <a:latin typeface="Times New Roman" panose="02020603050405020304" pitchFamily="18" charset="0"/>
                <a:cs typeface="Times New Roman" panose="02020603050405020304" pitchFamily="18" charset="0"/>
              </a:rPr>
              <a:t>A </a:t>
            </a:r>
            <a:r>
              <a:rPr lang="en-US" sz="3600" b="0" i="0" u="sng" dirty="0">
                <a:effectLst/>
                <a:latin typeface="Times New Roman" panose="02020603050405020304" pitchFamily="18" charset="0"/>
                <a:cs typeface="Times New Roman" panose="02020603050405020304" pitchFamily="18" charset="0"/>
                <a:hlinkClick r:id="rId2"/>
              </a:rPr>
              <a:t>class </a:t>
            </a:r>
            <a:r>
              <a:rPr lang="en-US" sz="3600" b="0" i="0" dirty="0">
                <a:solidFill>
                  <a:srgbClr val="273239"/>
                </a:solidFill>
                <a:effectLst/>
                <a:latin typeface="Times New Roman" panose="02020603050405020304" pitchFamily="18" charset="0"/>
                <a:cs typeface="Times New Roman" panose="02020603050405020304" pitchFamily="18" charset="0"/>
              </a:rPr>
              <a:t>is a user-defined prototype from which objects are created. It represents the set of properties or methods that are common to all objects of one type. Using classes, you can create multiple objects with the same behavior instead of writing their code multiple times</a:t>
            </a:r>
            <a:r>
              <a:rPr lang="en-US" sz="4000" b="0" i="0" dirty="0">
                <a:solidFill>
                  <a:srgbClr val="273239"/>
                </a:solidFill>
                <a:effectLst/>
                <a:latin typeface="Times New Roman" panose="02020603050405020304" pitchFamily="18" charset="0"/>
                <a:cs typeface="Times New Roman" panose="02020603050405020304" pitchFamily="18" charset="0"/>
              </a:rPr>
              <a:t>.</a:t>
            </a:r>
          </a:p>
          <a:p>
            <a:pPr marL="0" indent="0">
              <a:buNone/>
            </a:pPr>
            <a:r>
              <a:rPr lang="en-US" sz="2900" dirty="0">
                <a:solidFill>
                  <a:srgbClr val="273239"/>
                </a:solidFill>
                <a:latin typeface="Times New Roman" panose="02020603050405020304" pitchFamily="18" charset="0"/>
                <a:cs typeface="Times New Roman" panose="02020603050405020304" pitchFamily="18" charset="0"/>
              </a:rPr>
              <a:t>Example:</a:t>
            </a:r>
          </a:p>
          <a:p>
            <a:pPr marL="0" indent="0">
              <a:buNone/>
            </a:pPr>
            <a:r>
              <a:rPr lang="en-IN" sz="2900" dirty="0"/>
              <a:t>class Car </a:t>
            </a:r>
          </a:p>
          <a:p>
            <a:pPr marL="0" indent="0">
              <a:buNone/>
            </a:pPr>
            <a:r>
              <a:rPr lang="en-IN" sz="2900" dirty="0"/>
              <a:t>{ </a:t>
            </a:r>
          </a:p>
          <a:p>
            <a:pPr marL="0" indent="0">
              <a:buNone/>
            </a:pPr>
            <a:r>
              <a:rPr lang="en-IN" sz="2900" dirty="0"/>
              <a:t>String model; </a:t>
            </a:r>
          </a:p>
          <a:p>
            <a:pPr marL="0" indent="0">
              <a:buNone/>
            </a:pPr>
            <a:r>
              <a:rPr lang="en-IN" sz="2900" dirty="0"/>
              <a:t>int year; </a:t>
            </a:r>
          </a:p>
          <a:p>
            <a:pPr marL="0" indent="0">
              <a:buNone/>
            </a:pPr>
            <a:r>
              <a:rPr lang="en-IN" sz="2900" dirty="0"/>
              <a:t>void </a:t>
            </a:r>
            <a:r>
              <a:rPr lang="en-IN" sz="2900" dirty="0" err="1"/>
              <a:t>startEngine</a:t>
            </a:r>
            <a:r>
              <a:rPr lang="en-IN" sz="2900" dirty="0"/>
              <a:t>() </a:t>
            </a:r>
          </a:p>
          <a:p>
            <a:pPr marL="0" indent="0">
              <a:buNone/>
            </a:pPr>
            <a:r>
              <a:rPr lang="en-IN" sz="2900" dirty="0"/>
              <a:t>{ </a:t>
            </a:r>
          </a:p>
          <a:p>
            <a:pPr marL="0" indent="0">
              <a:buNone/>
            </a:pPr>
            <a:r>
              <a:rPr lang="en-IN" sz="2900" dirty="0" err="1"/>
              <a:t>System.out.println</a:t>
            </a:r>
            <a:r>
              <a:rPr lang="en-IN" sz="2900" dirty="0"/>
              <a:t>("Engine started");</a:t>
            </a:r>
          </a:p>
          <a:p>
            <a:pPr marL="0" indent="0">
              <a:buNone/>
            </a:pPr>
            <a:r>
              <a:rPr lang="en-IN" sz="2900" dirty="0"/>
              <a:t> }</a:t>
            </a:r>
          </a:p>
          <a:p>
            <a:pPr marL="0" indent="0">
              <a:buNone/>
            </a:pPr>
            <a:r>
              <a:rPr lang="en-IN" sz="2900" dirty="0"/>
              <a:t> }</a:t>
            </a:r>
            <a:endParaRPr lang="en-IN" sz="2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9367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71F87-6A07-E5CB-8100-49213E7C834F}"/>
              </a:ext>
            </a:extLst>
          </p:cNvPr>
          <p:cNvSpPr>
            <a:spLocks noGrp="1"/>
          </p:cNvSpPr>
          <p:nvPr>
            <p:ph type="title"/>
          </p:nvPr>
        </p:nvSpPr>
        <p:spPr/>
        <p:txBody>
          <a:bodyPr/>
          <a:lstStyle/>
          <a:p>
            <a:r>
              <a:rPr lang="en-IN" b="1" i="0" dirty="0">
                <a:effectLst/>
                <a:latin typeface="Times New Roman" panose="02020603050405020304" pitchFamily="18" charset="0"/>
                <a:cs typeface="Times New Roman" panose="02020603050405020304" pitchFamily="18" charset="0"/>
              </a:rPr>
              <a:t>Encapsulation:</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048237C7-72B9-5C09-FCFE-A249CFF1EAB5}"/>
              </a:ext>
            </a:extLst>
          </p:cNvPr>
          <p:cNvSpPr>
            <a:spLocks noGrp="1"/>
          </p:cNvSpPr>
          <p:nvPr>
            <p:ph idx="1"/>
          </p:nvPr>
        </p:nvSpPr>
        <p:spPr>
          <a:xfrm>
            <a:off x="662517" y="1488613"/>
            <a:ext cx="10866966" cy="3880773"/>
          </a:xfrm>
        </p:spPr>
        <p:txBody>
          <a:bodyPr/>
          <a:lstStyle/>
          <a:p>
            <a:r>
              <a:rPr lang="en-US" sz="2800" b="0" i="0" dirty="0">
                <a:solidFill>
                  <a:srgbClr val="273239"/>
                </a:solidFill>
                <a:effectLst/>
                <a:latin typeface="Times New Roman" panose="02020603050405020304" pitchFamily="18" charset="0"/>
                <a:cs typeface="Times New Roman" panose="02020603050405020304" pitchFamily="18" charset="0"/>
              </a:rPr>
              <a:t>It is defined as the wrapping up of data under a single unit. It is the mechanism that binds together the code and the data it manipulates.</a:t>
            </a:r>
          </a:p>
          <a:p>
            <a:r>
              <a:rPr lang="en-US" sz="2800" b="0" i="0" dirty="0">
                <a:solidFill>
                  <a:srgbClr val="273239"/>
                </a:solidFill>
                <a:effectLst/>
                <a:latin typeface="Times New Roman" panose="02020603050405020304" pitchFamily="18" charset="0"/>
                <a:cs typeface="Times New Roman" panose="02020603050405020304" pitchFamily="18" charset="0"/>
              </a:rPr>
              <a:t>In encapsulation, the data in a class is hidden from other classes, which is similar to what </a:t>
            </a:r>
            <a:r>
              <a:rPr lang="en-US" sz="2800" b="1" i="0" dirty="0">
                <a:solidFill>
                  <a:srgbClr val="273239"/>
                </a:solidFill>
                <a:effectLst/>
                <a:latin typeface="Times New Roman" panose="02020603050405020304" pitchFamily="18" charset="0"/>
                <a:cs typeface="Times New Roman" panose="02020603050405020304" pitchFamily="18" charset="0"/>
              </a:rPr>
              <a:t>data-hiding</a:t>
            </a:r>
            <a:r>
              <a:rPr lang="en-US" sz="2800" b="0" i="0" dirty="0">
                <a:solidFill>
                  <a:srgbClr val="273239"/>
                </a:solidFill>
                <a:effectLst/>
                <a:latin typeface="Times New Roman" panose="02020603050405020304" pitchFamily="18" charset="0"/>
                <a:cs typeface="Times New Roman" panose="02020603050405020304" pitchFamily="18" charset="0"/>
              </a:rPr>
              <a:t> does. So, the terms “encapsulation” and “data-hiding” are used interchangeably.</a:t>
            </a:r>
          </a:p>
          <a:p>
            <a:endParaRPr lang="en-IN" dirty="0"/>
          </a:p>
        </p:txBody>
      </p:sp>
    </p:spTree>
    <p:extLst>
      <p:ext uri="{BB962C8B-B14F-4D97-AF65-F5344CB8AC3E}">
        <p14:creationId xmlns:p14="http://schemas.microsoft.com/office/powerpoint/2010/main" val="1664105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2026B-3A60-E139-2427-380920023F6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Inheritance</a:t>
            </a:r>
          </a:p>
        </p:txBody>
      </p:sp>
      <p:sp>
        <p:nvSpPr>
          <p:cNvPr id="4" name="Rectangle 1">
            <a:extLst>
              <a:ext uri="{FF2B5EF4-FFF2-40B4-BE49-F238E27FC236}">
                <a16:creationId xmlns:a16="http://schemas.microsoft.com/office/drawing/2014/main" id="{EDA428C5-9AD8-806E-4C8A-1C2E40B78C81}"/>
              </a:ext>
            </a:extLst>
          </p:cNvPr>
          <p:cNvSpPr>
            <a:spLocks noGrp="1" noChangeArrowheads="1"/>
          </p:cNvSpPr>
          <p:nvPr>
            <p:ph idx="1"/>
          </p:nvPr>
        </p:nvSpPr>
        <p:spPr bwMode="auto">
          <a:xfrm>
            <a:off x="677334" y="1089898"/>
            <a:ext cx="9532802"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Definition: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Inheritance allows a class to inherit properties and behaviors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(methods) from another class.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subclass (child class) inherits from a superclass (parent class).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Why Use It?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Code reusability.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Extends functionality without modifying the original class.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2549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9E6B3-C698-4DC0-A8B3-663A50916C0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Polymorphism</a:t>
            </a:r>
          </a:p>
        </p:txBody>
      </p:sp>
      <p:sp>
        <p:nvSpPr>
          <p:cNvPr id="3" name="Content Placeholder 2">
            <a:extLst>
              <a:ext uri="{FF2B5EF4-FFF2-40B4-BE49-F238E27FC236}">
                <a16:creationId xmlns:a16="http://schemas.microsoft.com/office/drawing/2014/main" id="{F90D6994-954B-1F4F-191E-052B254040FA}"/>
              </a:ext>
            </a:extLst>
          </p:cNvPr>
          <p:cNvSpPr>
            <a:spLocks noGrp="1"/>
          </p:cNvSpPr>
          <p:nvPr>
            <p:ph idx="1"/>
          </p:nvPr>
        </p:nvSpPr>
        <p:spPr>
          <a:xfrm>
            <a:off x="534459" y="1631952"/>
            <a:ext cx="8596668" cy="3880773"/>
          </a:xfrm>
        </p:spPr>
        <p:txBody>
          <a:bodyPr>
            <a:normAutofit lnSpcReduction="10000"/>
          </a:bodyPr>
          <a:lstStyle/>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Definition: </a:t>
            </a:r>
            <a:r>
              <a:rPr lang="en-US" sz="2800" dirty="0">
                <a:latin typeface="Times New Roman" panose="02020603050405020304" pitchFamily="18" charset="0"/>
                <a:cs typeface="Times New Roman" panose="02020603050405020304" pitchFamily="18" charset="0"/>
              </a:rPr>
              <a:t>Polymorphism means "many forms." It allows objects of different classes to be treated as objects of a common superclass.</a:t>
            </a:r>
          </a:p>
          <a:p>
            <a:pPr>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Two types of polymorphism in Java:</a:t>
            </a:r>
          </a:p>
          <a:p>
            <a:pPr marL="742950" lvl="1" indent="-28575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Compile-time Polymorphism (Method Overloading)</a:t>
            </a:r>
            <a:endParaRPr lang="en-US" sz="28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Runtime Polymorphism (Method Overriding)</a:t>
            </a:r>
            <a:endParaRPr lang="en-US"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40264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1ECDE-C2A9-AD00-3DF7-C774504A254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Abstraction</a:t>
            </a:r>
            <a:br>
              <a:rPr lang="en-IN" b="1" dirty="0"/>
            </a:br>
            <a:endParaRPr lang="en-IN" dirty="0"/>
          </a:p>
        </p:txBody>
      </p:sp>
      <p:sp>
        <p:nvSpPr>
          <p:cNvPr id="3" name="Content Placeholder 2">
            <a:extLst>
              <a:ext uri="{FF2B5EF4-FFF2-40B4-BE49-F238E27FC236}">
                <a16:creationId xmlns:a16="http://schemas.microsoft.com/office/drawing/2014/main" id="{F9324455-D7F3-46DA-1D94-A8A7C4CD8DFB}"/>
              </a:ext>
            </a:extLst>
          </p:cNvPr>
          <p:cNvSpPr>
            <a:spLocks noGrp="1"/>
          </p:cNvSpPr>
          <p:nvPr>
            <p:ph idx="1"/>
          </p:nvPr>
        </p:nvSpPr>
        <p:spPr>
          <a:xfrm>
            <a:off x="677334" y="1488613"/>
            <a:ext cx="8596668" cy="3880773"/>
          </a:xfrm>
        </p:spPr>
        <p:txBody>
          <a:bodyPr/>
          <a:lstStyle/>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Definition: </a:t>
            </a:r>
            <a:r>
              <a:rPr lang="en-US" sz="2800" dirty="0">
                <a:latin typeface="Times New Roman" panose="02020603050405020304" pitchFamily="18" charset="0"/>
                <a:cs typeface="Times New Roman" panose="02020603050405020304" pitchFamily="18" charset="0"/>
              </a:rPr>
              <a:t>Abstraction is the process of hiding the implementation details and showing only the necessary features.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 Java, abstraction can be achieved using </a:t>
            </a:r>
            <a:r>
              <a:rPr lang="en-US" sz="2800" b="1" dirty="0">
                <a:latin typeface="Times New Roman" panose="02020603050405020304" pitchFamily="18" charset="0"/>
                <a:cs typeface="Times New Roman" panose="02020603050405020304" pitchFamily="18" charset="0"/>
              </a:rPr>
              <a:t>abstract classes</a:t>
            </a:r>
            <a:r>
              <a:rPr lang="en-US" sz="2800" dirty="0">
                <a:latin typeface="Times New Roman" panose="02020603050405020304" pitchFamily="18" charset="0"/>
                <a:cs typeface="Times New Roman" panose="02020603050405020304" pitchFamily="18" charset="0"/>
              </a:rPr>
              <a:t> and </a:t>
            </a:r>
            <a:r>
              <a:rPr lang="en-US" sz="2800" b="1" dirty="0">
                <a:latin typeface="Times New Roman" panose="02020603050405020304" pitchFamily="18" charset="0"/>
                <a:cs typeface="Times New Roman" panose="02020603050405020304" pitchFamily="18" charset="0"/>
              </a:rPr>
              <a:t>interfaces</a:t>
            </a:r>
            <a:r>
              <a:rPr lang="en-US" sz="28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23078139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65</TotalTime>
  <Words>500</Words>
  <Application>Microsoft Office PowerPoint</Application>
  <PresentationFormat>Widescreen</PresentationFormat>
  <Paragraphs>81</Paragraphs>
  <Slides>11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Arial</vt:lpstr>
      <vt:lpstr>Calibri</vt:lpstr>
      <vt:lpstr>ff0</vt:lpstr>
      <vt:lpstr>ff2</vt:lpstr>
      <vt:lpstr>ff7</vt:lpstr>
      <vt:lpstr>ff8</vt:lpstr>
      <vt:lpstr>Nunito</vt:lpstr>
      <vt:lpstr>Source Sans Pro</vt:lpstr>
      <vt:lpstr>Times New Roman</vt:lpstr>
      <vt:lpstr>Trebuchet MS</vt:lpstr>
      <vt:lpstr>Wingdings 3</vt:lpstr>
      <vt:lpstr>Facet</vt:lpstr>
      <vt:lpstr>Title:  Object-Oriented Programming in Java  Subtitle:  An Introduction to OOP Concepts in Java </vt:lpstr>
      <vt:lpstr>What is OOP?</vt:lpstr>
      <vt:lpstr>It simplifies the software development and maintenance by providing some concepts:  Key Concepts of OOP:  </vt:lpstr>
      <vt:lpstr>Object:  An instance of a class. Created using the new keyword. </vt:lpstr>
      <vt:lpstr>Class:</vt:lpstr>
      <vt:lpstr>Encapsulation: </vt:lpstr>
      <vt:lpstr>Inheritance</vt:lpstr>
      <vt:lpstr>Polymorphism</vt:lpstr>
      <vt:lpstr>Abstraction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Pallavi Darade</dc:creator>
  <cp:lastModifiedBy>Pallavi Darade</cp:lastModifiedBy>
  <cp:revision>7</cp:revision>
  <dcterms:created xsi:type="dcterms:W3CDTF">2024-11-05T16:06:32Z</dcterms:created>
  <dcterms:modified xsi:type="dcterms:W3CDTF">2024-11-06T04:26:52Z</dcterms:modified>
</cp:coreProperties>
</file>