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279" autoAdjust="0"/>
    <p:restoredTop sz="73146" autoAdjust="0"/>
  </p:normalViewPr>
  <p:slideViewPr>
    <p:cSldViewPr>
      <p:cViewPr varScale="1">
        <p:scale>
          <a:sx n="42" d="100"/>
          <a:sy n="42" d="100"/>
        </p:scale>
        <p:origin x="-754"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ntel-i3\Desktop\ACCENTURE\Task%203_Final%20Content%20Data%20s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ntel-i3\Desktop\ACCENTURE\Task%203_Final%20Content%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chart>
    <c:title>
      <c:tx>
        <c:rich>
          <a:bodyPr/>
          <a:lstStyle/>
          <a:p>
            <a:pPr>
              <a:defRPr sz="3200"/>
            </a:pPr>
            <a:r>
              <a:rPr lang="en-US" sz="3200"/>
              <a:t>Top 5 categories by Aggregated "Popularity" score</a:t>
            </a:r>
          </a:p>
        </c:rich>
      </c:tx>
      <c:layout>
        <c:manualLayout>
          <c:xMode val="edge"/>
          <c:yMode val="edge"/>
          <c:x val="0.18034711286089247"/>
          <c:y val="5.128205128205128E-2"/>
        </c:manualLayout>
      </c:layout>
    </c:title>
    <c:plotArea>
      <c:layout>
        <c:manualLayout>
          <c:layoutTarget val="inner"/>
          <c:xMode val="edge"/>
          <c:yMode val="edge"/>
          <c:x val="0.19541885389326344"/>
          <c:y val="0.17973484083720315"/>
          <c:w val="0.75180314960629924"/>
          <c:h val="0.67069250959014781"/>
        </c:manualLayout>
      </c:layout>
      <c:barChart>
        <c:barDir val="bar"/>
        <c:grouping val="clustered"/>
        <c:ser>
          <c:idx val="0"/>
          <c:order val="0"/>
          <c:dLbls>
            <c:txPr>
              <a:bodyPr/>
              <a:lstStyle/>
              <a:p>
                <a:pPr>
                  <a:defRPr sz="2800"/>
                </a:pPr>
                <a:endParaRPr lang="en-US"/>
              </a:p>
            </c:txPr>
            <c:showVal val="1"/>
          </c:dLbls>
          <c:cat>
            <c:strRef>
              <c:f>Sheet1!$A$1:$A$5</c:f>
              <c:strCache>
                <c:ptCount val="5"/>
                <c:pt idx="0">
                  <c:v>animals</c:v>
                </c:pt>
                <c:pt idx="1">
                  <c:v>science</c:v>
                </c:pt>
                <c:pt idx="2">
                  <c:v>healthy eating</c:v>
                </c:pt>
                <c:pt idx="3">
                  <c:v>technology</c:v>
                </c:pt>
                <c:pt idx="4">
                  <c:v>food</c:v>
                </c:pt>
              </c:strCache>
            </c:strRef>
          </c:cat>
          <c:val>
            <c:numRef>
              <c:f>Sheet1!$B$1:$B$5</c:f>
              <c:numCache>
                <c:formatCode>General</c:formatCode>
                <c:ptCount val="5"/>
                <c:pt idx="0">
                  <c:v>74965</c:v>
                </c:pt>
                <c:pt idx="1">
                  <c:v>71168</c:v>
                </c:pt>
                <c:pt idx="2">
                  <c:v>69339</c:v>
                </c:pt>
                <c:pt idx="3">
                  <c:v>68738</c:v>
                </c:pt>
                <c:pt idx="4">
                  <c:v>66676</c:v>
                </c:pt>
              </c:numCache>
            </c:numRef>
          </c:val>
        </c:ser>
        <c:dLbls>
          <c:showVal val="1"/>
        </c:dLbls>
        <c:overlap val="-25"/>
        <c:axId val="12569600"/>
        <c:axId val="88290816"/>
      </c:barChart>
      <c:catAx>
        <c:axId val="12569600"/>
        <c:scaling>
          <c:orientation val="maxMin"/>
        </c:scaling>
        <c:axPos val="l"/>
        <c:majorTickMark val="none"/>
        <c:tickLblPos val="nextTo"/>
        <c:txPr>
          <a:bodyPr/>
          <a:lstStyle/>
          <a:p>
            <a:pPr>
              <a:defRPr sz="2800"/>
            </a:pPr>
            <a:endParaRPr lang="en-US"/>
          </a:p>
        </c:txPr>
        <c:crossAx val="88290816"/>
        <c:crosses val="autoZero"/>
        <c:auto val="1"/>
        <c:lblAlgn val="ctr"/>
        <c:lblOffset val="100"/>
      </c:catAx>
      <c:valAx>
        <c:axId val="88290816"/>
        <c:scaling>
          <c:orientation val="minMax"/>
        </c:scaling>
        <c:delete val="1"/>
        <c:axPos val="t"/>
        <c:numFmt formatCode="General" sourceLinked="1"/>
        <c:majorTickMark val="none"/>
        <c:tickLblPos val="nextTo"/>
        <c:crossAx val="12569600"/>
        <c:crosses val="autoZero"/>
        <c:crossBetween val="between"/>
      </c:valAx>
      <c:spPr>
        <a:noFill/>
      </c:spPr>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42"/>
  <c:chart>
    <c:title>
      <c:tx>
        <c:rich>
          <a:bodyPr/>
          <a:lstStyle/>
          <a:p>
            <a:pPr>
              <a:defRPr sz="4000"/>
            </a:pPr>
            <a:r>
              <a:rPr lang="en-US" sz="4000"/>
              <a:t>Popularity</a:t>
            </a:r>
            <a:r>
              <a:rPr lang="en-US" sz="4000" baseline="0"/>
              <a:t> % share from top 5 categories</a:t>
            </a:r>
            <a:endParaRPr lang="en-US" sz="4000"/>
          </a:p>
        </c:rich>
      </c:tx>
      <c:layout/>
      <c:overlay val="1"/>
    </c:title>
    <c:plotArea>
      <c:layout>
        <c:manualLayout>
          <c:layoutTarget val="inner"/>
          <c:xMode val="edge"/>
          <c:yMode val="edge"/>
          <c:x val="0.25638158637428404"/>
          <c:y val="0.14899395972816268"/>
          <c:w val="0.48490941949295457"/>
          <c:h val="0.74028815427922268"/>
        </c:manualLayout>
      </c:layout>
      <c:pieChart>
        <c:varyColors val="1"/>
        <c:ser>
          <c:idx val="0"/>
          <c:order val="0"/>
          <c:dLbls>
            <c:dLbl>
              <c:idx val="0"/>
              <c:layout/>
              <c:tx>
                <c:rich>
                  <a:bodyPr/>
                  <a:lstStyle/>
                  <a:p>
                    <a:r>
                      <a:rPr lang="en-US" sz="2000"/>
                      <a:t>74965 ,</a:t>
                    </a:r>
                    <a:r>
                      <a:rPr lang="en-US" sz="2000" baseline="0"/>
                      <a:t> 21%</a:t>
                    </a:r>
                    <a:endParaRPr lang="en-US" sz="2000"/>
                  </a:p>
                </c:rich>
              </c:tx>
              <c:dLblPos val="outEnd"/>
              <c:showVal val="1"/>
            </c:dLbl>
            <c:dLbl>
              <c:idx val="1"/>
              <c:layout/>
              <c:tx>
                <c:rich>
                  <a:bodyPr/>
                  <a:lstStyle/>
                  <a:p>
                    <a:r>
                      <a:rPr lang="en-US" sz="2000"/>
                      <a:t>71168, 20%</a:t>
                    </a:r>
                  </a:p>
                </c:rich>
              </c:tx>
              <c:dLblPos val="outEnd"/>
              <c:showVal val="1"/>
            </c:dLbl>
            <c:dLbl>
              <c:idx val="2"/>
              <c:layout/>
              <c:tx>
                <c:rich>
                  <a:bodyPr/>
                  <a:lstStyle/>
                  <a:p>
                    <a:r>
                      <a:rPr lang="en-US" sz="2000"/>
                      <a:t>69339, 20%</a:t>
                    </a:r>
                  </a:p>
                </c:rich>
              </c:tx>
              <c:dLblPos val="outEnd"/>
              <c:showVal val="1"/>
            </c:dLbl>
            <c:dLbl>
              <c:idx val="3"/>
              <c:layout/>
              <c:tx>
                <c:rich>
                  <a:bodyPr/>
                  <a:lstStyle/>
                  <a:p>
                    <a:r>
                      <a:rPr lang="en-US" sz="2000"/>
                      <a:t>68738, 20%</a:t>
                    </a:r>
                  </a:p>
                </c:rich>
              </c:tx>
              <c:dLblPos val="outEnd"/>
              <c:showVal val="1"/>
            </c:dLbl>
            <c:dLbl>
              <c:idx val="4"/>
              <c:layout/>
              <c:tx>
                <c:rich>
                  <a:bodyPr/>
                  <a:lstStyle/>
                  <a:p>
                    <a:r>
                      <a:rPr lang="en-US" sz="2000"/>
                      <a:t>66676, 19%</a:t>
                    </a:r>
                  </a:p>
                </c:rich>
              </c:tx>
              <c:dLblPos val="outEnd"/>
              <c:showVal val="1"/>
            </c:dLbl>
            <c:txPr>
              <a:bodyPr/>
              <a:lstStyle/>
              <a:p>
                <a:pPr>
                  <a:defRPr sz="2000"/>
                </a:pPr>
                <a:endParaRPr lang="en-US"/>
              </a:p>
            </c:txPr>
            <c:dLblPos val="outEnd"/>
            <c:showVal val="1"/>
            <c:showLeaderLines val="1"/>
          </c:dLbls>
          <c:cat>
            <c:strRef>
              <c:f>Sheet1!$A$1:$A$5</c:f>
              <c:strCache>
                <c:ptCount val="5"/>
                <c:pt idx="0">
                  <c:v>animals</c:v>
                </c:pt>
                <c:pt idx="1">
                  <c:v>science</c:v>
                </c:pt>
                <c:pt idx="2">
                  <c:v>healthy eating</c:v>
                </c:pt>
                <c:pt idx="3">
                  <c:v>technology</c:v>
                </c:pt>
                <c:pt idx="4">
                  <c:v>food</c:v>
                </c:pt>
              </c:strCache>
            </c:strRef>
          </c:cat>
          <c:val>
            <c:numRef>
              <c:f>Sheet1!$B$1:$B$5</c:f>
              <c:numCache>
                <c:formatCode>General</c:formatCode>
                <c:ptCount val="5"/>
                <c:pt idx="0">
                  <c:v>74965</c:v>
                </c:pt>
                <c:pt idx="1">
                  <c:v>71168</c:v>
                </c:pt>
                <c:pt idx="2">
                  <c:v>69339</c:v>
                </c:pt>
                <c:pt idx="3">
                  <c:v>68738</c:v>
                </c:pt>
                <c:pt idx="4">
                  <c:v>66676</c:v>
                </c:pt>
              </c:numCache>
            </c:numRef>
          </c:val>
        </c:ser>
        <c:dLbls>
          <c:showVal val="1"/>
        </c:dLbls>
        <c:firstSliceAng val="0"/>
      </c:pieChart>
    </c:plotArea>
    <c:legend>
      <c:legendPos val="b"/>
      <c:layout/>
      <c:txPr>
        <a:bodyPr/>
        <a:lstStyle/>
        <a:p>
          <a:pPr>
            <a:defRPr sz="2400"/>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85820" y="785782"/>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Data Analytics</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p:cNvSpPr txBox="1"/>
          <p:nvPr/>
        </p:nvSpPr>
        <p:spPr>
          <a:xfrm>
            <a:off x="10644198" y="571468"/>
            <a:ext cx="1857388" cy="4616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1" dirty="0" smtClean="0"/>
              <a:t>ANALYSIS</a:t>
            </a:r>
            <a:endParaRPr lang="en-US" sz="2400" b="1" dirty="0"/>
          </a:p>
        </p:txBody>
      </p:sp>
      <p:sp>
        <p:nvSpPr>
          <p:cNvPr id="27" name="TextBox 26"/>
          <p:cNvSpPr txBox="1"/>
          <p:nvPr/>
        </p:nvSpPr>
        <p:spPr>
          <a:xfrm>
            <a:off x="10787074" y="4286244"/>
            <a:ext cx="5429288" cy="646331"/>
          </a:xfrm>
          <a:prstGeom prst="rect">
            <a:avLst/>
          </a:prstGeom>
          <a:noFill/>
        </p:spPr>
        <p:txBody>
          <a:bodyPr wrap="square" rtlCol="0">
            <a:spAutoFit/>
          </a:bodyPr>
          <a:lstStyle/>
          <a:p>
            <a:endParaRPr lang="en-US" sz="3600" b="1" dirty="0" smtClean="0"/>
          </a:p>
        </p:txBody>
      </p:sp>
      <p:sp>
        <p:nvSpPr>
          <p:cNvPr id="28" name="TextBox 27"/>
          <p:cNvSpPr txBox="1"/>
          <p:nvPr/>
        </p:nvSpPr>
        <p:spPr>
          <a:xfrm>
            <a:off x="10715636" y="4286245"/>
            <a:ext cx="7215238" cy="2369880"/>
          </a:xfrm>
          <a:prstGeom prst="rect">
            <a:avLst/>
          </a:prstGeom>
          <a:noFill/>
        </p:spPr>
        <p:txBody>
          <a:bodyPr wrap="square" rtlCol="0">
            <a:spAutoFit/>
          </a:bodyPr>
          <a:lstStyle/>
          <a:p>
            <a:pPr algn="just"/>
            <a:r>
              <a:rPr lang="en-US" sz="2400" dirty="0" smtClean="0"/>
              <a:t>Food is a common</a:t>
            </a:r>
            <a:r>
              <a:rPr lang="en-US" sz="2800" dirty="0" smtClean="0"/>
              <a:t> </a:t>
            </a:r>
            <a:r>
              <a:rPr lang="en-US" sz="2400" dirty="0" smtClean="0"/>
              <a:t>theme with the top 5 categories with “healthy eating "ranking has one of the highest. These may give an indication to the audience within your user base. You could use this insight to create a campaign and work with healthy eating brands to boost user engagement.</a:t>
            </a:r>
            <a:endParaRPr lang="en-US" sz="2400" dirty="0"/>
          </a:p>
        </p:txBody>
      </p:sp>
      <p:sp>
        <p:nvSpPr>
          <p:cNvPr id="29" name="TextBox 28"/>
          <p:cNvSpPr txBox="1"/>
          <p:nvPr/>
        </p:nvSpPr>
        <p:spPr>
          <a:xfrm>
            <a:off x="10787074" y="1357286"/>
            <a:ext cx="7286676" cy="1938992"/>
          </a:xfrm>
          <a:prstGeom prst="rect">
            <a:avLst/>
          </a:prstGeom>
          <a:noFill/>
        </p:spPr>
        <p:txBody>
          <a:bodyPr wrap="square" rtlCol="0">
            <a:spAutoFit/>
          </a:bodyPr>
          <a:lstStyle/>
          <a:p>
            <a:pPr algn="just"/>
            <a:r>
              <a:rPr lang="en-US" sz="2400" dirty="0" smtClean="0"/>
              <a:t>Animals and science are two of the most popular content categories, this shows that people enjoy “real-time” and “factual” content the most. So I would recommend that you keep creating more contents relating to these two categories.</a:t>
            </a:r>
            <a:endParaRPr lang="en-US" sz="2400" dirty="0"/>
          </a:p>
        </p:txBody>
      </p:sp>
      <p:sp>
        <p:nvSpPr>
          <p:cNvPr id="32" name="TextBox 31"/>
          <p:cNvSpPr txBox="1"/>
          <p:nvPr/>
        </p:nvSpPr>
        <p:spPr>
          <a:xfrm>
            <a:off x="10715636" y="3643302"/>
            <a:ext cx="2286016" cy="4616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1" dirty="0" smtClean="0"/>
              <a:t>INSIGHT</a:t>
            </a:r>
            <a:endParaRPr lang="en-US" sz="2400" b="1" dirty="0"/>
          </a:p>
        </p:txBody>
      </p:sp>
      <p:sp>
        <p:nvSpPr>
          <p:cNvPr id="34" name="TextBox 33"/>
          <p:cNvSpPr txBox="1"/>
          <p:nvPr/>
        </p:nvSpPr>
        <p:spPr>
          <a:xfrm>
            <a:off x="10787074" y="7000888"/>
            <a:ext cx="3143272" cy="4616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1" dirty="0" smtClean="0"/>
              <a:t>NEXT</a:t>
            </a:r>
            <a:r>
              <a:rPr lang="en-US" sz="2400" dirty="0" smtClean="0"/>
              <a:t> </a:t>
            </a:r>
            <a:r>
              <a:rPr lang="en-US" sz="2400" b="1" dirty="0" smtClean="0"/>
              <a:t>STEPS</a:t>
            </a:r>
            <a:endParaRPr lang="en-US" sz="2400" b="1" dirty="0"/>
          </a:p>
        </p:txBody>
      </p:sp>
      <p:sp>
        <p:nvSpPr>
          <p:cNvPr id="35" name="TextBox 34"/>
          <p:cNvSpPr txBox="1"/>
          <p:nvPr/>
        </p:nvSpPr>
        <p:spPr>
          <a:xfrm>
            <a:off x="10858512" y="7643830"/>
            <a:ext cx="7143800" cy="2677656"/>
          </a:xfrm>
          <a:prstGeom prst="rect">
            <a:avLst/>
          </a:prstGeom>
          <a:noFill/>
        </p:spPr>
        <p:txBody>
          <a:bodyPr wrap="square" rtlCol="0">
            <a:spAutoFit/>
          </a:bodyPr>
          <a:lstStyle/>
          <a:p>
            <a:pPr algn="just"/>
            <a:r>
              <a:rPr lang="en-US" sz="2400" dirty="0" smtClean="0"/>
              <a:t>It should come as no surprise that technological content among the top categories given the advancement of technology. It indicates that user like your technological material. Working with some of the biggest digital companies  in the world  is  something I would suggest doing because it would undoubtedly increase user engagement.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28696" y="714344"/>
            <a:ext cx="8959195" cy="5308933"/>
            <a:chOff x="-381003" y="0"/>
            <a:chExt cx="11945594" cy="1246461"/>
          </a:xfrm>
        </p:grpSpPr>
        <p:sp>
          <p:nvSpPr>
            <p:cNvPr id="3" name="TextBox 3"/>
            <p:cNvSpPr txBox="1"/>
            <p:nvPr/>
          </p:nvSpPr>
          <p:spPr>
            <a:xfrm>
              <a:off x="-381003" y="0"/>
              <a:ext cx="11945594" cy="28904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95251" y="352225"/>
              <a:ext cx="11564591" cy="894236"/>
            </a:xfrm>
            <a:prstGeom prst="rect">
              <a:avLst/>
            </a:prstGeom>
          </p:spPr>
          <p:txBody>
            <a:bodyPr wrap="square" lIns="0" tIns="0" rIns="0" bIns="0" numCol="2" rtlCol="0" anchor="t">
              <a:spAutoFit/>
            </a:bodyPr>
            <a:lstStyle/>
            <a:p>
              <a:pPr>
                <a:lnSpc>
                  <a:spcPts val="2660"/>
                </a:lnSpc>
              </a:pPr>
              <a:r>
                <a:rPr lang="en-US" sz="3600" spc="-19" dirty="0">
                  <a:solidFill>
                    <a:srgbClr val="000000"/>
                  </a:solidFill>
                  <a:latin typeface="Graphik Regular" panose="020B0503030202060203" pitchFamily="34" charset="0"/>
                </a:rPr>
                <a:t>Project </a:t>
              </a:r>
              <a:r>
                <a:rPr lang="en-US" sz="3600" spc="-19" dirty="0" smtClean="0">
                  <a:solidFill>
                    <a:srgbClr val="000000"/>
                  </a:solidFill>
                  <a:latin typeface="Graphik Regular" panose="020B0503030202060203" pitchFamily="34" charset="0"/>
                </a:rPr>
                <a:t>recap</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smtClean="0">
                  <a:solidFill>
                    <a:srgbClr val="000000"/>
                  </a:solidFill>
                  <a:latin typeface="Graphik Regular" panose="020B0503030202060203" pitchFamily="34" charset="0"/>
                </a:rPr>
                <a:t>Problem</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a:solidFill>
                    <a:srgbClr val="000000"/>
                  </a:solidFill>
                  <a:latin typeface="Graphik Regular" panose="020B0503030202060203" pitchFamily="34" charset="0"/>
                </a:rPr>
                <a:t>The Analytics </a:t>
              </a:r>
              <a:r>
                <a:rPr lang="en-US" sz="3600" spc="-19" dirty="0" smtClean="0">
                  <a:solidFill>
                    <a:srgbClr val="000000"/>
                  </a:solidFill>
                  <a:latin typeface="Graphik Regular" panose="020B0503030202060203" pitchFamily="34" charset="0"/>
                </a:rPr>
                <a:t>team</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smtClean="0">
                  <a:solidFill>
                    <a:srgbClr val="000000"/>
                  </a:solidFill>
                  <a:latin typeface="Graphik Regular" panose="020B0503030202060203" pitchFamily="34" charset="0"/>
                </a:rPr>
                <a:t>Process</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smtClean="0">
                  <a:solidFill>
                    <a:srgbClr val="000000"/>
                  </a:solidFill>
                  <a:latin typeface="Graphik Regular" panose="020B0503030202060203" pitchFamily="34" charset="0"/>
                </a:rPr>
                <a:t>Insights</a:t>
              </a:r>
            </a:p>
            <a:p>
              <a:pPr>
                <a:lnSpc>
                  <a:spcPts val="2660"/>
                </a:lnSpc>
              </a:pPr>
              <a:endParaRPr lang="en-US" sz="3600" spc="-19" dirty="0">
                <a:solidFill>
                  <a:srgbClr val="000000"/>
                </a:solidFill>
                <a:latin typeface="Graphik Regular" panose="020B0503030202060203" pitchFamily="34" charset="0"/>
              </a:endParaRPr>
            </a:p>
            <a:p>
              <a:pPr>
                <a:lnSpc>
                  <a:spcPts val="2660"/>
                </a:lnSpc>
              </a:pPr>
              <a:r>
                <a:rPr lang="en-US" sz="36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10940"/>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429620" y="2500294"/>
            <a:ext cx="7715304" cy="4401205"/>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“Social Buzz” </a:t>
            </a:r>
            <a:r>
              <a:rPr lang="en-US" sz="2800" dirty="0" smtClean="0">
                <a:latin typeface="Times New Roman" pitchFamily="18" charset="0"/>
                <a:cs typeface="Times New Roman" pitchFamily="18" charset="0"/>
              </a:rPr>
              <a:t>is </a:t>
            </a:r>
            <a:r>
              <a:rPr lang="en-US" sz="2800" dirty="0" smtClean="0">
                <a:latin typeface="Times New Roman" pitchFamily="18" charset="0"/>
                <a:cs typeface="Times New Roman" pitchFamily="18" charset="0"/>
              </a:rPr>
              <a:t>a </a:t>
            </a:r>
            <a:r>
              <a:rPr lang="en-US" sz="2800" dirty="0" smtClean="0">
                <a:latin typeface="Times New Roman" pitchFamily="18" charset="0"/>
                <a:cs typeface="Times New Roman" pitchFamily="18" charset="0"/>
              </a:rPr>
              <a:t>rapidly expanding unicorn in the technology space </a:t>
            </a:r>
            <a:r>
              <a:rPr lang="en-US" sz="2800" dirty="0" smtClean="0">
                <a:latin typeface="Times New Roman" pitchFamily="18" charset="0"/>
                <a:cs typeface="Times New Roman" pitchFamily="18" charset="0"/>
              </a:rPr>
              <a:t>that need to </a:t>
            </a:r>
            <a:r>
              <a:rPr lang="en-US" sz="2800" dirty="0" smtClean="0">
                <a:latin typeface="Times New Roman" pitchFamily="18" charset="0"/>
                <a:cs typeface="Times New Roman" pitchFamily="18" charset="0"/>
              </a:rPr>
              <a:t>quickly adjust to </a:t>
            </a:r>
            <a:r>
              <a:rPr lang="en-US" sz="2800" dirty="0" smtClean="0">
                <a:latin typeface="Times New Roman" pitchFamily="18" charset="0"/>
                <a:cs typeface="Times New Roman" pitchFamily="18" charset="0"/>
              </a:rPr>
              <a:t>its global </a:t>
            </a:r>
            <a:r>
              <a:rPr lang="en-US" sz="2800" dirty="0" smtClean="0">
                <a:latin typeface="Times New Roman" pitchFamily="18" charset="0"/>
                <a:cs typeface="Times New Roman" pitchFamily="18" charset="0"/>
              </a:rPr>
              <a:t>reach.</a:t>
            </a:r>
          </a:p>
          <a:p>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Accenture has </a:t>
            </a:r>
            <a:r>
              <a:rPr lang="en-US" sz="2800" dirty="0" smtClean="0">
                <a:latin typeface="Times New Roman" pitchFamily="18" charset="0"/>
                <a:cs typeface="Times New Roman" pitchFamily="18" charset="0"/>
              </a:rPr>
              <a:t>started working on the following activities during three-month POC:</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 examination </a:t>
            </a:r>
            <a:r>
              <a:rPr lang="en-US" sz="2800" dirty="0" smtClean="0">
                <a:latin typeface="Times New Roman" pitchFamily="18" charset="0"/>
                <a:cs typeface="Times New Roman" pitchFamily="18" charset="0"/>
              </a:rPr>
              <a:t>of Social Buzz’s </a:t>
            </a:r>
            <a:r>
              <a:rPr lang="en-US" sz="2800" dirty="0" smtClean="0">
                <a:latin typeface="Times New Roman" pitchFamily="18" charset="0"/>
                <a:cs typeface="Times New Roman" pitchFamily="18" charset="0"/>
              </a:rPr>
              <a:t>use of big </a:t>
            </a:r>
            <a:r>
              <a:rPr lang="en-US" sz="2800" dirty="0" smtClean="0">
                <a:latin typeface="Times New Roman" pitchFamily="18" charset="0"/>
                <a:cs typeface="Times New Roman" pitchFamily="18" charset="0"/>
              </a:rPr>
              <a:t>data </a:t>
            </a:r>
          </a:p>
          <a:p>
            <a:pPr>
              <a:buFont typeface="Arial" pitchFamily="34" charset="0"/>
              <a:buChar char="•"/>
            </a:pPr>
            <a:r>
              <a:rPr lang="en-US" sz="2800" dirty="0" smtClean="0">
                <a:latin typeface="Times New Roman" pitchFamily="18" charset="0"/>
                <a:cs typeface="Times New Roman" pitchFamily="18" charset="0"/>
              </a:rPr>
              <a:t>Strategies for </a:t>
            </a:r>
            <a:r>
              <a:rPr lang="en-US" sz="2800" dirty="0" smtClean="0">
                <a:latin typeface="Times New Roman" pitchFamily="18" charset="0"/>
                <a:cs typeface="Times New Roman" pitchFamily="18" charset="0"/>
              </a:rPr>
              <a:t>a </a:t>
            </a:r>
            <a:r>
              <a:rPr lang="en-US" sz="2800" dirty="0" smtClean="0">
                <a:latin typeface="Times New Roman" pitchFamily="18" charset="0"/>
                <a:cs typeface="Times New Roman" pitchFamily="18" charset="0"/>
              </a:rPr>
              <a:t>prosperous initial public offering (IPO)</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An examination  </a:t>
            </a:r>
            <a:r>
              <a:rPr lang="en-US" sz="2800" dirty="0" smtClean="0">
                <a:latin typeface="Times New Roman" pitchFamily="18" charset="0"/>
                <a:cs typeface="Times New Roman" pitchFamily="18" charset="0"/>
              </a:rPr>
              <a:t>to </a:t>
            </a:r>
            <a:r>
              <a:rPr lang="en-US" sz="2800" dirty="0" smtClean="0">
                <a:latin typeface="Times New Roman" pitchFamily="18" charset="0"/>
                <a:cs typeface="Times New Roman" pitchFamily="18" charset="0"/>
              </a:rPr>
              <a:t>determine the top 5 content on </a:t>
            </a:r>
            <a:r>
              <a:rPr lang="en-US" sz="2800" dirty="0" smtClean="0">
                <a:latin typeface="Times New Roman" pitchFamily="18" charset="0"/>
                <a:cs typeface="Times New Roman" pitchFamily="18" charset="0"/>
              </a:rPr>
              <a:t>Social </a:t>
            </a:r>
            <a:r>
              <a:rPr lang="en-US" sz="2800" dirty="0" smtClean="0">
                <a:latin typeface="Times New Roman" pitchFamily="18" charset="0"/>
                <a:cs typeface="Times New Roman" pitchFamily="18" charset="0"/>
              </a:rPr>
              <a:t>Buzz’s</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71474"/>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500266" y="5143500"/>
            <a:ext cx="6715172" cy="4401205"/>
          </a:xfrm>
          <a:prstGeom prst="rect">
            <a:avLst/>
          </a:prstGeom>
          <a:noFill/>
        </p:spPr>
        <p:txBody>
          <a:bodyPr wrap="square" rtlCol="0">
            <a:spAutoFit/>
          </a:bodyPr>
          <a:lstStyle/>
          <a:p>
            <a:r>
              <a:rPr lang="en-US" sz="2800" dirty="0" smtClean="0">
                <a:solidFill>
                  <a:schemeClr val="bg1"/>
                </a:solidFill>
                <a:latin typeface="Times New Roman" pitchFamily="18" charset="0"/>
                <a:cs typeface="Times New Roman" pitchFamily="18" charset="0"/>
              </a:rPr>
              <a:t>Over </a:t>
            </a:r>
            <a:r>
              <a:rPr lang="en-US" sz="2800" u="sng" dirty="0" smtClean="0">
                <a:solidFill>
                  <a:schemeClr val="bg1"/>
                </a:solidFill>
                <a:latin typeface="Times New Roman" pitchFamily="18" charset="0"/>
                <a:cs typeface="Times New Roman" pitchFamily="18" charset="0"/>
              </a:rPr>
              <a:t>100000</a:t>
            </a:r>
            <a:r>
              <a:rPr lang="en-US" sz="2800" dirty="0" smtClean="0">
                <a:solidFill>
                  <a:schemeClr val="bg1"/>
                </a:solidFill>
                <a:latin typeface="Times New Roman" pitchFamily="18" charset="0"/>
                <a:cs typeface="Times New Roman" pitchFamily="18" charset="0"/>
              </a:rPr>
              <a:t> posts per day</a:t>
            </a:r>
          </a:p>
          <a:p>
            <a:endParaRPr lang="en-US" sz="2800" dirty="0" smtClean="0">
              <a:solidFill>
                <a:schemeClr val="bg1"/>
              </a:solidFill>
              <a:latin typeface="Times New Roman" pitchFamily="18" charset="0"/>
              <a:cs typeface="Times New Roman" pitchFamily="18" charset="0"/>
            </a:endParaRPr>
          </a:p>
          <a:p>
            <a:r>
              <a:rPr lang="en-US" sz="2800" u="sng" dirty="0" smtClean="0">
                <a:solidFill>
                  <a:schemeClr val="bg1"/>
                </a:solidFill>
                <a:latin typeface="Times New Roman" pitchFamily="18" charset="0"/>
                <a:cs typeface="Times New Roman" pitchFamily="18" charset="0"/>
              </a:rPr>
              <a:t>36,500,000</a:t>
            </a:r>
            <a:r>
              <a:rPr lang="en-US" sz="2800" dirty="0" smtClean="0">
                <a:solidFill>
                  <a:schemeClr val="bg1"/>
                </a:solidFill>
                <a:latin typeface="Times New Roman" pitchFamily="18" charset="0"/>
                <a:cs typeface="Times New Roman" pitchFamily="18" charset="0"/>
              </a:rPr>
              <a:t> pieces of content per year!</a:t>
            </a:r>
          </a:p>
          <a:p>
            <a:endParaRPr lang="en-US" sz="2800" dirty="0" smtClean="0">
              <a:solidFill>
                <a:schemeClr val="bg1"/>
              </a:solidFill>
              <a:latin typeface="Times New Roman" pitchFamily="18" charset="0"/>
              <a:cs typeface="Times New Roman" pitchFamily="18" charset="0"/>
            </a:endParaRPr>
          </a:p>
          <a:p>
            <a:endParaRPr lang="en-US" sz="2800" dirty="0" smtClean="0">
              <a:solidFill>
                <a:schemeClr val="bg1"/>
              </a:solidFill>
              <a:latin typeface="Times New Roman" pitchFamily="18" charset="0"/>
              <a:cs typeface="Times New Roman" pitchFamily="18" charset="0"/>
            </a:endParaRPr>
          </a:p>
          <a:p>
            <a:r>
              <a:rPr lang="en-US" sz="2800" dirty="0" smtClean="0">
                <a:solidFill>
                  <a:schemeClr val="bg1"/>
                </a:solidFill>
                <a:latin typeface="Times New Roman" pitchFamily="18" charset="0"/>
                <a:cs typeface="Times New Roman" pitchFamily="18" charset="0"/>
              </a:rPr>
              <a:t>But how capitalize on it when there is so much?</a:t>
            </a:r>
          </a:p>
          <a:p>
            <a:endParaRPr lang="en-US" sz="2800" dirty="0" smtClean="0">
              <a:solidFill>
                <a:schemeClr val="bg1"/>
              </a:solidFill>
              <a:latin typeface="Times New Roman" pitchFamily="18" charset="0"/>
              <a:cs typeface="Times New Roman" pitchFamily="18" charset="0"/>
            </a:endParaRPr>
          </a:p>
          <a:p>
            <a:r>
              <a:rPr lang="en-US" sz="2800" u="sng" dirty="0" smtClean="0">
                <a:solidFill>
                  <a:schemeClr val="bg1"/>
                </a:solidFill>
                <a:latin typeface="Times New Roman" pitchFamily="18" charset="0"/>
                <a:cs typeface="Times New Roman" pitchFamily="18" charset="0"/>
              </a:rPr>
              <a:t>Analysis to find Social Buzz’s top 5 most popular categories of content</a:t>
            </a:r>
            <a:endParaRPr lang="en-US" sz="2800" u="sng" dirty="0">
              <a:solidFill>
                <a:schemeClr val="bg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787206" y="7215202"/>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30016" y="7072326"/>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787206" y="4143368"/>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58644" y="1428724"/>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501454" y="121441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p:cNvSpPr txBox="1"/>
          <p:nvPr/>
        </p:nvSpPr>
        <p:spPr>
          <a:xfrm>
            <a:off x="14287472" y="1714476"/>
            <a:ext cx="4000528" cy="954107"/>
          </a:xfrm>
          <a:prstGeom prst="rect">
            <a:avLst/>
          </a:prstGeom>
          <a:noFill/>
        </p:spPr>
        <p:txBody>
          <a:bodyPr wrap="square" rtlCol="0">
            <a:spAutoFit/>
          </a:bodyPr>
          <a:lstStyle/>
          <a:p>
            <a:r>
              <a:rPr lang="en-US" sz="2800" b="1" dirty="0" smtClean="0"/>
              <a:t>Andrew Fleming</a:t>
            </a:r>
          </a:p>
          <a:p>
            <a:r>
              <a:rPr lang="en-US" sz="2800" dirty="0" smtClean="0"/>
              <a:t>Chief Technical Architect</a:t>
            </a:r>
            <a:endParaRPr lang="en-US" sz="2800" dirty="0"/>
          </a:p>
        </p:txBody>
      </p:sp>
      <p:sp>
        <p:nvSpPr>
          <p:cNvPr id="34" name="TextBox 33"/>
          <p:cNvSpPr txBox="1"/>
          <p:nvPr/>
        </p:nvSpPr>
        <p:spPr>
          <a:xfrm>
            <a:off x="14358974" y="4500558"/>
            <a:ext cx="3929026" cy="954107"/>
          </a:xfrm>
          <a:prstGeom prst="rect">
            <a:avLst/>
          </a:prstGeom>
          <a:noFill/>
        </p:spPr>
        <p:txBody>
          <a:bodyPr wrap="square" rtlCol="0">
            <a:spAutoFit/>
          </a:bodyPr>
          <a:lstStyle/>
          <a:p>
            <a:r>
              <a:rPr lang="en-US" sz="2800" b="1" dirty="0" smtClean="0"/>
              <a:t>Marcus Rompton</a:t>
            </a:r>
          </a:p>
          <a:p>
            <a:r>
              <a:rPr lang="en-US" sz="2800" dirty="0" smtClean="0"/>
              <a:t>Senior Principle</a:t>
            </a:r>
            <a:endParaRPr lang="en-US" sz="2800" dirty="0"/>
          </a:p>
        </p:txBody>
      </p:sp>
      <p:sp>
        <p:nvSpPr>
          <p:cNvPr id="35" name="TextBox 34"/>
          <p:cNvSpPr txBox="1"/>
          <p:nvPr/>
        </p:nvSpPr>
        <p:spPr>
          <a:xfrm>
            <a:off x="14573288" y="7572392"/>
            <a:ext cx="3000396" cy="954107"/>
          </a:xfrm>
          <a:prstGeom prst="rect">
            <a:avLst/>
          </a:prstGeom>
          <a:noFill/>
        </p:spPr>
        <p:txBody>
          <a:bodyPr wrap="square" rtlCol="0">
            <a:spAutoFit/>
          </a:bodyPr>
          <a:lstStyle/>
          <a:p>
            <a:r>
              <a:rPr lang="en-US" sz="2800" b="1" dirty="0" smtClean="0"/>
              <a:t>D Pallavi</a:t>
            </a:r>
          </a:p>
          <a:p>
            <a:r>
              <a:rPr lang="en-US" sz="2800" dirty="0" smtClean="0"/>
              <a:t>Data Analyst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4071902" y="1357286"/>
            <a:ext cx="4500594" cy="584775"/>
          </a:xfrm>
          <a:prstGeom prst="rect">
            <a:avLst/>
          </a:prstGeom>
          <a:noFill/>
        </p:spPr>
        <p:txBody>
          <a:bodyPr wrap="square" rtlCol="0">
            <a:spAutoFit/>
          </a:bodyPr>
          <a:lstStyle/>
          <a:p>
            <a:r>
              <a:rPr lang="en-US" sz="3200" dirty="0" smtClean="0">
                <a:solidFill>
                  <a:schemeClr val="bg1"/>
                </a:solidFill>
              </a:rPr>
              <a:t>Data Understanding</a:t>
            </a:r>
            <a:endParaRPr lang="en-US" sz="3200" dirty="0">
              <a:solidFill>
                <a:schemeClr val="bg1"/>
              </a:solidFill>
            </a:endParaRPr>
          </a:p>
        </p:txBody>
      </p:sp>
      <p:sp>
        <p:nvSpPr>
          <p:cNvPr id="40" name="TextBox 39"/>
          <p:cNvSpPr txBox="1"/>
          <p:nvPr/>
        </p:nvSpPr>
        <p:spPr>
          <a:xfrm>
            <a:off x="5857852" y="3000360"/>
            <a:ext cx="4500594" cy="584775"/>
          </a:xfrm>
          <a:prstGeom prst="rect">
            <a:avLst/>
          </a:prstGeom>
          <a:noFill/>
        </p:spPr>
        <p:txBody>
          <a:bodyPr wrap="square" rtlCol="0">
            <a:spAutoFit/>
          </a:bodyPr>
          <a:lstStyle/>
          <a:p>
            <a:r>
              <a:rPr lang="en-US" sz="3200" dirty="0" smtClean="0">
                <a:solidFill>
                  <a:schemeClr val="bg1"/>
                </a:solidFill>
              </a:rPr>
              <a:t>Data Cleaning</a:t>
            </a:r>
            <a:endParaRPr lang="en-US" sz="3200" dirty="0">
              <a:solidFill>
                <a:schemeClr val="bg1"/>
              </a:solidFill>
            </a:endParaRPr>
          </a:p>
        </p:txBody>
      </p:sp>
      <p:sp>
        <p:nvSpPr>
          <p:cNvPr id="41" name="TextBox 40"/>
          <p:cNvSpPr txBox="1"/>
          <p:nvPr/>
        </p:nvSpPr>
        <p:spPr>
          <a:xfrm>
            <a:off x="11572892" y="7929582"/>
            <a:ext cx="4500594" cy="584775"/>
          </a:xfrm>
          <a:prstGeom prst="rect">
            <a:avLst/>
          </a:prstGeom>
          <a:noFill/>
        </p:spPr>
        <p:txBody>
          <a:bodyPr wrap="square" rtlCol="0">
            <a:spAutoFit/>
          </a:bodyPr>
          <a:lstStyle/>
          <a:p>
            <a:r>
              <a:rPr lang="en-US" sz="3200" dirty="0" smtClean="0">
                <a:solidFill>
                  <a:schemeClr val="bg1"/>
                </a:solidFill>
              </a:rPr>
              <a:t>Uncover Insights</a:t>
            </a:r>
            <a:endParaRPr lang="en-US" sz="3200" dirty="0">
              <a:solidFill>
                <a:schemeClr val="bg1"/>
              </a:solidFill>
            </a:endParaRPr>
          </a:p>
        </p:txBody>
      </p:sp>
      <p:sp>
        <p:nvSpPr>
          <p:cNvPr id="42" name="TextBox 41"/>
          <p:cNvSpPr txBox="1"/>
          <p:nvPr/>
        </p:nvSpPr>
        <p:spPr>
          <a:xfrm>
            <a:off x="7643802" y="4571996"/>
            <a:ext cx="4500594" cy="584775"/>
          </a:xfrm>
          <a:prstGeom prst="rect">
            <a:avLst/>
          </a:prstGeom>
          <a:noFill/>
        </p:spPr>
        <p:txBody>
          <a:bodyPr wrap="square" rtlCol="0">
            <a:spAutoFit/>
          </a:bodyPr>
          <a:lstStyle/>
          <a:p>
            <a:r>
              <a:rPr lang="en-US" sz="3200" dirty="0" smtClean="0">
                <a:solidFill>
                  <a:schemeClr val="bg1"/>
                </a:solidFill>
              </a:rPr>
              <a:t>Data Modeling</a:t>
            </a:r>
            <a:endParaRPr lang="en-US" sz="3200" dirty="0">
              <a:solidFill>
                <a:schemeClr val="bg1"/>
              </a:solidFill>
            </a:endParaRPr>
          </a:p>
        </p:txBody>
      </p:sp>
      <p:sp>
        <p:nvSpPr>
          <p:cNvPr id="43" name="TextBox 42"/>
          <p:cNvSpPr txBox="1"/>
          <p:nvPr/>
        </p:nvSpPr>
        <p:spPr>
          <a:xfrm>
            <a:off x="9644066" y="6215070"/>
            <a:ext cx="4500594" cy="584775"/>
          </a:xfrm>
          <a:prstGeom prst="rect">
            <a:avLst/>
          </a:prstGeom>
          <a:noFill/>
        </p:spPr>
        <p:txBody>
          <a:bodyPr wrap="square" rtlCol="0">
            <a:spAutoFit/>
          </a:bodyPr>
          <a:lstStyle/>
          <a:p>
            <a:r>
              <a:rPr lang="en-US" sz="3200" dirty="0" smtClean="0">
                <a:solidFill>
                  <a:schemeClr val="bg1"/>
                </a:solidFill>
              </a:rPr>
              <a:t>Data Analysis</a:t>
            </a:r>
            <a:endParaRPr lang="en-US"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p:cNvSpPr txBox="1"/>
          <p:nvPr/>
        </p:nvSpPr>
        <p:spPr>
          <a:xfrm>
            <a:off x="1571572" y="4429120"/>
            <a:ext cx="4000528" cy="1200329"/>
          </a:xfrm>
          <a:prstGeom prst="rect">
            <a:avLst/>
          </a:prstGeom>
          <a:noFill/>
        </p:spPr>
        <p:txBody>
          <a:bodyPr wrap="square" rtlCol="0">
            <a:spAutoFit/>
          </a:bodyPr>
          <a:lstStyle/>
          <a:p>
            <a:pPr algn="ctr"/>
            <a:r>
              <a:rPr lang="en-US" sz="3600" dirty="0" smtClean="0"/>
              <a:t>16</a:t>
            </a:r>
          </a:p>
          <a:p>
            <a:pPr algn="ctr"/>
            <a:r>
              <a:rPr lang="en-US" sz="3600" dirty="0" smtClean="0"/>
              <a:t> Unique Categories</a:t>
            </a:r>
            <a:endParaRPr lang="en-US" sz="3600" dirty="0"/>
          </a:p>
        </p:txBody>
      </p:sp>
      <p:sp>
        <p:nvSpPr>
          <p:cNvPr id="15" name="TextBox 14"/>
          <p:cNvSpPr txBox="1"/>
          <p:nvPr/>
        </p:nvSpPr>
        <p:spPr>
          <a:xfrm>
            <a:off x="6357918" y="4429120"/>
            <a:ext cx="4857784" cy="1200329"/>
          </a:xfrm>
          <a:prstGeom prst="rect">
            <a:avLst/>
          </a:prstGeom>
          <a:noFill/>
        </p:spPr>
        <p:txBody>
          <a:bodyPr wrap="square" rtlCol="0">
            <a:spAutoFit/>
          </a:bodyPr>
          <a:lstStyle/>
          <a:p>
            <a:pPr algn="ctr"/>
            <a:r>
              <a:rPr lang="en-US" sz="3600" dirty="0" smtClean="0"/>
              <a:t>Animal</a:t>
            </a:r>
          </a:p>
          <a:p>
            <a:pPr algn="ctr"/>
            <a:r>
              <a:rPr lang="en-US" sz="3600" dirty="0" smtClean="0"/>
              <a:t> Most Favorite Category</a:t>
            </a:r>
            <a:endParaRPr lang="en-US" sz="3600" dirty="0"/>
          </a:p>
        </p:txBody>
      </p:sp>
      <p:sp>
        <p:nvSpPr>
          <p:cNvPr id="16" name="TextBox 15"/>
          <p:cNvSpPr txBox="1"/>
          <p:nvPr/>
        </p:nvSpPr>
        <p:spPr>
          <a:xfrm>
            <a:off x="11644330" y="4429120"/>
            <a:ext cx="5500726" cy="1200329"/>
          </a:xfrm>
          <a:prstGeom prst="rect">
            <a:avLst/>
          </a:prstGeom>
          <a:noFill/>
        </p:spPr>
        <p:txBody>
          <a:bodyPr wrap="square" rtlCol="0">
            <a:spAutoFit/>
          </a:bodyPr>
          <a:lstStyle/>
          <a:p>
            <a:pPr algn="ctr"/>
            <a:r>
              <a:rPr lang="en-US" sz="3600" dirty="0" smtClean="0"/>
              <a:t>January</a:t>
            </a:r>
            <a:endParaRPr lang="en-US" sz="3600" dirty="0" smtClean="0"/>
          </a:p>
          <a:p>
            <a:pPr algn="ctr"/>
            <a:r>
              <a:rPr lang="en-US" sz="3600" dirty="0" smtClean="0"/>
              <a:t> With Most Number of posts</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8" name="Chart 27"/>
          <p:cNvGraphicFramePr/>
          <p:nvPr/>
        </p:nvGraphicFramePr>
        <p:xfrm>
          <a:off x="3214646" y="1571600"/>
          <a:ext cx="14430476" cy="728667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9" name="Chart 28"/>
          <p:cNvGraphicFramePr/>
          <p:nvPr/>
        </p:nvGraphicFramePr>
        <p:xfrm>
          <a:off x="3000332" y="1285848"/>
          <a:ext cx="14359038" cy="757242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388</Words>
  <Application>Microsoft Macintosh PowerPoint</Application>
  <PresentationFormat>Custom</PresentationFormat>
  <Paragraphs>91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Graphik Regular</vt:lpstr>
      <vt:lpstr>Times New Roman</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Intel-i3</cp:lastModifiedBy>
  <cp:revision>35</cp:revision>
  <dcterms:created xsi:type="dcterms:W3CDTF">2006-08-16T00:00:00Z</dcterms:created>
  <dcterms:modified xsi:type="dcterms:W3CDTF">2024-09-23T16:18:45Z</dcterms:modified>
  <dc:identifier>DAEhDyfaYKE</dc:identifier>
</cp:coreProperties>
</file>