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8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72" y="648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/>
              <a:buChar char="●"/>
            </a:pP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146908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7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3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2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6098378" y="5"/>
            <a:ext cx="3045624" cy="2030570"/>
            <a:chOff x="6098378" y="5"/>
            <a:chExt cx="3045624" cy="2030570"/>
          </a:xfrm>
        </p:grpSpPr>
        <p:sp>
          <p:nvSpPr>
            <p:cNvPr id="7" name="矩形"/>
            <p:cNvSpPr>
              <a:spLocks/>
            </p:cNvSpPr>
            <p:nvPr/>
          </p:nvSpPr>
          <p:spPr>
            <a:xfrm>
              <a:off x="8128803" y="16"/>
              <a:ext cx="1015199" cy="10152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右三角"/>
            <p:cNvSpPr>
              <a:spLocks/>
            </p:cNvSpPr>
            <p:nvPr/>
          </p:nvSpPr>
          <p:spPr>
            <a:xfrm flipH="1">
              <a:off x="7113463" y="5"/>
              <a:ext cx="1015199" cy="1015200"/>
            </a:xfrm>
            <a:prstGeom prst="rtTriangle">
              <a:avLst/>
            </a:prstGeom>
            <a:solidFill>
              <a:schemeClr val="accent2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右三角"/>
            <p:cNvSpPr>
              <a:spLocks/>
            </p:cNvSpPr>
            <p:nvPr/>
          </p:nvSpPr>
          <p:spPr>
            <a:xfrm rot="10800000" flipH="1">
              <a:off x="7113587" y="107"/>
              <a:ext cx="1015199" cy="1015200"/>
            </a:xfrm>
            <a:prstGeom prst="rtTriangle">
              <a:avLst/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右三角"/>
            <p:cNvSpPr>
              <a:spLocks/>
            </p:cNvSpPr>
            <p:nvPr/>
          </p:nvSpPr>
          <p:spPr>
            <a:xfrm rot="10800000">
              <a:off x="6098378" y="96"/>
              <a:ext cx="1015199" cy="1015200"/>
            </a:xfrm>
            <a:prstGeom prst="rtTriangle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右三角"/>
            <p:cNvSpPr>
              <a:spLocks/>
            </p:cNvSpPr>
            <p:nvPr/>
          </p:nvSpPr>
          <p:spPr>
            <a:xfrm rot="10800000">
              <a:off x="8128788" y="1015375"/>
              <a:ext cx="1015199" cy="1015200"/>
            </a:xfrm>
            <a:prstGeom prst="rtTriangle">
              <a:avLst/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2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00" b="0" i="0" u="none" strike="noStrike" kern="0" cap="none" spc="0" baseline="0">
              <a:solidFill>
                <a:srgbClr val="FFFFFF"/>
              </a:solidFill>
              <a:latin typeface="Arial" charset="0"/>
              <a:ea typeface="Arial" charset="0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‹#›</a:t>
            </a:fld>
            <a:endParaRPr lang="zh-CN" altLang="en-US" sz="1000" b="0" i="0" u="none" strike="noStrike" kern="0" cap="none" spc="0" baseline="0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04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3" name="右三角"/>
            <p:cNvSpPr>
              <a:spLocks/>
            </p:cNvSpPr>
            <p:nvPr/>
          </p:nvSpPr>
          <p:spPr>
            <a:xfrm>
              <a:off x="8154895" y="3903669"/>
              <a:ext cx="989100" cy="987899"/>
            </a:xfrm>
            <a:prstGeom prst="rtTriangle">
              <a:avLst/>
            </a:prstGeom>
            <a:solidFill>
              <a:schemeClr val="accent5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4" name="右三角"/>
            <p:cNvSpPr>
              <a:spLocks/>
            </p:cNvSpPr>
            <p:nvPr/>
          </p:nvSpPr>
          <p:spPr>
            <a:xfrm flipH="1">
              <a:off x="6181163" y="3903669"/>
              <a:ext cx="989100" cy="987899"/>
            </a:xfrm>
            <a:prstGeom prst="rtTriangle">
              <a:avLst/>
            </a:prstGeom>
            <a:solidFill>
              <a:schemeClr val="accent5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5" name="矩形"/>
            <p:cNvSpPr>
              <a:spLocks/>
            </p:cNvSpPr>
            <p:nvPr/>
          </p:nvSpPr>
          <p:spPr>
            <a:xfrm>
              <a:off x="7170274" y="3903669"/>
              <a:ext cx="989100" cy="987899"/>
            </a:xfrm>
            <a:prstGeom prst="rect">
              <a:avLst/>
            </a:prstGeom>
            <a:solidFill>
              <a:schemeClr val="accent4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6" name="右三角"/>
            <p:cNvSpPr>
              <a:spLocks/>
            </p:cNvSpPr>
            <p:nvPr/>
          </p:nvSpPr>
          <p:spPr>
            <a:xfrm rot="10800000">
              <a:off x="8154757" y="3903682"/>
              <a:ext cx="989100" cy="987899"/>
            </a:xfrm>
            <a:prstGeom prst="rtTriangle">
              <a:avLst/>
            </a:prstGeom>
            <a:solidFill>
              <a:schemeClr val="accent3"/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矩形"/>
            <p:cNvSpPr>
              <a:spLocks/>
            </p:cNvSpPr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rgbClr val="2A3990"/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</a:pPr>
            <a:endParaRPr lang="zh-CN" altLang="en-US"/>
          </a:p>
        </p:txBody>
      </p:sp>
      <p:sp>
        <p:nvSpPr>
          <p:cNvPr id="31" name="文本框"/>
          <p:cNvSpPr>
            <a:spLocks noGrp="1"/>
          </p:cNvSpPr>
          <p:nvPr>
            <p:ph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‹#›</a:t>
            </a:fld>
            <a:endParaRPr lang="zh-CN" altLang="en-US" sz="1000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2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9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0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2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0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6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0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000">
              <a:solidFill>
                <a:srgbClr val="2A3990"/>
              </a:solidFill>
              <a:latin typeface="Roboto" charset="0"/>
              <a:ea typeface="Roboto" charset="0"/>
              <a:cs typeface="Roboto" charset="0"/>
              <a:sym typeface="Roboto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 charset="0"/>
              <a:buChar char="●"/>
            </a:pPr>
            <a:endParaRPr lang="zh-CN" altLang="en-US" sz="1800">
              <a:solidFill>
                <a:srgbClr val="434343"/>
              </a:solidFill>
              <a:latin typeface="Roboto" charset="0"/>
              <a:ea typeface="Roboto" charset="0"/>
              <a:cs typeface="Roboto" charset="0"/>
              <a:sym typeface="Roboto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‹#›</a:t>
            </a:fld>
            <a:endParaRPr lang="zh-CN" altLang="en-US" sz="1000">
              <a:solidFill>
                <a:srgbClr val="FFFFFF"/>
              </a:solidFill>
              <a:latin typeface="Roboto" charset="0"/>
              <a:ea typeface="Roboto" charset="0"/>
              <a:cs typeface="Roboto" charset="0"/>
              <a:sym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4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ctrTitle"/>
          </p:nvPr>
        </p:nvSpPr>
        <p:spPr>
          <a:xfrm>
            <a:off x="598100" y="1445650"/>
            <a:ext cx="8222100" cy="11685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Mini Project - Synopsis 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                   “  DAIGNOSIS OF SKIN DISEASES  AND TREATMENT         				RECOMMENDATION</a:t>
            </a:r>
            <a:r>
              <a:rPr lang="en-US" altLang="zh-CN" sz="1600" b="1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cs typeface="Lucida Sans"/>
              </a:rPr>
              <a:t>”</a:t>
            </a:r>
            <a:endParaRPr lang="zh-CN" altLang="en-US" sz="1600" b="1" i="0" u="none" strike="noStrike" kern="0" cap="none" spc="0" baseline="0" dirty="0">
              <a:solidFill>
                <a:srgbClr val="FFFFFF"/>
              </a:solidFill>
              <a:latin typeface="Arial" charset="0"/>
              <a:ea typeface="Arial" charset="0"/>
              <a:cs typeface="Lucida Sans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Presented By,</a:t>
            </a: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 dirty="0">
              <a:solidFill>
                <a:srgbClr val="FFFFFF"/>
              </a:solidFill>
              <a:latin typeface="Arial" charset="0"/>
              <a:ea typeface="Arial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BHAVANA H P (4AI22CD005)</a:t>
            </a: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BHAVANA K R (4AI22CD006)</a:t>
            </a: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DEEPIKA B J (4AI22CD016)</a:t>
            </a: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PALLAVI K M  (4AI22CD038)</a:t>
            </a:r>
            <a:endParaRPr lang="en-US" altLang="zh-CN" sz="1200" b="0" i="0" u="none" strike="noStrike" kern="0" cap="none" spc="0" baseline="0" dirty="0">
              <a:solidFill>
                <a:srgbClr val="FFFFFF"/>
              </a:solidFill>
              <a:latin typeface="Arial" charset="0"/>
              <a:ea typeface="Arial" charset="0"/>
              <a:cs typeface="Lucida Sans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														</a:t>
            </a:r>
            <a:r>
              <a:rPr lang="en-US" altLang="zh-CN" sz="16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Under the Guidance of </a:t>
            </a: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														Prof. </a:t>
            </a:r>
            <a:r>
              <a:rPr lang="en-US" altLang="zh-CN" sz="1600" b="0" i="0" u="none" strike="noStrike" kern="0" cap="none" spc="0" baseline="0" dirty="0" err="1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Gaganadeepa</a:t>
            </a:r>
            <a:r>
              <a:rPr lang="en-US" altLang="zh-CN" sz="16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 J</a:t>
            </a: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0" i="0" u="none" strike="noStrike" kern="0" cap="none" spc="0" baseline="0" dirty="0">
              <a:solidFill>
                <a:srgbClr val="FFFFFF"/>
              </a:solidFill>
              <a:latin typeface="Arial" charset="0"/>
              <a:ea typeface="Arial" charset="0"/>
              <a:cs typeface="Lucida Sans"/>
            </a:endParaRPr>
          </a:p>
        </p:txBody>
      </p:sp>
      <p:pic>
        <p:nvPicPr>
          <p:cNvPr id="1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pic>
        <p:nvPicPr>
          <p:cNvPr id="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184" y="-101909"/>
            <a:ext cx="1672366" cy="162237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20" name="矩形"/>
          <p:cNvSpPr>
            <a:spLocks/>
          </p:cNvSpPr>
          <p:nvPr/>
        </p:nvSpPr>
        <p:spPr>
          <a:xfrm>
            <a:off x="1686050" y="213425"/>
            <a:ext cx="4972799" cy="10032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Dept. of CS&amp;E ( DATA SCIENCE)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Adichunchanagiri Institute of Technology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Roboto" charset="0"/>
                <a:ea typeface="Roboto" charset="0"/>
                <a:cs typeface="Roboto" charset="0"/>
                <a:sym typeface="Roboto" charset="0"/>
              </a:rPr>
              <a:t>Chikkamagaluru - 577102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Roboto" charset="0"/>
              <a:ea typeface="Roboto" charset="0"/>
              <a:cs typeface="Roboto" charset="0"/>
              <a:sym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983">
        <p:split orient="vert"/>
      </p:transition>
    </mc:Choice>
    <mc:Fallback xmlns="">
      <p:transition spd="slow" advTm="7983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3F0F-066B-2602-773F-D501EB47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sz="1600" dirty="0"/>
              <a:t>About the project(description)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1F14-2795-7F3E-04B9-93742FFB8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1714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are more common than other diseases. Skin diseases may be caused by fungal infection, bacteria, allergy, or viruses, etc.</a:t>
            </a:r>
          </a:p>
          <a:p>
            <a:pPr marL="285750" indent="-1714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skin disease may change texture or color of the skin. </a:t>
            </a:r>
          </a:p>
          <a:p>
            <a:pPr marL="285750" indent="-1714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skin diseases are chronic, infectious and sometimes may develop into skin cancer. </a:t>
            </a:r>
          </a:p>
          <a:p>
            <a:pPr marL="285750" indent="-1714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skin diseases must be diagnosed early to reduce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development and spread.</a:t>
            </a:r>
            <a:endParaRPr lang="en-US" altLang="zh-CN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 algn="just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US" altLang="zh-CN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algn="just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US" altLang="zh-CN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 algn="just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US" altLang="zh-CN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 algn="just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US" altLang="zh-CN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5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/>
              </a:rPr>
              <a:t>Motivation (Reasons for Choosing the Topic)</a:t>
            </a:r>
            <a:endParaRPr lang="zh-CN" altLang="en-US" sz="13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/>
              </a:rPr>
              <a:t>1.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the Largest Organ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Early Detection and Prevention of Skin Diseases.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Health Matters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Addressing the Growing Burden of Skin Diseases.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Uncovering the Hidden Epidemic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Impact of Skin Diseases on Global Health technology to aid in health            awareness and education.</a:t>
            </a:r>
            <a:endParaRPr lang="zh-CN" altLang="en-US" sz="1400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4.Reduce the paper work.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0347"/>
      </p:ext>
    </p:extLst>
  </p:cSld>
  <p:clrMapOvr>
    <a:masterClrMapping/>
  </p:clrMapOvr>
  <p:transition spd="slow" advTm="341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/>
              </a:rPr>
              <a:t>Problem Definition</a:t>
            </a:r>
            <a:endParaRPr lang="zh-CN" altLang="en-US" sz="13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1143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US" altLang="zh-CN" sz="400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 algn="just">
              <a:lnSpc>
                <a:spcPct val="129999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US" altLang="zh-CN" sz="400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Cascadia Code SemiBold" panose="020B0609020000020004" pitchFamily="49" charset="0"/>
                <a:cs typeface="Times New Roman" panose="02020603050405020304" pitchFamily="18" charset="0"/>
              </a:rPr>
              <a:t>To design and implement the Diagnosis  Of Skin diseases Treatment and </a:t>
            </a:r>
            <a:r>
              <a:rPr lang="en-US" altLang="zh-CN" sz="1600" dirty="0" err="1">
                <a:latin typeface="Times New Roman" panose="02020603050405020304" pitchFamily="18" charset="0"/>
                <a:ea typeface="Cascadia Code SemiBold" panose="020B0609020000020004" pitchFamily="49" charset="0"/>
                <a:cs typeface="Times New Roman" panose="02020603050405020304" pitchFamily="18" charset="0"/>
              </a:rPr>
              <a:t>Recommendation</a:t>
            </a:r>
            <a:r>
              <a:rPr lang="en-US" altLang="zh-CN" sz="1600" b="0" i="0" u="none" strike="noStrike" kern="0" cap="none" spc="0" baseline="0" dirty="0" err="1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OF</a:t>
            </a:r>
            <a:r>
              <a:rPr lang="en-US" altLang="zh-CN" sz="1600" b="0" i="0" u="none" strike="noStrike" kern="0" cap="none" spc="0" baseline="0" dirty="0">
                <a:solidFill>
                  <a:srgbClr val="FFFFFF"/>
                </a:solidFill>
                <a:latin typeface="Arial" charset="0"/>
                <a:ea typeface="Arial" charset="0"/>
                <a:cs typeface="Lucida Sans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Cascadia Code SemiBold" panose="020B0609020000020004" pitchFamily="49" charset="0"/>
                <a:cs typeface="Times New Roman" panose="02020603050405020304" pitchFamily="18" charset="0"/>
              </a:rPr>
              <a:t>find the type of skin disease occurred, the nature of disease by diagnosis  </a:t>
            </a:r>
            <a:r>
              <a:rPr lang="en-US" altLang="zh-CN" sz="16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patient symptoms</a:t>
            </a:r>
            <a:r>
              <a:rPr lang="en-US" altLang="zh-CN" sz="1600" dirty="0">
                <a:latin typeface="Times New Roman" panose="02020603050405020304" pitchFamily="18" charset="0"/>
                <a:ea typeface="Cascadia Code SemiBold" panose="020B0609020000020004" pitchFamily="49" charset="0"/>
                <a:cs typeface="Times New Roman" panose="02020603050405020304" pitchFamily="18" charset="0"/>
              </a:rPr>
              <a:t> and list all the possible treatment recommendations of disease         </a:t>
            </a:r>
            <a:endParaRPr lang="en-US" altLang="zh-CN" sz="1600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Cascadia Code SemiBold" panose="020B06090200000200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</a:pPr>
            <a:r>
              <a:rPr lang="en-US" altLang="zh-CN" sz="14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/>
              </a:rPr>
              <a:t> </a:t>
            </a:r>
            <a:endParaRPr lang="zh-CN" altLang="en-US" sz="14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61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"/>
    </mc:Choice>
    <mc:Fallback xmlns="">
      <p:transition spd="slow" advTm="5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/>
              </a:rPr>
              <a:t>Tools and Technology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1" i="0" u="none" strike="noStrike" kern="0" cap="none" spc="0" baseline="0" dirty="0">
                <a:solidFill>
                  <a:srgbClr val="000000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Programing Languages:</a:t>
            </a:r>
            <a:r>
              <a:rPr lang="en-US" altLang="zh-CN" sz="14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/>
              </a:rPr>
              <a:t> </a:t>
            </a:r>
            <a:r>
              <a:rPr lang="en-US" altLang="zh-CN" b="0" i="0" u="none" strike="noStrike" kern="0" cap="none" spc="0" baseline="0" dirty="0" err="1">
                <a:solidFill>
                  <a:srgbClr val="000000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Python,CSS,Html</a:t>
            </a:r>
            <a:r>
              <a:rPr lang="en-US" altLang="zh-CN" b="0" i="0" u="none" strike="noStrike" kern="0" cap="none" spc="0" baseline="0" dirty="0">
                <a:solidFill>
                  <a:srgbClr val="000000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0" i="0" u="none" strike="noStrike" kern="0" cap="none" spc="0" baseline="0" dirty="0" err="1">
                <a:solidFill>
                  <a:srgbClr val="000000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javascript</a:t>
            </a:r>
            <a:r>
              <a:rPr lang="en-US" altLang="zh-CN" b="0" i="0" u="none" strike="noStrike" kern="0" cap="none" spc="0" baseline="0" dirty="0">
                <a:solidFill>
                  <a:srgbClr val="000000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1" i="0" u="none" strike="noStrike" kern="0" cap="none" spc="0" baseline="0" dirty="0">
                <a:solidFill>
                  <a:srgbClr val="000000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Libraries</a:t>
            </a:r>
            <a:r>
              <a:rPr lang="en-US" altLang="zh-CN" sz="14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/>
              </a:rPr>
              <a:t>: </a:t>
            </a:r>
            <a:r>
              <a:rPr lang="en-US" altLang="zh-CN" sz="14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OpenCV(computer vision library for image processing and analysis.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NumPy (for numerical operations).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1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altLang="zh-CN" sz="14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:A collection of reference images of medical disease and their symptoms and remedies using 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4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 DB.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1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 </a:t>
            </a:r>
            <a:r>
              <a:rPr lang="en-US" altLang="zh-CN" sz="140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computer for processing.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b="1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oftware: </a:t>
            </a:r>
            <a:r>
              <a:rPr lang="en-US" altLang="zh-CN" sz="140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400" i="0" u="none" strike="noStrike" kern="0" cap="none" spc="0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upyter</a:t>
            </a:r>
            <a:r>
              <a:rPr lang="en-US" altLang="zh-CN" sz="140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  <a:endParaRPr lang="en-US" altLang="zh-CN" sz="1400" b="1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sz="14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368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35">
        <p14:reveal/>
      </p:transition>
    </mc:Choice>
    <mc:Fallback xmlns="">
      <p:transition spd="slow" advTm="23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/>
              </a:rPr>
              <a:t>Expected Outcomes</a:t>
            </a:r>
            <a:endParaRPr lang="zh-CN" altLang="en-US" sz="13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6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Informative platform for users seeking health information.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6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Pictorial representations of diseases for better understanding.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1600" b="1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 and Remedy Information</a:t>
            </a:r>
            <a:r>
              <a:rPr lang="en-US" altLang="zh-CN" sz="16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6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descriptions of symptoms and possible remedies for diseases.</a:t>
            </a:r>
          </a:p>
        </p:txBody>
      </p:sp>
    </p:spTree>
    <p:extLst>
      <p:ext uri="{BB962C8B-B14F-4D97-AF65-F5344CB8AC3E}">
        <p14:creationId xmlns:p14="http://schemas.microsoft.com/office/powerpoint/2010/main" val="1587040363"/>
      </p:ext>
    </p:extLst>
  </p:cSld>
  <p:clrMapOvr>
    <a:masterClrMapping/>
  </p:clrMapOvr>
  <p:transition spd="slow" advTm="585">
    <p:randomBar dir="vert"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999999"/>
      </a:dk2>
      <a:lt2>
        <a:srgbClr val="43434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Geometr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Geometr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374</TotalTime>
  <Words>396</Words>
  <Application>Microsoft Office PowerPoint</Application>
  <PresentationFormat>On-screen Show (16:9)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Droid Sans</vt:lpstr>
      <vt:lpstr>Lucida Sans</vt:lpstr>
      <vt:lpstr>Roboto</vt:lpstr>
      <vt:lpstr>Times New Roman</vt:lpstr>
      <vt:lpstr>Wingdings</vt:lpstr>
      <vt:lpstr>Geometric</vt:lpstr>
      <vt:lpstr>Mini Project - Synopsis on                     “  DAIGNOSIS OF SKIN DISEASES  AND TREATMENT             RECOMMENDATION ”</vt:lpstr>
      <vt:lpstr>   About the project(description)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Bhavana k r</dc:creator>
  <cp:lastModifiedBy>Pallavi Mahalatkar</cp:lastModifiedBy>
  <cp:revision>15</cp:revision>
  <dcterms:modified xsi:type="dcterms:W3CDTF">2024-10-24T13:37:21Z</dcterms:modified>
</cp:coreProperties>
</file>