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8" r:id="rId5"/>
    <p:sldId id="277" r:id="rId6"/>
    <p:sldId id="275" r:id="rId7"/>
    <p:sldId id="276" r:id="rId8"/>
    <p:sldId id="274" r:id="rId9"/>
    <p:sldId id="279" r:id="rId10"/>
    <p:sldId id="273" r:id="rId11"/>
    <p:sldId id="272" r:id="rId12"/>
    <p:sldId id="271" r:id="rId13"/>
    <p:sldId id="270" r:id="rId14"/>
    <p:sldId id="280" r:id="rId15"/>
    <p:sldId id="284" r:id="rId16"/>
    <p:sldId id="283" r:id="rId17"/>
    <p:sldId id="282" r:id="rId18"/>
    <p:sldId id="281" r:id="rId19"/>
    <p:sldId id="286" r:id="rId20"/>
    <p:sldId id="287" r:id="rId21"/>
    <p:sldId id="288" r:id="rId22"/>
    <p:sldId id="289" r:id="rId23"/>
    <p:sldId id="290" r:id="rId24"/>
    <p:sldId id="291" r:id="rId25"/>
    <p:sldId id="292" r:id="rId26"/>
    <p:sldId id="293" r:id="rId27"/>
    <p:sldId id="294" r:id="rId28"/>
    <p:sldId id="295"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246A8-E4E3-CF34-1FCA-ACF15012D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1559530-2B70-D060-5443-851E83AD9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46BC6B1-5485-7E47-8C80-10D3E96BFC91}"/>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6FD89C54-4BE6-BD31-28FE-BFB7DC459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F22D23C-6403-0B9A-CB0B-940EAA76BC3B}"/>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266467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FFDAF-B172-D789-8E33-8600F0EE2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FF6D8DA-709F-9B7A-4B71-6BAD86542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C46CC7B-E842-C9D1-4AD6-FC3ACBA0F799}"/>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A3E02EAA-6FE0-93BE-507C-3D8349D1BF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E1F2263-1404-3969-E3A3-0697804FEF3B}"/>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288338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1E739D-6431-3A3D-A483-1FC9F18B3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E7C970-2856-9077-968B-7BD61A070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78892E-5E09-4BC9-02F1-9C7CF028A768}"/>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ED7A0068-93A2-A9AC-4AAD-391CF16F38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DCD4B8A-9E9F-81B3-1E20-C51B39572F1E}"/>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300444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58102-606A-15BF-77B2-2836373DC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E70496-FEF3-4DF5-84A5-B3C442243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7C540A-2909-4BD2-11D6-D516820B9F8B}"/>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5CF10436-C473-8752-525B-0375C82C23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8D560B7-DDA8-CB29-7C0B-D8687D173FFA}"/>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393683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7BACD-F6CE-2243-C916-633F09D7A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3CA5A58-3239-6AF3-0024-DDA716FFB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087426B-3CDE-07A3-0BF0-50B286431A8A}"/>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10911DCF-8473-84C4-29ED-EB60E3A624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641CB3-D6C0-DAC4-9E4B-5AAFB05D531D}"/>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250970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F908C-47F8-1C9F-0D59-CFE1FBC7B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9C586B8-9E90-E128-BE59-E185D3BDD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FE2D4CB-082C-1EC3-0064-9C1716EFE2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0D04D2B-6FE1-E28F-EB4C-C520F77974B1}"/>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6" name="Footer Placeholder 5">
            <a:extLst>
              <a:ext uri="{FF2B5EF4-FFF2-40B4-BE49-F238E27FC236}">
                <a16:creationId xmlns:a16="http://schemas.microsoft.com/office/drawing/2014/main" xmlns="" id="{FCCC326B-5329-929F-ABFF-A1F9EAC26A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6E8089A-5778-A34B-3488-EE353C4057A5}"/>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216229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A2EEC-C422-A32A-4903-BDFA41A28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5FC16EA-AF62-FAB5-77E1-87AB173AB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E0B8AF3-7430-4C27-DFE6-C259EB93C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5A143F7-4627-204D-C543-5B719B379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2E784D6-D271-6196-BC1C-C1E7A2D55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99221FD-1890-658D-C9BE-4BE05366B927}"/>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8" name="Footer Placeholder 7">
            <a:extLst>
              <a:ext uri="{FF2B5EF4-FFF2-40B4-BE49-F238E27FC236}">
                <a16:creationId xmlns:a16="http://schemas.microsoft.com/office/drawing/2014/main" xmlns="" id="{F74A70ED-CFBA-A506-F3E4-4302CCFA5BF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D48344B-BB29-490D-723E-24114A86F3BD}"/>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6879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08358-0AD7-62F4-9AF8-8AAB97E035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02E1880-A5CC-D9B5-3286-FCF1D5863FA7}"/>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4" name="Footer Placeholder 3">
            <a:extLst>
              <a:ext uri="{FF2B5EF4-FFF2-40B4-BE49-F238E27FC236}">
                <a16:creationId xmlns:a16="http://schemas.microsoft.com/office/drawing/2014/main" xmlns="" id="{952AD035-D492-B87D-7F7E-4ECD70E316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E3B55742-CCAB-72DC-0367-80DC2FEAA6C5}"/>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5250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9404A10-95B6-04F6-9E90-40FB3A9D6E5E}"/>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3" name="Footer Placeholder 2">
            <a:extLst>
              <a:ext uri="{FF2B5EF4-FFF2-40B4-BE49-F238E27FC236}">
                <a16:creationId xmlns:a16="http://schemas.microsoft.com/office/drawing/2014/main" xmlns="" id="{0CAFAB59-A7EF-2F25-A4D8-9B4F3FB1026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094933F-CCEC-7145-1EE5-C9CE3C3CBCC9}"/>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139339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75C97-A8D7-B738-B9B4-B8B105120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EDF0ABC-D98B-E396-1E6F-ECFE8EEB7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98A916A-2CDF-7340-B582-5263D27D5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0AC7A5-4479-CD06-00D7-7F47E1B5D5ED}"/>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6" name="Footer Placeholder 5">
            <a:extLst>
              <a:ext uri="{FF2B5EF4-FFF2-40B4-BE49-F238E27FC236}">
                <a16:creationId xmlns:a16="http://schemas.microsoft.com/office/drawing/2014/main" xmlns="" id="{9CF32B58-F625-15A5-A802-2FE0D9948E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378D12B-CC78-4579-1C1D-E8368E9E2C23}"/>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140275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A0C2E-09AB-D9D4-91EA-3B9016A61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534EB92-FDCB-570E-578F-6B5BB7D5A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429CB59E-51CA-92F3-7C65-016B88078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F45499-7BE0-B24A-11EC-54CB90EA0E38}"/>
              </a:ext>
            </a:extLst>
          </p:cNvPr>
          <p:cNvSpPr>
            <a:spLocks noGrp="1"/>
          </p:cNvSpPr>
          <p:nvPr>
            <p:ph type="dt" sz="half" idx="10"/>
          </p:nvPr>
        </p:nvSpPr>
        <p:spPr/>
        <p:txBody>
          <a:bodyPr/>
          <a:lstStyle/>
          <a:p>
            <a:fld id="{0BEF3036-5C8B-4384-BD0F-4DB05514E0CA}" type="datetimeFigureOut">
              <a:rPr lang="en-US" smtClean="0"/>
              <a:t>4/17/2023</a:t>
            </a:fld>
            <a:endParaRPr lang="en-US" dirty="0"/>
          </a:p>
        </p:txBody>
      </p:sp>
      <p:sp>
        <p:nvSpPr>
          <p:cNvPr id="6" name="Footer Placeholder 5">
            <a:extLst>
              <a:ext uri="{FF2B5EF4-FFF2-40B4-BE49-F238E27FC236}">
                <a16:creationId xmlns:a16="http://schemas.microsoft.com/office/drawing/2014/main" xmlns="" id="{DAD55354-6CCC-25DA-AED1-7CD8D9AC0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2C0312-E7A3-36AE-E109-D86030C790E1}"/>
              </a:ext>
            </a:extLst>
          </p:cNvPr>
          <p:cNvSpPr>
            <a:spLocks noGrp="1"/>
          </p:cNvSpPr>
          <p:nvPr>
            <p:ph type="sldNum" sz="quarter" idx="12"/>
          </p:nvPr>
        </p:nvSpPr>
        <p:spPr/>
        <p:txBody>
          <a:bodyPr/>
          <a:lstStyle/>
          <a:p>
            <a:fld id="{EE9FB090-11A8-4171-9F10-F9A49818BF57}" type="slidenum">
              <a:rPr lang="en-US" smtClean="0"/>
              <a:t>‹#›</a:t>
            </a:fld>
            <a:endParaRPr lang="en-US" dirty="0"/>
          </a:p>
        </p:txBody>
      </p:sp>
    </p:spTree>
    <p:extLst>
      <p:ext uri="{BB962C8B-B14F-4D97-AF65-F5344CB8AC3E}">
        <p14:creationId xmlns:p14="http://schemas.microsoft.com/office/powerpoint/2010/main" val="237581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A91410-F791-F564-FCA3-F5F7F1F2B3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C8BC6FE-B12A-E7D8-CDE4-B38FED399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DF1BE4-DA12-0380-B3D9-4B8067309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F3036-5C8B-4384-BD0F-4DB05514E0CA}" type="datetimeFigureOut">
              <a:rPr lang="en-US" smtClean="0"/>
              <a:t>4/17/2023</a:t>
            </a:fld>
            <a:endParaRPr lang="en-US" dirty="0"/>
          </a:p>
        </p:txBody>
      </p:sp>
      <p:sp>
        <p:nvSpPr>
          <p:cNvPr id="5" name="Footer Placeholder 4">
            <a:extLst>
              <a:ext uri="{FF2B5EF4-FFF2-40B4-BE49-F238E27FC236}">
                <a16:creationId xmlns:a16="http://schemas.microsoft.com/office/drawing/2014/main" xmlns="" id="{D22A7660-2757-93BD-CF72-BD2FE732F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8227E40-3E1F-9379-7E73-3F9962A5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FB090-11A8-4171-9F10-F9A49818BF57}" type="slidenum">
              <a:rPr lang="en-US" smtClean="0"/>
              <a:t>‹#›</a:t>
            </a:fld>
            <a:endParaRPr lang="en-US" dirty="0"/>
          </a:p>
        </p:txBody>
      </p:sp>
    </p:spTree>
    <p:extLst>
      <p:ext uri="{BB962C8B-B14F-4D97-AF65-F5344CB8AC3E}">
        <p14:creationId xmlns:p14="http://schemas.microsoft.com/office/powerpoint/2010/main" val="351907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3">
            <a:extLst>
              <a:ext uri="{FF2B5EF4-FFF2-40B4-BE49-F238E27FC236}">
                <a16:creationId xmlns:a16="http://schemas.microsoft.com/office/drawing/2014/main" xmlns="" id="{D8386171-E87D-46AB-8718-4CE2A88748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26">
            <a:extLst>
              <a:ext uri="{FF2B5EF4-FFF2-40B4-BE49-F238E27FC236}">
                <a16:creationId xmlns:a16="http://schemas.microsoft.com/office/drawing/2014/main" xmlns="" id="{207CB456-8849-413C-8210-B663779A32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47">
            <a:extLst>
              <a:ext uri="{FF2B5EF4-FFF2-40B4-BE49-F238E27FC236}">
                <a16:creationId xmlns:a16="http://schemas.microsoft.com/office/drawing/2014/main" xmlns="" id="{E513936D-D1EB-4E42-A97F-942BA1F3DF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1992287-C3A0-6332-EE62-93B664BFA83C}"/>
              </a:ext>
            </a:extLst>
          </p:cNvPr>
          <p:cNvSpPr>
            <a:spLocks noGrp="1"/>
          </p:cNvSpPr>
          <p:nvPr>
            <p:ph type="ctrTitle"/>
          </p:nvPr>
        </p:nvSpPr>
        <p:spPr>
          <a:xfrm>
            <a:off x="1390835" y="537833"/>
            <a:ext cx="9144000" cy="2330002"/>
          </a:xfrm>
        </p:spPr>
        <p:txBody>
          <a:bodyPr>
            <a:normAutofit/>
          </a:bodyPr>
          <a:lstStyle/>
          <a:p>
            <a:pPr>
              <a:spcAft>
                <a:spcPts val="800"/>
              </a:spcAft>
            </a:pPr>
            <a:r>
              <a:rPr lang="en-US" sz="6600" dirty="0">
                <a:ln w="0"/>
                <a:solidFill>
                  <a:schemeClr val="accent1"/>
                </a:solidFill>
                <a:effectLst>
                  <a:outerShdw blurRad="38100" dist="25400" dir="5400000" algn="ctr" rotWithShape="0">
                    <a:srgbClr val="6E747A">
                      <a:alpha val="43000"/>
                    </a:srgbClr>
                  </a:outerShdw>
                </a:effectLst>
                <a:latin typeface="Amasis MT Pro Light" panose="02040304050005020304" pitchFamily="18" charset="0"/>
              </a:rPr>
              <a:t>Project 2 (P170)</a:t>
            </a:r>
            <a:endParaRPr lang="en-US" sz="6600" dirty="0">
              <a:ln w="0"/>
              <a:solidFill>
                <a:schemeClr val="accent1"/>
              </a:solidFill>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xmlns="" id="{265FA0F4-6F87-06EA-D596-56BF84CC8CF1}"/>
              </a:ext>
            </a:extLst>
          </p:cNvPr>
          <p:cNvSpPr>
            <a:spLocks noGrp="1"/>
          </p:cNvSpPr>
          <p:nvPr>
            <p:ph type="subTitle" idx="1"/>
          </p:nvPr>
        </p:nvSpPr>
        <p:spPr>
          <a:xfrm>
            <a:off x="1524000" y="3990165"/>
            <a:ext cx="9144000" cy="1279432"/>
          </a:xfrm>
        </p:spPr>
        <p:txBody>
          <a:bodyPr>
            <a:normAutofit/>
          </a:bodyPr>
          <a:lstStyle/>
          <a:p>
            <a:r>
              <a:rPr lang="en-US" sz="3600" dirty="0">
                <a:ln w="0"/>
                <a:solidFill>
                  <a:schemeClr val="accent1"/>
                </a:solidFill>
                <a:effectLst>
                  <a:outerShdw blurRad="38100" dist="25400" dir="5400000" algn="ctr" rotWithShape="0">
                    <a:srgbClr val="6E747A">
                      <a:alpha val="43000"/>
                    </a:srgbClr>
                  </a:outerShdw>
                </a:effectLst>
                <a:latin typeface="Amasis MT Pro Light" panose="02040304050005020304" pitchFamily="18" charset="0"/>
              </a:rPr>
              <a:t>Hotel Rating Classification</a:t>
            </a:r>
            <a:endParaRPr lang="en-US" sz="3600" dirty="0">
              <a:ln w="0"/>
              <a:solidFill>
                <a:schemeClr val="accent1"/>
              </a:solidFill>
              <a:effectLst>
                <a:outerShdw blurRad="38100" dist="25400" dir="5400000" algn="ctr" rotWithShape="0">
                  <a:srgbClr val="6E747A">
                    <a:alpha val="43000"/>
                  </a:srgbClr>
                </a:outerShdw>
              </a:effectLst>
            </a:endParaRPr>
          </a:p>
        </p:txBody>
      </p:sp>
      <p:cxnSp>
        <p:nvCxnSpPr>
          <p:cNvPr id="50" name="Straight Connector 49">
            <a:extLst>
              <a:ext uri="{FF2B5EF4-FFF2-40B4-BE49-F238E27FC236}">
                <a16:creationId xmlns:a16="http://schemas.microsoft.com/office/drawing/2014/main" xmlns="" id="{AFA75EE9-0DE4-4982-A870-290AD61EAA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0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8BD44FE6-9DAB-91BC-5C27-5187CCC94CD2}"/>
              </a:ext>
            </a:extLst>
          </p:cNvPr>
          <p:cNvSpPr txBox="1"/>
          <p:nvPr/>
        </p:nvSpPr>
        <p:spPr>
          <a:xfrm>
            <a:off x="692459" y="2358670"/>
            <a:ext cx="3284737" cy="1384995"/>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We have applied Count vectorizer and got the top 10 words with their frequency.</a:t>
            </a:r>
          </a:p>
        </p:txBody>
      </p:sp>
      <p:pic>
        <p:nvPicPr>
          <p:cNvPr id="6" name="Picture 5">
            <a:extLst>
              <a:ext uri="{FF2B5EF4-FFF2-40B4-BE49-F238E27FC236}">
                <a16:creationId xmlns:a16="http://schemas.microsoft.com/office/drawing/2014/main" xmlns="" id="{946899E7-1FD7-BF1B-DA2F-90095F051B2D}"/>
              </a:ext>
            </a:extLst>
          </p:cNvPr>
          <p:cNvPicPr>
            <a:picLocks noChangeAspect="1"/>
          </p:cNvPicPr>
          <p:nvPr/>
        </p:nvPicPr>
        <p:blipFill>
          <a:blip r:embed="rId2"/>
          <a:stretch>
            <a:fillRect/>
          </a:stretch>
        </p:blipFill>
        <p:spPr>
          <a:xfrm>
            <a:off x="5749770" y="1645159"/>
            <a:ext cx="5666913" cy="4925713"/>
          </a:xfrm>
          <a:prstGeom prst="rect">
            <a:avLst/>
          </a:prstGeom>
        </p:spPr>
      </p:pic>
    </p:spTree>
    <p:extLst>
      <p:ext uri="{BB962C8B-B14F-4D97-AF65-F5344CB8AC3E}">
        <p14:creationId xmlns:p14="http://schemas.microsoft.com/office/powerpoint/2010/main" val="425623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64B17E4F-9261-3BEE-8FAB-EFD873E7470B}"/>
              </a:ext>
            </a:extLst>
          </p:cNvPr>
          <p:cNvSpPr txBox="1"/>
          <p:nvPr/>
        </p:nvSpPr>
        <p:spPr>
          <a:xfrm>
            <a:off x="814526" y="2370339"/>
            <a:ext cx="3515557" cy="1231106"/>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We have applied TFIDF and get top 500 features.</a:t>
            </a:r>
          </a:p>
          <a:p>
            <a:endParaRPr lang="en-US" dirty="0"/>
          </a:p>
        </p:txBody>
      </p:sp>
      <p:pic>
        <p:nvPicPr>
          <p:cNvPr id="6" name="Picture 5">
            <a:extLst>
              <a:ext uri="{FF2B5EF4-FFF2-40B4-BE49-F238E27FC236}">
                <a16:creationId xmlns:a16="http://schemas.microsoft.com/office/drawing/2014/main" xmlns="" id="{AB86E4B1-433C-6B9A-9AE5-0E40107CA0C8}"/>
              </a:ext>
            </a:extLst>
          </p:cNvPr>
          <p:cNvPicPr>
            <a:picLocks noChangeAspect="1"/>
          </p:cNvPicPr>
          <p:nvPr/>
        </p:nvPicPr>
        <p:blipFill>
          <a:blip r:embed="rId2"/>
          <a:stretch>
            <a:fillRect/>
          </a:stretch>
        </p:blipFill>
        <p:spPr>
          <a:xfrm>
            <a:off x="5193437" y="1716180"/>
            <a:ext cx="6294269" cy="4604721"/>
          </a:xfrm>
          <a:prstGeom prst="rect">
            <a:avLst/>
          </a:prstGeom>
        </p:spPr>
      </p:pic>
    </p:spTree>
    <p:extLst>
      <p:ext uri="{BB962C8B-B14F-4D97-AF65-F5344CB8AC3E}">
        <p14:creationId xmlns:p14="http://schemas.microsoft.com/office/powerpoint/2010/main" val="360382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B1A1EDE4-11B8-C56D-DF04-D717AA729836}"/>
              </a:ext>
            </a:extLst>
          </p:cNvPr>
          <p:cNvSpPr txBox="1"/>
          <p:nvPr/>
        </p:nvSpPr>
        <p:spPr>
          <a:xfrm>
            <a:off x="701335" y="1541671"/>
            <a:ext cx="10741981" cy="954107"/>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Using N-Gram we have got the top 20 Bigram in the text which can be useful for the review analysis and knowing the context of words which customers are using frequently.</a:t>
            </a:r>
          </a:p>
        </p:txBody>
      </p:sp>
      <p:pic>
        <p:nvPicPr>
          <p:cNvPr id="6" name="Picture 5">
            <a:extLst>
              <a:ext uri="{FF2B5EF4-FFF2-40B4-BE49-F238E27FC236}">
                <a16:creationId xmlns:a16="http://schemas.microsoft.com/office/drawing/2014/main" xmlns="" id="{A39BB8F0-81E6-E66A-04A5-BE48B59F068B}"/>
              </a:ext>
            </a:extLst>
          </p:cNvPr>
          <p:cNvPicPr>
            <a:picLocks noChangeAspect="1"/>
          </p:cNvPicPr>
          <p:nvPr/>
        </p:nvPicPr>
        <p:blipFill>
          <a:blip r:embed="rId3"/>
          <a:stretch>
            <a:fillRect/>
          </a:stretch>
        </p:blipFill>
        <p:spPr>
          <a:xfrm>
            <a:off x="814526" y="2670288"/>
            <a:ext cx="10106950" cy="3928154"/>
          </a:xfrm>
          <a:prstGeom prst="rect">
            <a:avLst/>
          </a:prstGeom>
        </p:spPr>
      </p:pic>
    </p:spTree>
    <p:extLst>
      <p:ext uri="{BB962C8B-B14F-4D97-AF65-F5344CB8AC3E}">
        <p14:creationId xmlns:p14="http://schemas.microsoft.com/office/powerpoint/2010/main" val="10557891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88B2FC41-CCD4-2EEF-AEC9-E010F0870E49}"/>
              </a:ext>
            </a:extLst>
          </p:cNvPr>
          <p:cNvSpPr txBox="1"/>
          <p:nvPr/>
        </p:nvSpPr>
        <p:spPr>
          <a:xfrm>
            <a:off x="514904" y="1535582"/>
            <a:ext cx="10815222" cy="1231106"/>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.Using N-Gram we have got the top 20 Trigram in the text which can be useful for the review analysis and knowing the context of words which customers are using frequently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6" name="Picture 5">
            <a:extLst>
              <a:ext uri="{FF2B5EF4-FFF2-40B4-BE49-F238E27FC236}">
                <a16:creationId xmlns:a16="http://schemas.microsoft.com/office/drawing/2014/main" xmlns="" id="{10F85FFE-468C-2C57-F45D-66699326B3FA}"/>
              </a:ext>
            </a:extLst>
          </p:cNvPr>
          <p:cNvPicPr>
            <a:picLocks noChangeAspect="1"/>
          </p:cNvPicPr>
          <p:nvPr/>
        </p:nvPicPr>
        <p:blipFill>
          <a:blip r:embed="rId2"/>
          <a:stretch>
            <a:fillRect/>
          </a:stretch>
        </p:blipFill>
        <p:spPr>
          <a:xfrm>
            <a:off x="692934" y="2935109"/>
            <a:ext cx="10459162" cy="3521594"/>
          </a:xfrm>
          <a:prstGeom prst="rect">
            <a:avLst/>
          </a:prstGeom>
        </p:spPr>
      </p:pic>
    </p:spTree>
    <p:extLst>
      <p:ext uri="{BB962C8B-B14F-4D97-AF65-F5344CB8AC3E}">
        <p14:creationId xmlns:p14="http://schemas.microsoft.com/office/powerpoint/2010/main" val="11705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sp>
        <p:nvSpPr>
          <p:cNvPr id="7" name="TextBox 6">
            <a:extLst>
              <a:ext uri="{FF2B5EF4-FFF2-40B4-BE49-F238E27FC236}">
                <a16:creationId xmlns:a16="http://schemas.microsoft.com/office/drawing/2014/main" xmlns="" id="{EB17D9F4-40DF-EB5D-23E9-6A0B3617ED54}"/>
              </a:ext>
            </a:extLst>
          </p:cNvPr>
          <p:cNvSpPr txBox="1"/>
          <p:nvPr/>
        </p:nvSpPr>
        <p:spPr>
          <a:xfrm>
            <a:off x="721311" y="1661977"/>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1 Multinomial Naive Bayes classification using BOW</a:t>
            </a: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AngsanaUPC" panose="02020603050405020304" pitchFamily="18" charset="-34"/>
                <a:ea typeface="Nirmala UI" panose="020B0502040204020203" pitchFamily="34" charset="0"/>
                <a:cs typeface="AngsanaUPC" panose="02020603050405020304" pitchFamily="18" charset="-34"/>
              </a:rPr>
              <a:t>Train_accuracy</a:t>
            </a:r>
            <a:r>
              <a:rPr lang="en-US" sz="2800" dirty="0">
                <a:latin typeface="AngsanaUPC" panose="02020603050405020304" pitchFamily="18" charset="-34"/>
                <a:ea typeface="Nirmala UI" panose="020B0502040204020203" pitchFamily="34" charset="0"/>
                <a:cs typeface="AngsanaUPC" panose="02020603050405020304" pitchFamily="18" charset="-34"/>
              </a:rPr>
              <a:t> – 75%</a:t>
            </a:r>
          </a:p>
          <a:p>
            <a:pPr marL="342900" marR="0" lvl="0" indent="-342900">
              <a:lnSpc>
                <a:spcPct val="107000"/>
              </a:lnSpc>
              <a:spcBef>
                <a:spcPts val="0"/>
              </a:spcBef>
              <a:spcAft>
                <a:spcPts val="800"/>
              </a:spcAft>
              <a:buFont typeface="Symbol" panose="05050102010706020507" pitchFamily="18" charset="2"/>
              <a:buChar char=""/>
            </a:pPr>
            <a:r>
              <a:rPr lang="en-US" sz="2800" dirty="0" err="1">
                <a:latin typeface="AngsanaUPC" panose="02020603050405020304" pitchFamily="18" charset="-34"/>
                <a:ea typeface="Nirmala UI" panose="020B0502040204020203" pitchFamily="34" charset="0"/>
                <a:cs typeface="AngsanaUPC" panose="02020603050405020304" pitchFamily="18" charset="-34"/>
              </a:rPr>
              <a:t>Test_accuracy</a:t>
            </a:r>
            <a:r>
              <a:rPr lang="en-US" sz="2800" dirty="0">
                <a:latin typeface="AngsanaUPC" panose="02020603050405020304" pitchFamily="18" charset="-34"/>
                <a:ea typeface="Nirmala UI" panose="020B0502040204020203" pitchFamily="34" charset="0"/>
                <a:cs typeface="AngsanaUPC" panose="02020603050405020304" pitchFamily="18" charset="-34"/>
              </a:rPr>
              <a:t> – 56%</a:t>
            </a:r>
          </a:p>
        </p:txBody>
      </p:sp>
      <p:pic>
        <p:nvPicPr>
          <p:cNvPr id="9" name="Picture 8">
            <a:extLst>
              <a:ext uri="{FF2B5EF4-FFF2-40B4-BE49-F238E27FC236}">
                <a16:creationId xmlns:a16="http://schemas.microsoft.com/office/drawing/2014/main" xmlns="" id="{AA9BCEAC-C683-AA34-075F-099717F8BA4C}"/>
              </a:ext>
            </a:extLst>
          </p:cNvPr>
          <p:cNvPicPr>
            <a:picLocks noChangeAspect="1"/>
          </p:cNvPicPr>
          <p:nvPr/>
        </p:nvPicPr>
        <p:blipFill>
          <a:blip r:embed="rId2"/>
          <a:stretch>
            <a:fillRect/>
          </a:stretch>
        </p:blipFill>
        <p:spPr>
          <a:xfrm>
            <a:off x="814526" y="3176063"/>
            <a:ext cx="8664606" cy="2893698"/>
          </a:xfrm>
          <a:prstGeom prst="rect">
            <a:avLst/>
          </a:prstGeom>
        </p:spPr>
      </p:pic>
    </p:spTree>
    <p:extLst>
      <p:ext uri="{BB962C8B-B14F-4D97-AF65-F5344CB8AC3E}">
        <p14:creationId xmlns:p14="http://schemas.microsoft.com/office/powerpoint/2010/main" val="362859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7" name="Picture 6">
            <a:extLst>
              <a:ext uri="{FF2B5EF4-FFF2-40B4-BE49-F238E27FC236}">
                <a16:creationId xmlns:a16="http://schemas.microsoft.com/office/drawing/2014/main" xmlns="" id="{22C4A087-5B97-5463-E393-F091F448B6C0}"/>
              </a:ext>
            </a:extLst>
          </p:cNvPr>
          <p:cNvPicPr>
            <a:picLocks noChangeAspect="1"/>
          </p:cNvPicPr>
          <p:nvPr/>
        </p:nvPicPr>
        <p:blipFill>
          <a:blip r:embed="rId2"/>
          <a:stretch>
            <a:fillRect/>
          </a:stretch>
        </p:blipFill>
        <p:spPr>
          <a:xfrm>
            <a:off x="4219113" y="2364596"/>
            <a:ext cx="6691543" cy="4102787"/>
          </a:xfrm>
          <a:prstGeom prst="rect">
            <a:avLst/>
          </a:prstGeom>
        </p:spPr>
      </p:pic>
      <p:sp>
        <p:nvSpPr>
          <p:cNvPr id="9" name="TextBox 8">
            <a:extLst>
              <a:ext uri="{FF2B5EF4-FFF2-40B4-BE49-F238E27FC236}">
                <a16:creationId xmlns:a16="http://schemas.microsoft.com/office/drawing/2014/main" xmlns="" id="{7B8073DD-67F5-CDCF-A37C-60A1431A187A}"/>
              </a:ext>
            </a:extLst>
          </p:cNvPr>
          <p:cNvSpPr txBox="1"/>
          <p:nvPr/>
        </p:nvSpPr>
        <p:spPr>
          <a:xfrm>
            <a:off x="721311" y="1661977"/>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2 Gaussian Naive Bayes classification using BOW</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Train_accuracy – 85%</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Test_accuracy – 32%</a:t>
            </a:r>
          </a:p>
        </p:txBody>
      </p:sp>
    </p:spTree>
    <p:extLst>
      <p:ext uri="{BB962C8B-B14F-4D97-AF65-F5344CB8AC3E}">
        <p14:creationId xmlns:p14="http://schemas.microsoft.com/office/powerpoint/2010/main" val="45727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7" name="Picture 6">
            <a:extLst>
              <a:ext uri="{FF2B5EF4-FFF2-40B4-BE49-F238E27FC236}">
                <a16:creationId xmlns:a16="http://schemas.microsoft.com/office/drawing/2014/main" xmlns="" id="{9F93BF2D-4E2C-C1A7-E060-578EB133C58C}"/>
              </a:ext>
            </a:extLst>
          </p:cNvPr>
          <p:cNvPicPr>
            <a:picLocks noChangeAspect="1"/>
          </p:cNvPicPr>
          <p:nvPr/>
        </p:nvPicPr>
        <p:blipFill>
          <a:blip r:embed="rId2"/>
          <a:stretch>
            <a:fillRect/>
          </a:stretch>
        </p:blipFill>
        <p:spPr>
          <a:xfrm>
            <a:off x="1117167" y="3320561"/>
            <a:ext cx="7814956" cy="3146822"/>
          </a:xfrm>
          <a:prstGeom prst="rect">
            <a:avLst/>
          </a:prstGeom>
        </p:spPr>
      </p:pic>
      <p:sp>
        <p:nvSpPr>
          <p:cNvPr id="8" name="TextBox 7">
            <a:extLst>
              <a:ext uri="{FF2B5EF4-FFF2-40B4-BE49-F238E27FC236}">
                <a16:creationId xmlns:a16="http://schemas.microsoft.com/office/drawing/2014/main" xmlns="" id="{369F414E-AAEB-DD16-EBC6-9CD1E680C9C5}"/>
              </a:ext>
            </a:extLst>
          </p:cNvPr>
          <p:cNvSpPr txBox="1"/>
          <p:nvPr/>
        </p:nvSpPr>
        <p:spPr>
          <a:xfrm>
            <a:off x="721311" y="1661977"/>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3 Multinomial Naive Bayes classification using TFIDF</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Train_accuracy – 45%</a:t>
            </a:r>
          </a:p>
          <a:p>
            <a:pPr marL="342900" marR="0" lvl="0" indent="-342900">
              <a:lnSpc>
                <a:spcPct val="107000"/>
              </a:lnSpc>
              <a:spcBef>
                <a:spcPts val="0"/>
              </a:spcBef>
              <a:spcAft>
                <a:spcPts val="80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Test_accuracy – 45%</a:t>
            </a:r>
          </a:p>
        </p:txBody>
      </p:sp>
    </p:spTree>
    <p:extLst>
      <p:ext uri="{BB962C8B-B14F-4D97-AF65-F5344CB8AC3E}">
        <p14:creationId xmlns:p14="http://schemas.microsoft.com/office/powerpoint/2010/main" val="62357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7" name="Picture 6">
            <a:extLst>
              <a:ext uri="{FF2B5EF4-FFF2-40B4-BE49-F238E27FC236}">
                <a16:creationId xmlns:a16="http://schemas.microsoft.com/office/drawing/2014/main" xmlns="" id="{350E5897-41C6-6012-0CF1-F3F8E92F5317}"/>
              </a:ext>
            </a:extLst>
          </p:cNvPr>
          <p:cNvPicPr>
            <a:picLocks noChangeAspect="1"/>
          </p:cNvPicPr>
          <p:nvPr/>
        </p:nvPicPr>
        <p:blipFill>
          <a:blip r:embed="rId2"/>
          <a:stretch>
            <a:fillRect/>
          </a:stretch>
        </p:blipFill>
        <p:spPr>
          <a:xfrm>
            <a:off x="1219016" y="3257688"/>
            <a:ext cx="5838732" cy="3333509"/>
          </a:xfrm>
          <a:prstGeom prst="rect">
            <a:avLst/>
          </a:prstGeom>
        </p:spPr>
      </p:pic>
      <p:sp>
        <p:nvSpPr>
          <p:cNvPr id="8" name="TextBox 7">
            <a:extLst>
              <a:ext uri="{FF2B5EF4-FFF2-40B4-BE49-F238E27FC236}">
                <a16:creationId xmlns:a16="http://schemas.microsoft.com/office/drawing/2014/main" xmlns="" id="{9094E50B-BAD5-0890-A4EF-6528EF4DC79B}"/>
              </a:ext>
            </a:extLst>
          </p:cNvPr>
          <p:cNvSpPr txBox="1"/>
          <p:nvPr/>
        </p:nvSpPr>
        <p:spPr>
          <a:xfrm>
            <a:off x="721311" y="1661977"/>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4 Gaussian  Naive Bayes classification using TFIDF</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Train_accuracy – 85%</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Test_accuracy – 32%</a:t>
            </a:r>
          </a:p>
        </p:txBody>
      </p:sp>
    </p:spTree>
    <p:extLst>
      <p:ext uri="{BB962C8B-B14F-4D97-AF65-F5344CB8AC3E}">
        <p14:creationId xmlns:p14="http://schemas.microsoft.com/office/powerpoint/2010/main" val="165414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7" name="Picture 6">
            <a:extLst>
              <a:ext uri="{FF2B5EF4-FFF2-40B4-BE49-F238E27FC236}">
                <a16:creationId xmlns:a16="http://schemas.microsoft.com/office/drawing/2014/main" xmlns="" id="{6F6229AA-1DAF-DCD8-5A64-110CDB57742D}"/>
              </a:ext>
            </a:extLst>
          </p:cNvPr>
          <p:cNvPicPr>
            <a:picLocks noChangeAspect="1"/>
          </p:cNvPicPr>
          <p:nvPr/>
        </p:nvPicPr>
        <p:blipFill>
          <a:blip r:embed="rId2"/>
          <a:stretch>
            <a:fillRect/>
          </a:stretch>
        </p:blipFill>
        <p:spPr>
          <a:xfrm>
            <a:off x="1209582" y="2796664"/>
            <a:ext cx="5120197" cy="3729210"/>
          </a:xfrm>
          <a:prstGeom prst="rect">
            <a:avLst/>
          </a:prstGeom>
        </p:spPr>
      </p:pic>
      <p:sp>
        <p:nvSpPr>
          <p:cNvPr id="8" name="TextBox 7">
            <a:extLst>
              <a:ext uri="{FF2B5EF4-FFF2-40B4-BE49-F238E27FC236}">
                <a16:creationId xmlns:a16="http://schemas.microsoft.com/office/drawing/2014/main" xmlns="" id="{C9BFCBC5-08B5-9D02-76B5-9E84B18A3FDB}"/>
              </a:ext>
            </a:extLst>
          </p:cNvPr>
          <p:cNvSpPr txBox="1"/>
          <p:nvPr/>
        </p:nvSpPr>
        <p:spPr>
          <a:xfrm>
            <a:off x="721311" y="1661977"/>
            <a:ext cx="8369424" cy="101438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Built Emotion Mining model using Spacy / </a:t>
            </a:r>
            <a:r>
              <a:rPr lang="en-US" sz="2800" dirty="0" err="1">
                <a:latin typeface="AngsanaUPC" panose="02020603050405020304" pitchFamily="18" charset="-34"/>
                <a:ea typeface="Nirmala UI" panose="020B0502040204020203" pitchFamily="34" charset="0"/>
                <a:cs typeface="AngsanaUPC" panose="02020603050405020304" pitchFamily="18" charset="-34"/>
              </a:rPr>
              <a:t>afinn</a:t>
            </a:r>
            <a:r>
              <a:rPr lang="en-US" sz="2800" dirty="0">
                <a:latin typeface="AngsanaUPC" panose="02020603050405020304" pitchFamily="18" charset="-34"/>
                <a:ea typeface="Nirmala UI" panose="020B0502040204020203" pitchFamily="34" charset="0"/>
                <a:cs typeface="AngsanaUPC" panose="02020603050405020304" pitchFamily="18" charset="-34"/>
              </a:rPr>
              <a:t> library</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And these are the respective </a:t>
            </a:r>
            <a:r>
              <a:rPr lang="en-US" sz="2800" dirty="0" err="1">
                <a:latin typeface="AngsanaUPC" panose="02020603050405020304" pitchFamily="18" charset="-34"/>
                <a:ea typeface="Nirmala UI" panose="020B0502040204020203" pitchFamily="34" charset="0"/>
                <a:cs typeface="AngsanaUPC" panose="02020603050405020304" pitchFamily="18" charset="-34"/>
              </a:rPr>
              <a:t>sentiment_value</a:t>
            </a:r>
            <a:endParaRPr lang="en-US" sz="2800" dirty="0">
              <a:latin typeface="AngsanaUPC" panose="02020603050405020304" pitchFamily="18" charset="-34"/>
              <a:ea typeface="Nirmala UI" panose="020B0502040204020203" pitchFamily="34" charset="0"/>
              <a:cs typeface="AngsanaUPC" panose="02020603050405020304" pitchFamily="18" charset="-34"/>
            </a:endParaRPr>
          </a:p>
        </p:txBody>
      </p:sp>
    </p:spTree>
    <p:extLst>
      <p:ext uri="{BB962C8B-B14F-4D97-AF65-F5344CB8AC3E}">
        <p14:creationId xmlns:p14="http://schemas.microsoft.com/office/powerpoint/2010/main" val="287537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9" name="Picture 8">
            <a:extLst>
              <a:ext uri="{FF2B5EF4-FFF2-40B4-BE49-F238E27FC236}">
                <a16:creationId xmlns:a16="http://schemas.microsoft.com/office/drawing/2014/main" xmlns="" id="{414BAE72-547A-B2D6-B31A-7B4CD6B7FF3B}"/>
              </a:ext>
            </a:extLst>
          </p:cNvPr>
          <p:cNvPicPr>
            <a:picLocks noChangeAspect="1"/>
          </p:cNvPicPr>
          <p:nvPr/>
        </p:nvPicPr>
        <p:blipFill>
          <a:blip r:embed="rId2"/>
          <a:stretch>
            <a:fillRect/>
          </a:stretch>
        </p:blipFill>
        <p:spPr>
          <a:xfrm>
            <a:off x="814526" y="3024511"/>
            <a:ext cx="4174447" cy="3207613"/>
          </a:xfrm>
          <a:prstGeom prst="rect">
            <a:avLst/>
          </a:prstGeom>
        </p:spPr>
      </p:pic>
      <p:pic>
        <p:nvPicPr>
          <p:cNvPr id="11" name="Picture 10">
            <a:extLst>
              <a:ext uri="{FF2B5EF4-FFF2-40B4-BE49-F238E27FC236}">
                <a16:creationId xmlns:a16="http://schemas.microsoft.com/office/drawing/2014/main" xmlns="" id="{0CF40B1C-2D0E-81D7-3AEE-A1AD2DFC2963}"/>
              </a:ext>
            </a:extLst>
          </p:cNvPr>
          <p:cNvPicPr>
            <a:picLocks noChangeAspect="1"/>
          </p:cNvPicPr>
          <p:nvPr/>
        </p:nvPicPr>
        <p:blipFill>
          <a:blip r:embed="rId3"/>
          <a:stretch>
            <a:fillRect/>
          </a:stretch>
        </p:blipFill>
        <p:spPr>
          <a:xfrm>
            <a:off x="5529587" y="3185696"/>
            <a:ext cx="4472674" cy="2842241"/>
          </a:xfrm>
          <a:prstGeom prst="rect">
            <a:avLst/>
          </a:prstGeom>
        </p:spPr>
      </p:pic>
      <p:sp>
        <p:nvSpPr>
          <p:cNvPr id="12" name="TextBox 11">
            <a:extLst>
              <a:ext uri="{FF2B5EF4-FFF2-40B4-BE49-F238E27FC236}">
                <a16:creationId xmlns:a16="http://schemas.microsoft.com/office/drawing/2014/main" xmlns="" id="{F78C35E3-FB1E-A538-7909-B19130D590F4}"/>
              </a:ext>
            </a:extLst>
          </p:cNvPr>
          <p:cNvSpPr txBox="1"/>
          <p:nvPr/>
        </p:nvSpPr>
        <p:spPr>
          <a:xfrm>
            <a:off x="721311" y="1661977"/>
            <a:ext cx="8369424" cy="101438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Even with Emotion Mining we get the inference that majority of the customers are happy and have positive review about the hotel</a:t>
            </a:r>
          </a:p>
        </p:txBody>
      </p:sp>
    </p:spTree>
    <p:extLst>
      <p:ext uri="{BB962C8B-B14F-4D97-AF65-F5344CB8AC3E}">
        <p14:creationId xmlns:p14="http://schemas.microsoft.com/office/powerpoint/2010/main" val="391272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82" name="TextBox 3">
            <a:extLst>
              <a:ext uri="{FF2B5EF4-FFF2-40B4-BE49-F238E27FC236}">
                <a16:creationId xmlns:a16="http://schemas.microsoft.com/office/drawing/2014/main" xmlns="" id="{A27AF0A6-901B-24CC-03C7-CB939A7837DB}"/>
              </a:ext>
            </a:extLst>
          </p:cNvPr>
          <p:cNvSpPr txBox="1"/>
          <p:nvPr/>
        </p:nvSpPr>
        <p:spPr>
          <a:xfrm>
            <a:off x="550416" y="1716180"/>
            <a:ext cx="10779710" cy="4705753"/>
          </a:xfrm>
          <a:prstGeom prst="rect">
            <a:avLst/>
          </a:prstGeom>
        </p:spPr>
        <p:txBody>
          <a:bodyPr vert="horz" lIns="91440" tIns="45720" rIns="91440" bIns="45720" rtlCol="0">
            <a:normAutofit fontScale="85000" lnSpcReduction="20000"/>
          </a:bodyPr>
          <a:lstStyle/>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Here our objective is to classify the review received and monitor the same.</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As People frequently or always read reviews before booking a hotel. </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This statistic suggests that customer reviews play an important role in the Hospitality sector.</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When it comes to booking a hotel, it serves as a reliable source of information about the hotel experience, for a potential customer.</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 Sentiment Analysis (SA) of hotel reviews is gaining more importance in this context. </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Every review portrays certain sentiments either positive or negative which define the hotel’s reputation. </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The technique of capturing this polarity from a collection of reviews (dataset) applying Natural Language Processing (NLP) </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And Machine Learning (ML) to identify, adapt and analyze customers’ perceptions about the services describes Sentimental Analysis. </a:t>
            </a:r>
          </a:p>
          <a:p>
            <a:pPr marL="285750" indent="-285750">
              <a:buFont typeface="Arial" panose="020B0604020202020204" pitchFamily="34" charset="0"/>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This type of examination is also called Opinion Mining or Emotional AI.</a:t>
            </a:r>
          </a:p>
          <a:p>
            <a:pPr>
              <a:lnSpc>
                <a:spcPct val="90000"/>
              </a:lnSpc>
              <a:spcAft>
                <a:spcPts val="600"/>
              </a:spcAft>
            </a:pPr>
            <a:endParaRPr lang="en-US" sz="2800" dirty="0">
              <a:latin typeface="AngsanaUPC" panose="02020603050405020304" pitchFamily="18" charset="-34"/>
              <a:cs typeface="AngsanaUPC" panose="02020603050405020304" pitchFamily="18" charset="-34"/>
            </a:endParaRPr>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Business Objective</a:t>
            </a:r>
            <a:endParaRPr lang="en-US" dirty="0"/>
          </a:p>
        </p:txBody>
      </p:sp>
    </p:spTree>
    <p:extLst>
      <p:ext uri="{BB962C8B-B14F-4D97-AF65-F5344CB8AC3E}">
        <p14:creationId xmlns:p14="http://schemas.microsoft.com/office/powerpoint/2010/main" val="283717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9" name="Picture 8">
            <a:extLst>
              <a:ext uri="{FF2B5EF4-FFF2-40B4-BE49-F238E27FC236}">
                <a16:creationId xmlns:a16="http://schemas.microsoft.com/office/drawing/2014/main" xmlns="" id="{090FC694-B773-A8F1-4C5B-20A6B6C3C4CE}"/>
              </a:ext>
            </a:extLst>
          </p:cNvPr>
          <p:cNvPicPr>
            <a:picLocks noChangeAspect="1"/>
          </p:cNvPicPr>
          <p:nvPr/>
        </p:nvPicPr>
        <p:blipFill>
          <a:blip r:embed="rId2"/>
          <a:stretch>
            <a:fillRect/>
          </a:stretch>
        </p:blipFill>
        <p:spPr>
          <a:xfrm>
            <a:off x="1004348" y="4021585"/>
            <a:ext cx="5892809" cy="2078916"/>
          </a:xfrm>
          <a:prstGeom prst="rect">
            <a:avLst/>
          </a:prstGeom>
        </p:spPr>
      </p:pic>
      <p:pic>
        <p:nvPicPr>
          <p:cNvPr id="11" name="Picture 10">
            <a:extLst>
              <a:ext uri="{FF2B5EF4-FFF2-40B4-BE49-F238E27FC236}">
                <a16:creationId xmlns:a16="http://schemas.microsoft.com/office/drawing/2014/main" xmlns="" id="{4C68B969-9E7B-028E-59B7-D9AEF91A279A}"/>
              </a:ext>
            </a:extLst>
          </p:cNvPr>
          <p:cNvPicPr>
            <a:picLocks noChangeAspect="1"/>
          </p:cNvPicPr>
          <p:nvPr/>
        </p:nvPicPr>
        <p:blipFill>
          <a:blip r:embed="rId3"/>
          <a:stretch>
            <a:fillRect/>
          </a:stretch>
        </p:blipFill>
        <p:spPr>
          <a:xfrm>
            <a:off x="7187075" y="2626573"/>
            <a:ext cx="4709742" cy="3894714"/>
          </a:xfrm>
          <a:prstGeom prst="rect">
            <a:avLst/>
          </a:prstGeom>
        </p:spPr>
      </p:pic>
      <p:sp>
        <p:nvSpPr>
          <p:cNvPr id="12" name="TextBox 11">
            <a:extLst>
              <a:ext uri="{FF2B5EF4-FFF2-40B4-BE49-F238E27FC236}">
                <a16:creationId xmlns:a16="http://schemas.microsoft.com/office/drawing/2014/main" xmlns="" id="{84AE729D-9492-138C-6AC1-7A72754D58BE}"/>
              </a:ext>
            </a:extLst>
          </p:cNvPr>
          <p:cNvSpPr txBox="1"/>
          <p:nvPr/>
        </p:nvSpPr>
        <p:spPr>
          <a:xfrm>
            <a:off x="721311" y="1661977"/>
            <a:ext cx="8369424" cy="101438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Looking at the trend on Word count with sentiment value, we can infer that word count has a positive influence on the sentiment value </a:t>
            </a:r>
          </a:p>
        </p:txBody>
      </p:sp>
    </p:spTree>
    <p:extLst>
      <p:ext uri="{BB962C8B-B14F-4D97-AF65-F5344CB8AC3E}">
        <p14:creationId xmlns:p14="http://schemas.microsoft.com/office/powerpoint/2010/main" val="159912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9" name="Picture 8">
            <a:extLst>
              <a:ext uri="{FF2B5EF4-FFF2-40B4-BE49-F238E27FC236}">
                <a16:creationId xmlns:a16="http://schemas.microsoft.com/office/drawing/2014/main" xmlns="" id="{EC71E057-570F-7FDE-33F5-FEBE338CEB21}"/>
              </a:ext>
            </a:extLst>
          </p:cNvPr>
          <p:cNvPicPr>
            <a:picLocks noChangeAspect="1"/>
          </p:cNvPicPr>
          <p:nvPr/>
        </p:nvPicPr>
        <p:blipFill>
          <a:blip r:embed="rId2"/>
          <a:stretch>
            <a:fillRect/>
          </a:stretch>
        </p:blipFill>
        <p:spPr>
          <a:xfrm>
            <a:off x="1195208" y="2916205"/>
            <a:ext cx="3977335" cy="3457064"/>
          </a:xfrm>
          <a:prstGeom prst="rect">
            <a:avLst/>
          </a:prstGeom>
        </p:spPr>
      </p:pic>
      <p:pic>
        <p:nvPicPr>
          <p:cNvPr id="11" name="Picture 10">
            <a:extLst>
              <a:ext uri="{FF2B5EF4-FFF2-40B4-BE49-F238E27FC236}">
                <a16:creationId xmlns:a16="http://schemas.microsoft.com/office/drawing/2014/main" xmlns="" id="{8A1D90BE-13BC-C3AF-26CE-D7D3A977771A}"/>
              </a:ext>
            </a:extLst>
          </p:cNvPr>
          <p:cNvPicPr>
            <a:picLocks noChangeAspect="1"/>
          </p:cNvPicPr>
          <p:nvPr/>
        </p:nvPicPr>
        <p:blipFill>
          <a:blip r:embed="rId3"/>
          <a:stretch>
            <a:fillRect/>
          </a:stretch>
        </p:blipFill>
        <p:spPr>
          <a:xfrm>
            <a:off x="5809980" y="3016115"/>
            <a:ext cx="3964335" cy="3257245"/>
          </a:xfrm>
          <a:prstGeom prst="rect">
            <a:avLst/>
          </a:prstGeom>
        </p:spPr>
      </p:pic>
      <p:sp>
        <p:nvSpPr>
          <p:cNvPr id="12" name="TextBox 11">
            <a:extLst>
              <a:ext uri="{FF2B5EF4-FFF2-40B4-BE49-F238E27FC236}">
                <a16:creationId xmlns:a16="http://schemas.microsoft.com/office/drawing/2014/main" xmlns="" id="{5EC3C277-D8A6-34E7-4F75-72AEED62EF95}"/>
              </a:ext>
            </a:extLst>
          </p:cNvPr>
          <p:cNvSpPr txBox="1"/>
          <p:nvPr/>
        </p:nvSpPr>
        <p:spPr>
          <a:xfrm>
            <a:off x="721311" y="1661977"/>
            <a:ext cx="8369424" cy="101438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We have introduced a new feature where the class or Y variable is reduced to 3 classes. ( 1 and 2 start as class 1, 3 start as class 2 and 4 and 5 star as class 3)</a:t>
            </a:r>
          </a:p>
        </p:txBody>
      </p:sp>
    </p:spTree>
    <p:extLst>
      <p:ext uri="{BB962C8B-B14F-4D97-AF65-F5344CB8AC3E}">
        <p14:creationId xmlns:p14="http://schemas.microsoft.com/office/powerpoint/2010/main" val="389340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9" name="Picture 8">
            <a:extLst>
              <a:ext uri="{FF2B5EF4-FFF2-40B4-BE49-F238E27FC236}">
                <a16:creationId xmlns:a16="http://schemas.microsoft.com/office/drawing/2014/main" xmlns="" id="{4D5E3F53-76FA-8BE6-DA63-04DB6E08E28B}"/>
              </a:ext>
            </a:extLst>
          </p:cNvPr>
          <p:cNvPicPr>
            <a:picLocks noChangeAspect="1"/>
          </p:cNvPicPr>
          <p:nvPr/>
        </p:nvPicPr>
        <p:blipFill>
          <a:blip r:embed="rId2"/>
          <a:stretch>
            <a:fillRect/>
          </a:stretch>
        </p:blipFill>
        <p:spPr>
          <a:xfrm>
            <a:off x="814526" y="3241092"/>
            <a:ext cx="7329548" cy="3026543"/>
          </a:xfrm>
          <a:prstGeom prst="rect">
            <a:avLst/>
          </a:prstGeom>
        </p:spPr>
      </p:pic>
      <p:sp>
        <p:nvSpPr>
          <p:cNvPr id="10" name="TextBox 9">
            <a:extLst>
              <a:ext uri="{FF2B5EF4-FFF2-40B4-BE49-F238E27FC236}">
                <a16:creationId xmlns:a16="http://schemas.microsoft.com/office/drawing/2014/main" xmlns="" id="{6E3376E6-F28E-3EDF-FAB6-9EF9259A0CC8}"/>
              </a:ext>
            </a:extLst>
          </p:cNvPr>
          <p:cNvSpPr txBox="1"/>
          <p:nvPr/>
        </p:nvSpPr>
        <p:spPr>
          <a:xfrm>
            <a:off x="405530" y="1653679"/>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5 Multinomial Naive Bayes classification using BOW with New Feature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Train_accuracy – 88%</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Test_accuracy – 84%</a:t>
            </a:r>
          </a:p>
        </p:txBody>
      </p:sp>
    </p:spTree>
    <p:extLst>
      <p:ext uri="{BB962C8B-B14F-4D97-AF65-F5344CB8AC3E}">
        <p14:creationId xmlns:p14="http://schemas.microsoft.com/office/powerpoint/2010/main" val="312948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9" name="Picture 8">
            <a:extLst>
              <a:ext uri="{FF2B5EF4-FFF2-40B4-BE49-F238E27FC236}">
                <a16:creationId xmlns:a16="http://schemas.microsoft.com/office/drawing/2014/main" xmlns="" id="{570C24EB-DB38-C360-D516-630022E2241D}"/>
              </a:ext>
            </a:extLst>
          </p:cNvPr>
          <p:cNvPicPr>
            <a:picLocks noChangeAspect="1"/>
          </p:cNvPicPr>
          <p:nvPr/>
        </p:nvPicPr>
        <p:blipFill>
          <a:blip r:embed="rId2"/>
          <a:stretch>
            <a:fillRect/>
          </a:stretch>
        </p:blipFill>
        <p:spPr>
          <a:xfrm>
            <a:off x="814526" y="3239560"/>
            <a:ext cx="7776743" cy="3227823"/>
          </a:xfrm>
          <a:prstGeom prst="rect">
            <a:avLst/>
          </a:prstGeom>
        </p:spPr>
      </p:pic>
      <p:sp>
        <p:nvSpPr>
          <p:cNvPr id="11" name="TextBox 10">
            <a:extLst>
              <a:ext uri="{FF2B5EF4-FFF2-40B4-BE49-F238E27FC236}">
                <a16:creationId xmlns:a16="http://schemas.microsoft.com/office/drawing/2014/main" xmlns="" id="{3058CEF6-A7AD-0683-B8C0-594903738ADE}"/>
              </a:ext>
            </a:extLst>
          </p:cNvPr>
          <p:cNvSpPr txBox="1"/>
          <p:nvPr/>
        </p:nvSpPr>
        <p:spPr>
          <a:xfrm>
            <a:off x="405530" y="1653679"/>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6 Gaussian Naive Bayes classification using BOW with New Feature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Train_accuracy – 88%</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Test_accuracy – 57%</a:t>
            </a:r>
          </a:p>
        </p:txBody>
      </p:sp>
    </p:spTree>
    <p:extLst>
      <p:ext uri="{BB962C8B-B14F-4D97-AF65-F5344CB8AC3E}">
        <p14:creationId xmlns:p14="http://schemas.microsoft.com/office/powerpoint/2010/main" val="29877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2 – Model Building</a:t>
            </a:r>
            <a:endParaRPr lang="en-US" dirty="0"/>
          </a:p>
        </p:txBody>
      </p:sp>
      <p:pic>
        <p:nvPicPr>
          <p:cNvPr id="6" name="Picture 5">
            <a:extLst>
              <a:ext uri="{FF2B5EF4-FFF2-40B4-BE49-F238E27FC236}">
                <a16:creationId xmlns:a16="http://schemas.microsoft.com/office/drawing/2014/main" xmlns="" id="{51E9B926-74B6-364C-0456-145F3C9AEA24}"/>
              </a:ext>
            </a:extLst>
          </p:cNvPr>
          <p:cNvPicPr>
            <a:picLocks noChangeAspect="1"/>
          </p:cNvPicPr>
          <p:nvPr/>
        </p:nvPicPr>
        <p:blipFill>
          <a:blip r:embed="rId2"/>
          <a:stretch>
            <a:fillRect/>
          </a:stretch>
        </p:blipFill>
        <p:spPr>
          <a:xfrm>
            <a:off x="814525" y="3237167"/>
            <a:ext cx="8240697" cy="3404726"/>
          </a:xfrm>
          <a:prstGeom prst="rect">
            <a:avLst/>
          </a:prstGeom>
        </p:spPr>
      </p:pic>
      <p:sp>
        <p:nvSpPr>
          <p:cNvPr id="10" name="TextBox 9">
            <a:extLst>
              <a:ext uri="{FF2B5EF4-FFF2-40B4-BE49-F238E27FC236}">
                <a16:creationId xmlns:a16="http://schemas.microsoft.com/office/drawing/2014/main" xmlns="" id="{D61FD8B6-6D05-3A96-B541-EB2DF2CC23F8}"/>
              </a:ext>
            </a:extLst>
          </p:cNvPr>
          <p:cNvSpPr txBox="1"/>
          <p:nvPr/>
        </p:nvSpPr>
        <p:spPr>
          <a:xfrm>
            <a:off x="405530" y="1653679"/>
            <a:ext cx="8369424"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Looking at the overall accuracy of all the model built we have finalized Model 5 Multinomial Naive Bayes classification using BOW with New Feature with 88 and 84 % accuracy</a:t>
            </a:r>
          </a:p>
        </p:txBody>
      </p:sp>
    </p:spTree>
    <p:extLst>
      <p:ext uri="{BB962C8B-B14F-4D97-AF65-F5344CB8AC3E}">
        <p14:creationId xmlns:p14="http://schemas.microsoft.com/office/powerpoint/2010/main" val="1062940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3 – Model Deployment</a:t>
            </a:r>
            <a:endParaRPr lang="en-US" dirty="0"/>
          </a:p>
        </p:txBody>
      </p:sp>
      <p:pic>
        <p:nvPicPr>
          <p:cNvPr id="6" name="Picture 5">
            <a:extLst>
              <a:ext uri="{FF2B5EF4-FFF2-40B4-BE49-F238E27FC236}">
                <a16:creationId xmlns:a16="http://schemas.microsoft.com/office/drawing/2014/main" xmlns="" id="{C8F888C5-5C8D-FD63-99CC-368A07535B48}"/>
              </a:ext>
            </a:extLst>
          </p:cNvPr>
          <p:cNvPicPr>
            <a:picLocks noChangeAspect="1"/>
          </p:cNvPicPr>
          <p:nvPr/>
        </p:nvPicPr>
        <p:blipFill>
          <a:blip r:embed="rId2"/>
          <a:stretch>
            <a:fillRect/>
          </a:stretch>
        </p:blipFill>
        <p:spPr>
          <a:xfrm>
            <a:off x="814526" y="2493554"/>
            <a:ext cx="4976989" cy="3445608"/>
          </a:xfrm>
          <a:prstGeom prst="rect">
            <a:avLst/>
          </a:prstGeom>
        </p:spPr>
      </p:pic>
      <p:sp>
        <p:nvSpPr>
          <p:cNvPr id="11" name="TextBox 10">
            <a:extLst>
              <a:ext uri="{FF2B5EF4-FFF2-40B4-BE49-F238E27FC236}">
                <a16:creationId xmlns:a16="http://schemas.microsoft.com/office/drawing/2014/main" xmlns="" id="{279C8043-DE60-4B01-331D-081E117DD2CD}"/>
              </a:ext>
            </a:extLst>
          </p:cNvPr>
          <p:cNvSpPr txBox="1"/>
          <p:nvPr/>
        </p:nvSpPr>
        <p:spPr>
          <a:xfrm>
            <a:off x="405530" y="1653679"/>
            <a:ext cx="8369424" cy="55335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Model Saving using Pickle</a:t>
            </a:r>
          </a:p>
        </p:txBody>
      </p:sp>
    </p:spTree>
    <p:extLst>
      <p:ext uri="{BB962C8B-B14F-4D97-AF65-F5344CB8AC3E}">
        <p14:creationId xmlns:p14="http://schemas.microsoft.com/office/powerpoint/2010/main" val="291858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3 – Model Deployment</a:t>
            </a:r>
            <a:endParaRPr lang="en-US" dirty="0"/>
          </a:p>
        </p:txBody>
      </p:sp>
      <p:pic>
        <p:nvPicPr>
          <p:cNvPr id="11" name="Picture 10">
            <a:extLst>
              <a:ext uri="{FF2B5EF4-FFF2-40B4-BE49-F238E27FC236}">
                <a16:creationId xmlns:a16="http://schemas.microsoft.com/office/drawing/2014/main" xmlns="" id="{26D1B457-D42A-B108-4F27-151F864D1021}"/>
              </a:ext>
            </a:extLst>
          </p:cNvPr>
          <p:cNvPicPr>
            <a:picLocks noChangeAspect="1"/>
          </p:cNvPicPr>
          <p:nvPr/>
        </p:nvPicPr>
        <p:blipFill>
          <a:blip r:embed="rId2"/>
          <a:stretch>
            <a:fillRect/>
          </a:stretch>
        </p:blipFill>
        <p:spPr>
          <a:xfrm>
            <a:off x="814526" y="2780068"/>
            <a:ext cx="8702336" cy="3925395"/>
          </a:xfrm>
          <a:prstGeom prst="rect">
            <a:avLst/>
          </a:prstGeom>
        </p:spPr>
      </p:pic>
      <p:sp>
        <p:nvSpPr>
          <p:cNvPr id="12" name="TextBox 11">
            <a:extLst>
              <a:ext uri="{FF2B5EF4-FFF2-40B4-BE49-F238E27FC236}">
                <a16:creationId xmlns:a16="http://schemas.microsoft.com/office/drawing/2014/main" xmlns="" id="{D3AEFF51-EFE5-0060-64AA-E32D3101C3B1}"/>
              </a:ext>
            </a:extLst>
          </p:cNvPr>
          <p:cNvSpPr txBox="1"/>
          <p:nvPr/>
        </p:nvSpPr>
        <p:spPr>
          <a:xfrm>
            <a:off x="405529" y="1653679"/>
            <a:ext cx="11508303" cy="101438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Final Model 1 – Emotion Mining - Deployment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Where we have created an UI for user input text and the model gives the sentiment value and emotion associated.</a:t>
            </a:r>
          </a:p>
        </p:txBody>
      </p:sp>
    </p:spTree>
    <p:extLst>
      <p:ext uri="{BB962C8B-B14F-4D97-AF65-F5344CB8AC3E}">
        <p14:creationId xmlns:p14="http://schemas.microsoft.com/office/powerpoint/2010/main" val="1806455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3 – Model Deployment</a:t>
            </a:r>
            <a:endParaRPr lang="en-US" dirty="0"/>
          </a:p>
        </p:txBody>
      </p:sp>
      <p:pic>
        <p:nvPicPr>
          <p:cNvPr id="7" name="Picture 6">
            <a:extLst>
              <a:ext uri="{FF2B5EF4-FFF2-40B4-BE49-F238E27FC236}">
                <a16:creationId xmlns:a16="http://schemas.microsoft.com/office/drawing/2014/main" xmlns="" id="{E18BDF56-5C85-7E38-4247-4CB7E6FA0188}"/>
              </a:ext>
            </a:extLst>
          </p:cNvPr>
          <p:cNvPicPr>
            <a:picLocks noChangeAspect="1"/>
          </p:cNvPicPr>
          <p:nvPr/>
        </p:nvPicPr>
        <p:blipFill>
          <a:blip r:embed="rId2"/>
          <a:stretch>
            <a:fillRect/>
          </a:stretch>
        </p:blipFill>
        <p:spPr>
          <a:xfrm>
            <a:off x="814525" y="3241092"/>
            <a:ext cx="8622437" cy="3536697"/>
          </a:xfrm>
          <a:prstGeom prst="rect">
            <a:avLst/>
          </a:prstGeom>
        </p:spPr>
      </p:pic>
      <p:sp>
        <p:nvSpPr>
          <p:cNvPr id="8" name="TextBox 7">
            <a:extLst>
              <a:ext uri="{FF2B5EF4-FFF2-40B4-BE49-F238E27FC236}">
                <a16:creationId xmlns:a16="http://schemas.microsoft.com/office/drawing/2014/main" xmlns="" id="{FE9158CA-E361-671A-3B37-97553A0D48A9}"/>
              </a:ext>
            </a:extLst>
          </p:cNvPr>
          <p:cNvSpPr txBox="1"/>
          <p:nvPr/>
        </p:nvSpPr>
        <p:spPr>
          <a:xfrm>
            <a:off x="405529" y="1653679"/>
            <a:ext cx="11508303" cy="1475404"/>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Final Model 2 – Multinomial Naive Bayes classification - Deployment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Where we have created an UI for user review input and the model classifies it as positive / negative reviews with the rating and even the model gives the probability associated with all the 3 classes for the given review.</a:t>
            </a:r>
          </a:p>
        </p:txBody>
      </p:sp>
    </p:spTree>
    <p:extLst>
      <p:ext uri="{BB962C8B-B14F-4D97-AF65-F5344CB8AC3E}">
        <p14:creationId xmlns:p14="http://schemas.microsoft.com/office/powerpoint/2010/main" val="324371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dirty="0">
                <a:solidFill>
                  <a:srgbClr val="FFFF00"/>
                </a:solidFill>
                <a:latin typeface="Algerian" panose="04020705040A02060702" pitchFamily="82" charset="0"/>
              </a:rPr>
              <a:t>FINAL INFERENCE</a:t>
            </a:r>
            <a:endParaRPr lang="en-US" dirty="0"/>
          </a:p>
        </p:txBody>
      </p:sp>
      <p:sp>
        <p:nvSpPr>
          <p:cNvPr id="2" name="TextBox 1">
            <a:extLst>
              <a:ext uri="{FF2B5EF4-FFF2-40B4-BE49-F238E27FC236}">
                <a16:creationId xmlns:a16="http://schemas.microsoft.com/office/drawing/2014/main" xmlns="" id="{8A91A14B-5185-4DF5-7B74-D6DB11B5C1B9}"/>
              </a:ext>
            </a:extLst>
          </p:cNvPr>
          <p:cNvSpPr txBox="1"/>
          <p:nvPr/>
        </p:nvSpPr>
        <p:spPr>
          <a:xfrm>
            <a:off x="814526" y="2503503"/>
            <a:ext cx="10433482" cy="2677656"/>
          </a:xfrm>
          <a:prstGeom prst="rect">
            <a:avLst/>
          </a:prstGeom>
          <a:noFill/>
        </p:spPr>
        <p:txBody>
          <a:bodyPr wrap="square" rtlCol="0">
            <a:spAutoFit/>
          </a:bodyPr>
          <a:lstStyle/>
          <a:p>
            <a:r>
              <a:rPr lang="en-US" sz="2800" b="1" dirty="0">
                <a:solidFill>
                  <a:schemeClr val="accent6">
                    <a:lumMod val="50000"/>
                  </a:schemeClr>
                </a:solidFill>
                <a:latin typeface="AngsanaUPC" panose="02020603050405020304" pitchFamily="18" charset="-34"/>
                <a:ea typeface="Nirmala UI" panose="020B0502040204020203" pitchFamily="34" charset="0"/>
                <a:cs typeface="AngsanaUPC" panose="02020603050405020304" pitchFamily="18" charset="-34"/>
              </a:rPr>
              <a:t>Considering all the models build, we can say the data set for given Hotel is overall having a positive review and there are few things customers are happy with like Rooms, Breakfast, beach etc. which the hotel can try to maintain, so that they have the same kind of response for the upcoming customers too and there are few words frequent words mentioned by unhappy customers that the Hotel management need to concentrate like dirty, food, wait etc. which can improve the overall experience and reduce the number of unhappy customers at the Hotel.</a:t>
            </a:r>
          </a:p>
        </p:txBody>
      </p:sp>
      <p:sp>
        <p:nvSpPr>
          <p:cNvPr id="4" name="Rectangle 1">
            <a:extLst>
              <a:ext uri="{FF2B5EF4-FFF2-40B4-BE49-F238E27FC236}">
                <a16:creationId xmlns:a16="http://schemas.microsoft.com/office/drawing/2014/main" xmlns="" id="{50CCD53B-CE4F-02FE-9B07-51A4DC9E2A0E}"/>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198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xmlns="" id="{7905BA41-EE6E-4F80-8636-447F22DD7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E12768D-7D3C-BAD3-A134-746E5E43FE2B}"/>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21" name="Oval 10">
            <a:extLst>
              <a:ext uri="{FF2B5EF4-FFF2-40B4-BE49-F238E27FC236}">
                <a16:creationId xmlns:a16="http://schemas.microsoft.com/office/drawing/2014/main" xmlns="" id="{CD7549B2-EE05-4558-8C64-AC46755F2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5" descr="Accept">
            <a:extLst>
              <a:ext uri="{FF2B5EF4-FFF2-40B4-BE49-F238E27FC236}">
                <a16:creationId xmlns:a16="http://schemas.microsoft.com/office/drawing/2014/main" xmlns="" id="{3EB7AE1E-F024-F1A0-93E8-F503BAA1F80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7200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4" name="TextBox 3">
            <a:extLst>
              <a:ext uri="{FF2B5EF4-FFF2-40B4-BE49-F238E27FC236}">
                <a16:creationId xmlns:a16="http://schemas.microsoft.com/office/drawing/2014/main" xmlns="" id="{3F69C846-7DE4-8958-FC7E-845B2BECEBF6}"/>
              </a:ext>
            </a:extLst>
          </p:cNvPr>
          <p:cNvSpPr txBox="1"/>
          <p:nvPr/>
        </p:nvSpPr>
        <p:spPr>
          <a:xfrm>
            <a:off x="612560" y="2598003"/>
            <a:ext cx="3293615" cy="1661993"/>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We have total of 20491 customer review for the Hotel that will be part of this analysis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7" name="Picture 6">
            <a:extLst>
              <a:ext uri="{FF2B5EF4-FFF2-40B4-BE49-F238E27FC236}">
                <a16:creationId xmlns:a16="http://schemas.microsoft.com/office/drawing/2014/main" xmlns="" id="{061F24BC-52D6-AE03-9E55-D14881AF2A84}"/>
              </a:ext>
            </a:extLst>
          </p:cNvPr>
          <p:cNvPicPr>
            <a:picLocks noChangeAspect="1"/>
          </p:cNvPicPr>
          <p:nvPr/>
        </p:nvPicPr>
        <p:blipFill>
          <a:blip r:embed="rId2"/>
          <a:stretch>
            <a:fillRect/>
          </a:stretch>
        </p:blipFill>
        <p:spPr>
          <a:xfrm>
            <a:off x="5508225" y="2140443"/>
            <a:ext cx="5867400" cy="3695700"/>
          </a:xfrm>
          <a:prstGeom prst="rect">
            <a:avLst/>
          </a:prstGeom>
        </p:spPr>
      </p:pic>
    </p:spTree>
    <p:extLst>
      <p:ext uri="{BB962C8B-B14F-4D97-AF65-F5344CB8AC3E}">
        <p14:creationId xmlns:p14="http://schemas.microsoft.com/office/powerpoint/2010/main" val="25520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80E8356B-36E0-FFF4-436C-155004809DF7}"/>
              </a:ext>
            </a:extLst>
          </p:cNvPr>
          <p:cNvSpPr txBox="1"/>
          <p:nvPr/>
        </p:nvSpPr>
        <p:spPr>
          <a:xfrm>
            <a:off x="683581" y="2352582"/>
            <a:ext cx="3568823" cy="1384995"/>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There are Zero missing or null values with no duplicates and the data type are appropriate.</a:t>
            </a:r>
          </a:p>
        </p:txBody>
      </p:sp>
      <p:pic>
        <p:nvPicPr>
          <p:cNvPr id="6" name="Picture 5">
            <a:extLst>
              <a:ext uri="{FF2B5EF4-FFF2-40B4-BE49-F238E27FC236}">
                <a16:creationId xmlns:a16="http://schemas.microsoft.com/office/drawing/2014/main" xmlns="" id="{11DBB799-701B-F9E2-A1FB-AE2ABA323325}"/>
              </a:ext>
            </a:extLst>
          </p:cNvPr>
          <p:cNvPicPr>
            <a:picLocks noChangeAspect="1"/>
          </p:cNvPicPr>
          <p:nvPr/>
        </p:nvPicPr>
        <p:blipFill>
          <a:blip r:embed="rId2"/>
          <a:stretch>
            <a:fillRect/>
          </a:stretch>
        </p:blipFill>
        <p:spPr>
          <a:xfrm>
            <a:off x="6096000" y="1859502"/>
            <a:ext cx="5334192" cy="4177314"/>
          </a:xfrm>
          <a:prstGeom prst="rect">
            <a:avLst/>
          </a:prstGeom>
        </p:spPr>
      </p:pic>
    </p:spTree>
    <p:extLst>
      <p:ext uri="{BB962C8B-B14F-4D97-AF65-F5344CB8AC3E}">
        <p14:creationId xmlns:p14="http://schemas.microsoft.com/office/powerpoint/2010/main" val="155640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C85B51DC-946E-6F5C-1950-2334B4518117}"/>
              </a:ext>
            </a:extLst>
          </p:cNvPr>
          <p:cNvSpPr txBox="1"/>
          <p:nvPr/>
        </p:nvSpPr>
        <p:spPr>
          <a:xfrm>
            <a:off x="814526" y="1852012"/>
            <a:ext cx="8444884" cy="1384995"/>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Comparing the overall rating around 45 % (9054) of the people have rated the hotel with 5 rating which gives us a positive note on the hotel and customer on an average feel good about the same.</a:t>
            </a:r>
          </a:p>
        </p:txBody>
      </p:sp>
      <p:pic>
        <p:nvPicPr>
          <p:cNvPr id="6" name="Picture 5">
            <a:extLst>
              <a:ext uri="{FF2B5EF4-FFF2-40B4-BE49-F238E27FC236}">
                <a16:creationId xmlns:a16="http://schemas.microsoft.com/office/drawing/2014/main" xmlns="" id="{8A6B794C-63DC-B6C0-6520-B0E7B03CAE4C}"/>
              </a:ext>
            </a:extLst>
          </p:cNvPr>
          <p:cNvPicPr>
            <a:picLocks noChangeAspect="1"/>
          </p:cNvPicPr>
          <p:nvPr/>
        </p:nvPicPr>
        <p:blipFill>
          <a:blip r:embed="rId2"/>
          <a:stretch>
            <a:fillRect/>
          </a:stretch>
        </p:blipFill>
        <p:spPr>
          <a:xfrm>
            <a:off x="2855650" y="3721858"/>
            <a:ext cx="3444537" cy="2920036"/>
          </a:xfrm>
          <a:prstGeom prst="rect">
            <a:avLst/>
          </a:prstGeom>
        </p:spPr>
      </p:pic>
      <p:pic>
        <p:nvPicPr>
          <p:cNvPr id="8" name="Picture 7">
            <a:extLst>
              <a:ext uri="{FF2B5EF4-FFF2-40B4-BE49-F238E27FC236}">
                <a16:creationId xmlns:a16="http://schemas.microsoft.com/office/drawing/2014/main" xmlns="" id="{927D7A44-B7D4-9018-140A-C252AF75A29F}"/>
              </a:ext>
            </a:extLst>
          </p:cNvPr>
          <p:cNvPicPr>
            <a:picLocks noChangeAspect="1"/>
          </p:cNvPicPr>
          <p:nvPr/>
        </p:nvPicPr>
        <p:blipFill>
          <a:blip r:embed="rId3"/>
          <a:stretch>
            <a:fillRect/>
          </a:stretch>
        </p:blipFill>
        <p:spPr>
          <a:xfrm>
            <a:off x="6862439" y="3721858"/>
            <a:ext cx="4900474" cy="2920035"/>
          </a:xfrm>
          <a:prstGeom prst="rect">
            <a:avLst/>
          </a:prstGeom>
        </p:spPr>
      </p:pic>
    </p:spTree>
    <p:extLst>
      <p:ext uri="{BB962C8B-B14F-4D97-AF65-F5344CB8AC3E}">
        <p14:creationId xmlns:p14="http://schemas.microsoft.com/office/powerpoint/2010/main" val="84731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775C3904-2292-EE76-57A6-F81937BA648F}"/>
              </a:ext>
            </a:extLst>
          </p:cNvPr>
          <p:cNvSpPr txBox="1"/>
          <p:nvPr/>
        </p:nvSpPr>
        <p:spPr>
          <a:xfrm>
            <a:off x="814526" y="2237173"/>
            <a:ext cx="3746377" cy="3539430"/>
          </a:xfrm>
          <a:prstGeom prst="rect">
            <a:avLst/>
          </a:prstGeom>
          <a:noFill/>
        </p:spPr>
        <p:txBody>
          <a:bodyPr wrap="square" rtlCol="0">
            <a:spAutoFit/>
          </a:bodyPr>
          <a:lstStyle/>
          <a:p>
            <a:r>
              <a:rPr lang="en-US" sz="2800" dirty="0">
                <a:latin typeface="AngsanaUPC" panose="02020603050405020304" pitchFamily="18" charset="-34"/>
                <a:ea typeface="Nirmala UI" panose="020B0502040204020203" pitchFamily="34" charset="0"/>
                <a:cs typeface="AngsanaUPC" panose="02020603050405020304" pitchFamily="18" charset="-34"/>
              </a:rPr>
              <a:t>Word cloud will which allows us to visualize the high frequency words which are part of the review.</a:t>
            </a:r>
          </a:p>
          <a:p>
            <a:endParaRPr lang="en-US" sz="2800" dirty="0">
              <a:latin typeface="AngsanaUPC" panose="02020603050405020304" pitchFamily="18" charset="-34"/>
              <a:ea typeface="Nirmala UI" panose="020B0502040204020203" pitchFamily="34" charset="0"/>
              <a:cs typeface="AngsanaUPC" panose="02020603050405020304" pitchFamily="18" charset="-34"/>
            </a:endParaRPr>
          </a:p>
          <a:p>
            <a:endParaRPr lang="en-US" sz="2800" dirty="0">
              <a:latin typeface="AngsanaUPC" panose="02020603050405020304" pitchFamily="18" charset="-34"/>
              <a:ea typeface="Nirmala UI" panose="020B0502040204020203" pitchFamily="34" charset="0"/>
              <a:cs typeface="AngsanaUPC" panose="02020603050405020304" pitchFamily="18" charset="-34"/>
            </a:endParaRPr>
          </a:p>
          <a:p>
            <a:endParaRPr lang="en-US" sz="2800" dirty="0">
              <a:latin typeface="AngsanaUPC" panose="02020603050405020304" pitchFamily="18" charset="-34"/>
              <a:ea typeface="Nirmala UI" panose="020B0502040204020203" pitchFamily="34" charset="0"/>
              <a:cs typeface="AngsanaUPC" panose="02020603050405020304" pitchFamily="18" charset="-34"/>
            </a:endParaRPr>
          </a:p>
          <a:p>
            <a:r>
              <a:rPr lang="en-US" sz="2800" dirty="0">
                <a:latin typeface="AngsanaUPC" panose="02020603050405020304" pitchFamily="18" charset="-34"/>
                <a:ea typeface="Nirmala UI" panose="020B0502040204020203" pitchFamily="34" charset="0"/>
                <a:cs typeface="AngsanaUPC" panose="02020603050405020304" pitchFamily="18" charset="-34"/>
              </a:rPr>
              <a:t>Words Like room, time, day etc. are used more frequently </a:t>
            </a:r>
          </a:p>
        </p:txBody>
      </p:sp>
      <p:pic>
        <p:nvPicPr>
          <p:cNvPr id="6" name="Picture 5">
            <a:extLst>
              <a:ext uri="{FF2B5EF4-FFF2-40B4-BE49-F238E27FC236}">
                <a16:creationId xmlns:a16="http://schemas.microsoft.com/office/drawing/2014/main" xmlns="" id="{41AB9C3F-619E-78AA-DBC0-53B2F87C92AA}"/>
              </a:ext>
            </a:extLst>
          </p:cNvPr>
          <p:cNvPicPr>
            <a:picLocks noChangeAspect="1"/>
          </p:cNvPicPr>
          <p:nvPr/>
        </p:nvPicPr>
        <p:blipFill>
          <a:blip r:embed="rId2"/>
          <a:stretch>
            <a:fillRect/>
          </a:stretch>
        </p:blipFill>
        <p:spPr>
          <a:xfrm>
            <a:off x="6096000" y="1741646"/>
            <a:ext cx="5119457" cy="4725737"/>
          </a:xfrm>
          <a:prstGeom prst="rect">
            <a:avLst/>
          </a:prstGeom>
        </p:spPr>
      </p:pic>
    </p:spTree>
    <p:extLst>
      <p:ext uri="{BB962C8B-B14F-4D97-AF65-F5344CB8AC3E}">
        <p14:creationId xmlns:p14="http://schemas.microsoft.com/office/powerpoint/2010/main" val="143591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FDC16A24-C341-6B82-74AA-F35FBF8D3A54}"/>
              </a:ext>
            </a:extLst>
          </p:cNvPr>
          <p:cNvSpPr txBox="1"/>
          <p:nvPr/>
        </p:nvSpPr>
        <p:spPr>
          <a:xfrm>
            <a:off x="435006" y="1882060"/>
            <a:ext cx="5211191" cy="4296689"/>
          </a:xfrm>
          <a:prstGeom prst="rect">
            <a:avLst/>
          </a:prstGeom>
          <a:noFill/>
        </p:spPr>
        <p:txBody>
          <a:bodyPr wrap="square" rtlCol="0">
            <a:spAutoFit/>
          </a:bodyPr>
          <a:lstStyle/>
          <a:p>
            <a:pPr marL="0" marR="0">
              <a:lnSpc>
                <a:spcPct val="107000"/>
              </a:lnSpc>
              <a:spcBef>
                <a:spcPts val="0"/>
              </a:spcBef>
              <a:spcAft>
                <a:spcPts val="800"/>
              </a:spcAft>
            </a:pPr>
            <a:r>
              <a:rPr lang="en-US" sz="2800" dirty="0">
                <a:latin typeface="AngsanaUPC" panose="02020603050405020304" pitchFamily="18" charset="-34"/>
                <a:ea typeface="Nirmala UI" panose="020B0502040204020203" pitchFamily="34" charset="0"/>
                <a:cs typeface="AngsanaUPC" panose="02020603050405020304" pitchFamily="18" charset="-34"/>
              </a:rPr>
              <a:t>As part of Data Preprocessing, we performed the below actions</a:t>
            </a:r>
          </a:p>
          <a:p>
            <a:pPr marL="0" marR="0">
              <a:lnSpc>
                <a:spcPct val="107000"/>
              </a:lnSpc>
              <a:spcBef>
                <a:spcPts val="0"/>
              </a:spcBef>
              <a:spcAft>
                <a:spcPts val="800"/>
              </a:spcAft>
            </a:pPr>
            <a:endParaRPr lang="en-US" sz="2800" dirty="0">
              <a:latin typeface="AngsanaUPC" panose="02020603050405020304" pitchFamily="18" charset="-34"/>
              <a:ea typeface="Nirmala UI" panose="020B0502040204020203" pitchFamily="34" charset="0"/>
              <a:cs typeface="AngsanaUPC" panose="02020603050405020304" pitchFamily="18" charset="-34"/>
            </a:endParaRPr>
          </a:p>
          <a:p>
            <a:pPr marL="342900" marR="0" lvl="0" indent="-342900">
              <a:spcBef>
                <a:spcPts val="120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Converting the entire text to Lowercase.</a:t>
            </a:r>
          </a:p>
          <a:p>
            <a:pPr marL="342900" marR="0" lvl="0" indent="-342900">
              <a:spcBef>
                <a:spcPts val="120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removes brackets.</a:t>
            </a:r>
          </a:p>
          <a:p>
            <a:pPr marL="342900" marR="0" lvl="0" indent="-342900">
              <a:spcBef>
                <a:spcPts val="120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removal of punctuation.</a:t>
            </a:r>
          </a:p>
          <a:p>
            <a:pPr marL="342900" marR="0" lvl="0" indent="-342900">
              <a:spcBef>
                <a:spcPts val="1200"/>
              </a:spcBef>
              <a:spcAft>
                <a:spcPts val="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removal of numbers etc.</a:t>
            </a:r>
          </a:p>
          <a:p>
            <a:endParaRPr lang="en-US" dirty="0"/>
          </a:p>
        </p:txBody>
      </p:sp>
      <p:pic>
        <p:nvPicPr>
          <p:cNvPr id="6" name="Picture 5">
            <a:extLst>
              <a:ext uri="{FF2B5EF4-FFF2-40B4-BE49-F238E27FC236}">
                <a16:creationId xmlns:a16="http://schemas.microsoft.com/office/drawing/2014/main" xmlns="" id="{F7B328BA-7786-92B0-6128-F5AD3C6FEA78}"/>
              </a:ext>
            </a:extLst>
          </p:cNvPr>
          <p:cNvPicPr>
            <a:picLocks noChangeAspect="1"/>
          </p:cNvPicPr>
          <p:nvPr/>
        </p:nvPicPr>
        <p:blipFill>
          <a:blip r:embed="rId2"/>
          <a:stretch>
            <a:fillRect/>
          </a:stretch>
        </p:blipFill>
        <p:spPr>
          <a:xfrm>
            <a:off x="6096000" y="1785568"/>
            <a:ext cx="5464946" cy="4322270"/>
          </a:xfrm>
          <a:prstGeom prst="rect">
            <a:avLst/>
          </a:prstGeom>
        </p:spPr>
      </p:pic>
    </p:spTree>
    <p:extLst>
      <p:ext uri="{BB962C8B-B14F-4D97-AF65-F5344CB8AC3E}">
        <p14:creationId xmlns:p14="http://schemas.microsoft.com/office/powerpoint/2010/main" val="58299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12F3B0F7-EB9B-C9BB-05F3-7605471DCDBB}"/>
              </a:ext>
            </a:extLst>
          </p:cNvPr>
          <p:cNvSpPr txBox="1"/>
          <p:nvPr/>
        </p:nvSpPr>
        <p:spPr>
          <a:xfrm>
            <a:off x="814526" y="2221637"/>
            <a:ext cx="3295835" cy="2191882"/>
          </a:xfrm>
          <a:prstGeom prst="rect">
            <a:avLst/>
          </a:prstGeom>
          <a:noFill/>
        </p:spPr>
        <p:txBody>
          <a:bodyPr wrap="square" rtlCol="0">
            <a:spAutoFit/>
          </a:bodyPr>
          <a:lstStyle/>
          <a:p>
            <a:pPr marL="0" marR="0">
              <a:lnSpc>
                <a:spcPct val="107000"/>
              </a:lnSpc>
              <a:spcBef>
                <a:spcPts val="0"/>
              </a:spcBef>
              <a:spcAft>
                <a:spcPts val="800"/>
              </a:spcAft>
            </a:pPr>
            <a:r>
              <a:rPr lang="en-US" sz="2800" dirty="0">
                <a:latin typeface="AngsanaUPC" panose="02020603050405020304" pitchFamily="18" charset="-34"/>
                <a:ea typeface="Nirmala UI" panose="020B0502040204020203" pitchFamily="34" charset="0"/>
                <a:cs typeface="AngsanaUPC" panose="02020603050405020304" pitchFamily="18" charset="-34"/>
              </a:rPr>
              <a:t>Frequency count of words before stop word removal.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xmlns="" id="{A0004C4B-C2F2-CDDE-FB84-14CB3BF66897}"/>
              </a:ext>
            </a:extLst>
          </p:cNvPr>
          <p:cNvPicPr>
            <a:picLocks noChangeAspect="1"/>
          </p:cNvPicPr>
          <p:nvPr/>
        </p:nvPicPr>
        <p:blipFill>
          <a:blip r:embed="rId2"/>
          <a:stretch>
            <a:fillRect/>
          </a:stretch>
        </p:blipFill>
        <p:spPr>
          <a:xfrm>
            <a:off x="6667873" y="1507682"/>
            <a:ext cx="5281471" cy="4860524"/>
          </a:xfrm>
          <a:prstGeom prst="rect">
            <a:avLst/>
          </a:prstGeom>
        </p:spPr>
      </p:pic>
      <p:pic>
        <p:nvPicPr>
          <p:cNvPr id="10" name="Picture 9">
            <a:extLst>
              <a:ext uri="{FF2B5EF4-FFF2-40B4-BE49-F238E27FC236}">
                <a16:creationId xmlns:a16="http://schemas.microsoft.com/office/drawing/2014/main" xmlns="" id="{BC9FCA73-4130-CEFA-4C92-1E4BAAC8EC7C}"/>
              </a:ext>
            </a:extLst>
          </p:cNvPr>
          <p:cNvPicPr>
            <a:picLocks noChangeAspect="1"/>
          </p:cNvPicPr>
          <p:nvPr/>
        </p:nvPicPr>
        <p:blipFill>
          <a:blip r:embed="rId3"/>
          <a:stretch>
            <a:fillRect/>
          </a:stretch>
        </p:blipFill>
        <p:spPr>
          <a:xfrm>
            <a:off x="4269929" y="1507682"/>
            <a:ext cx="2238375" cy="4860524"/>
          </a:xfrm>
          <a:prstGeom prst="rect">
            <a:avLst/>
          </a:prstGeom>
        </p:spPr>
      </p:pic>
    </p:spTree>
    <p:extLst>
      <p:ext uri="{BB962C8B-B14F-4D97-AF65-F5344CB8AC3E}">
        <p14:creationId xmlns:p14="http://schemas.microsoft.com/office/powerpoint/2010/main" val="320030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78C243DA-A744-916C-7550-54861EAF4086}"/>
              </a:ext>
            </a:extLst>
          </p:cNvPr>
          <p:cNvSpPr/>
          <p:nvPr/>
        </p:nvSpPr>
        <p:spPr>
          <a:xfrm>
            <a:off x="514905" y="390617"/>
            <a:ext cx="11248008" cy="97654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xmlns="" id="{398CB0CE-59AA-BE52-3238-FD1CF764A832}"/>
              </a:ext>
            </a:extLst>
          </p:cNvPr>
          <p:cNvSpPr>
            <a:spLocks noGrp="1"/>
          </p:cNvSpPr>
          <p:nvPr>
            <p:ph type="title"/>
          </p:nvPr>
        </p:nvSpPr>
        <p:spPr>
          <a:xfrm>
            <a:off x="814526" y="216107"/>
            <a:ext cx="10515600" cy="1325563"/>
          </a:xfrm>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masis MT Pro Light" panose="02040304050005020304" pitchFamily="18" charset="0"/>
              </a:rPr>
              <a:t>Agenda 1 – EDA</a:t>
            </a:r>
            <a:endParaRPr lang="en-US" dirty="0"/>
          </a:p>
        </p:txBody>
      </p:sp>
      <p:sp>
        <p:nvSpPr>
          <p:cNvPr id="2" name="TextBox 1">
            <a:extLst>
              <a:ext uri="{FF2B5EF4-FFF2-40B4-BE49-F238E27FC236}">
                <a16:creationId xmlns:a16="http://schemas.microsoft.com/office/drawing/2014/main" xmlns="" id="{12F3B0F7-EB9B-C9BB-05F3-7605471DCDBB}"/>
              </a:ext>
            </a:extLst>
          </p:cNvPr>
          <p:cNvSpPr txBox="1"/>
          <p:nvPr/>
        </p:nvSpPr>
        <p:spPr>
          <a:xfrm>
            <a:off x="814526" y="1928674"/>
            <a:ext cx="2754297" cy="5203732"/>
          </a:xfrm>
          <a:prstGeom prst="rect">
            <a:avLst/>
          </a:prstGeom>
          <a:noFill/>
        </p:spPr>
        <p:txBody>
          <a:bodyPr wrap="square" rtlCol="0">
            <a:spAutoFit/>
          </a:bodyPr>
          <a:lstStyle/>
          <a:p>
            <a:pPr marL="0" marR="0">
              <a:lnSpc>
                <a:spcPct val="107000"/>
              </a:lnSpc>
              <a:spcBef>
                <a:spcPts val="0"/>
              </a:spcBef>
              <a:spcAft>
                <a:spcPts val="800"/>
              </a:spcAft>
            </a:pPr>
            <a:r>
              <a:rPr lang="en-US" sz="2800" dirty="0">
                <a:latin typeface="AngsanaUPC" panose="02020603050405020304" pitchFamily="18" charset="-34"/>
                <a:ea typeface="Nirmala UI" panose="020B0502040204020203" pitchFamily="34" charset="0"/>
                <a:cs typeface="AngsanaUPC" panose="02020603050405020304" pitchFamily="18" charset="-34"/>
              </a:rPr>
              <a:t>Frequency count of words After stop word removal.</a:t>
            </a:r>
          </a:p>
          <a:p>
            <a:pPr marL="0" marR="0">
              <a:lnSpc>
                <a:spcPct val="107000"/>
              </a:lnSpc>
              <a:spcBef>
                <a:spcPts val="0"/>
              </a:spcBef>
              <a:spcAft>
                <a:spcPts val="800"/>
              </a:spcAft>
            </a:pPr>
            <a:endParaRPr lang="en-US" sz="2800" dirty="0">
              <a:latin typeface="AngsanaUPC" panose="02020603050405020304" pitchFamily="18" charset="-34"/>
              <a:ea typeface="Nirmala UI" panose="020B0502040204020203" pitchFamily="34" charset="0"/>
              <a:cs typeface="AngsanaUPC" panose="02020603050405020304" pitchFamily="18" charset="-34"/>
            </a:endParaRPr>
          </a:p>
          <a:p>
            <a:pPr marL="0" marR="0">
              <a:lnSpc>
                <a:spcPct val="107000"/>
              </a:lnSpc>
              <a:spcBef>
                <a:spcPts val="0"/>
              </a:spcBef>
              <a:spcAft>
                <a:spcPts val="800"/>
              </a:spcAft>
            </a:pPr>
            <a:endParaRPr lang="en-US" sz="2800" dirty="0">
              <a:latin typeface="AngsanaUPC" panose="02020603050405020304" pitchFamily="18" charset="-34"/>
              <a:ea typeface="Nirmala UI" panose="020B0502040204020203" pitchFamily="34" charset="0"/>
              <a:cs typeface="AngsanaUPC" panose="02020603050405020304" pitchFamily="18" charset="-34"/>
            </a:endParaRPr>
          </a:p>
          <a:p>
            <a:pPr marL="342900" marR="0" lvl="0" indent="-342900">
              <a:lnSpc>
                <a:spcPct val="107000"/>
              </a:lnSpc>
              <a:spcBef>
                <a:spcPts val="0"/>
              </a:spcBef>
              <a:spcAft>
                <a:spcPts val="800"/>
              </a:spcAft>
              <a:buFont typeface="Symbol" panose="05050102010706020507" pitchFamily="18" charset="2"/>
              <a:buChar char=""/>
            </a:pPr>
            <a:r>
              <a:rPr lang="en-US" sz="2800" dirty="0">
                <a:latin typeface="AngsanaUPC" panose="02020603050405020304" pitchFamily="18" charset="-34"/>
                <a:ea typeface="Nirmala UI" panose="020B0502040204020203" pitchFamily="34" charset="0"/>
                <a:cs typeface="AngsanaUPC" panose="02020603050405020304" pitchFamily="18" charset="-34"/>
              </a:rPr>
              <a:t>We can notice words like not, no, did etc. have been removed.</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CEFE3161-91FF-DCBE-42D6-F96608A34572}"/>
              </a:ext>
            </a:extLst>
          </p:cNvPr>
          <p:cNvPicPr>
            <a:picLocks noChangeAspect="1"/>
          </p:cNvPicPr>
          <p:nvPr/>
        </p:nvPicPr>
        <p:blipFill>
          <a:blip r:embed="rId2"/>
          <a:stretch>
            <a:fillRect/>
          </a:stretch>
        </p:blipFill>
        <p:spPr>
          <a:xfrm>
            <a:off x="6096000" y="1541670"/>
            <a:ext cx="5666913" cy="4925713"/>
          </a:xfrm>
          <a:prstGeom prst="rect">
            <a:avLst/>
          </a:prstGeom>
        </p:spPr>
      </p:pic>
      <p:pic>
        <p:nvPicPr>
          <p:cNvPr id="9" name="Picture 8">
            <a:extLst>
              <a:ext uri="{FF2B5EF4-FFF2-40B4-BE49-F238E27FC236}">
                <a16:creationId xmlns:a16="http://schemas.microsoft.com/office/drawing/2014/main" xmlns="" id="{43D95436-865F-047B-95DA-D9B310CD4661}"/>
              </a:ext>
            </a:extLst>
          </p:cNvPr>
          <p:cNvPicPr>
            <a:picLocks noChangeAspect="1"/>
          </p:cNvPicPr>
          <p:nvPr/>
        </p:nvPicPr>
        <p:blipFill>
          <a:blip r:embed="rId3"/>
          <a:stretch>
            <a:fillRect/>
          </a:stretch>
        </p:blipFill>
        <p:spPr>
          <a:xfrm>
            <a:off x="3872051" y="1541670"/>
            <a:ext cx="2200275" cy="4925713"/>
          </a:xfrm>
          <a:prstGeom prst="rect">
            <a:avLst/>
          </a:prstGeom>
        </p:spPr>
      </p:pic>
    </p:spTree>
    <p:extLst>
      <p:ext uri="{BB962C8B-B14F-4D97-AF65-F5344CB8AC3E}">
        <p14:creationId xmlns:p14="http://schemas.microsoft.com/office/powerpoint/2010/main" val="2544685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538</TotalTime>
  <Words>879</Words>
  <Application>Microsoft Office PowerPoint</Application>
  <PresentationFormat>Widescreen</PresentationFormat>
  <Paragraphs>96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Amasis MT Pro Light</vt:lpstr>
      <vt:lpstr>AngsanaUPC</vt:lpstr>
      <vt:lpstr>Arial</vt:lpstr>
      <vt:lpstr>Calibri</vt:lpstr>
      <vt:lpstr>Calibri Light</vt:lpstr>
      <vt:lpstr>Nirmala UI</vt:lpstr>
      <vt:lpstr>Symbol</vt:lpstr>
      <vt:lpstr>Times New Roman</vt:lpstr>
      <vt:lpstr>Office Theme</vt:lpstr>
      <vt:lpstr>Project 2 (P170)</vt:lpstr>
      <vt:lpstr>Business Objective</vt:lpstr>
      <vt:lpstr>Agenda 1 – EDA</vt:lpstr>
      <vt:lpstr>Agenda 1 – EDA</vt:lpstr>
      <vt:lpstr>Agenda 1 – EDA</vt:lpstr>
      <vt:lpstr>Agenda 1 – EDA</vt:lpstr>
      <vt:lpstr>Agenda 1 – EDA</vt:lpstr>
      <vt:lpstr>Agenda 1 – EDA</vt:lpstr>
      <vt:lpstr>Agenda 1 – EDA</vt:lpstr>
      <vt:lpstr>Agenda 1 – EDA</vt:lpstr>
      <vt:lpstr>Agenda 1 – EDA</vt:lpstr>
      <vt:lpstr>Agenda 1 – EDA</vt:lpstr>
      <vt:lpstr>Agenda 1 – EDA</vt:lpstr>
      <vt:lpstr>Agenda 2 – Model Building</vt:lpstr>
      <vt:lpstr>Agenda 2 – Model Building</vt:lpstr>
      <vt:lpstr>Agenda 2 – Model Building</vt:lpstr>
      <vt:lpstr>Agenda 2 – Model Building</vt:lpstr>
      <vt:lpstr>Agenda 2 – Model Building</vt:lpstr>
      <vt:lpstr>Agenda 2 – Model Building</vt:lpstr>
      <vt:lpstr>Agenda 2 – Model Building</vt:lpstr>
      <vt:lpstr>Agenda 2 – Model Building</vt:lpstr>
      <vt:lpstr>Agenda 2 – Model Building</vt:lpstr>
      <vt:lpstr>Agenda 2 – Model Building</vt:lpstr>
      <vt:lpstr>Agenda 2 – Model Building</vt:lpstr>
      <vt:lpstr>Agenda 3 – Model Deployment</vt:lpstr>
      <vt:lpstr>Agenda 3 – Model Deployment</vt:lpstr>
      <vt:lpstr>Agenda 3 – Model Deployment</vt:lpstr>
      <vt:lpstr>FINAL INFERENCE</vt:lpstr>
      <vt:lpstr>THANK YOU</vt:lpstr>
    </vt:vector>
  </TitlesOfParts>
  <Company>Synchronoss Technlogies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(P170)</dc:title>
  <dc:creator>Keerthi Kumar D Kadlajji</dc:creator>
  <cp:lastModifiedBy>Admin</cp:lastModifiedBy>
  <cp:revision>35</cp:revision>
  <dcterms:created xsi:type="dcterms:W3CDTF">2022-11-23T13:05:31Z</dcterms:created>
  <dcterms:modified xsi:type="dcterms:W3CDTF">2023-04-17T06:46:56Z</dcterms:modified>
</cp:coreProperties>
</file>