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76" r:id="rId11"/>
    <p:sldId id="265" r:id="rId12"/>
    <p:sldId id="266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268" r:id="rId21"/>
    <p:sldId id="287" r:id="rId22"/>
    <p:sldId id="288" r:id="rId23"/>
    <p:sldId id="269" r:id="rId24"/>
    <p:sldId id="283" r:id="rId25"/>
    <p:sldId id="284" r:id="rId26"/>
    <p:sldId id="285" r:id="rId27"/>
    <p:sldId id="286" r:id="rId28"/>
    <p:sldId id="277" r:id="rId29"/>
    <p:sldId id="278" r:id="rId30"/>
    <p:sldId id="279" r:id="rId31"/>
    <p:sldId id="280" r:id="rId32"/>
    <p:sldId id="281" r:id="rId33"/>
    <p:sldId id="282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092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73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1165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807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160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154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368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909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795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85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34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75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74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32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16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274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E14F0-F363-46A9-82F8-B57CCF9E204C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233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D805D79-BD92-4E99-9942-5B4A8DA6E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None/>
            </a:pPr>
            <a:r>
              <a:rPr lang="en-US" sz="5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Project 1 (P162)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None/>
            </a:pPr>
            <a:endParaRPr lang="en-US" sz="3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None/>
            </a:pPr>
            <a:endParaRPr lang="en-US" sz="3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None/>
            </a:pPr>
            <a:r>
              <a:rPr lang="en-US" sz="5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Churn probability</a:t>
            </a:r>
            <a:endParaRPr lang="en-US" sz="7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825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C204DF-F6A8-4E5C-99F0-97E4C5152120}"/>
              </a:ext>
            </a:extLst>
          </p:cNvPr>
          <p:cNvSpPr txBox="1"/>
          <p:nvPr/>
        </p:nvSpPr>
        <p:spPr>
          <a:xfrm>
            <a:off x="4463715" y="2703340"/>
            <a:ext cx="6097604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Agenda 2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–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Model Building</a:t>
            </a:r>
          </a:p>
        </p:txBody>
      </p:sp>
    </p:spTree>
    <p:extLst>
      <p:ext uri="{BB962C8B-B14F-4D97-AF65-F5344CB8AC3E}">
        <p14:creationId xmlns:p14="http://schemas.microsoft.com/office/powerpoint/2010/main" val="3811133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CA0399-B0F7-4B01-94A5-84CFAD58E3BA}"/>
              </a:ext>
            </a:extLst>
          </p:cNvPr>
          <p:cNvSpPr txBox="1"/>
          <p:nvPr/>
        </p:nvSpPr>
        <p:spPr>
          <a:xfrm>
            <a:off x="266552" y="1239636"/>
            <a:ext cx="4127709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6000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Feature Engineering </a:t>
            </a:r>
            <a:r>
              <a:rPr lang="en-US" sz="4400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Using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Correlation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4400" dirty="0">
              <a:solidFill>
                <a:srgbClr val="FFFFFF"/>
              </a:solidFill>
              <a:latin typeface="AngsanaUPC" panose="02020603050405020304" pitchFamily="18" charset="-34"/>
              <a:ea typeface="+mj-ea"/>
              <a:cs typeface="AngsanaUPC" panose="02020603050405020304" pitchFamily="18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1714F3-7936-44AD-AADE-0E71D7A25C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693" r="3" b="38840"/>
          <a:stretch/>
        </p:blipFill>
        <p:spPr>
          <a:xfrm>
            <a:off x="5021491" y="640081"/>
            <a:ext cx="4684864" cy="26685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888D1A-4B06-44FA-B4BD-68D7895D34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669" b="2"/>
          <a:stretch/>
        </p:blipFill>
        <p:spPr>
          <a:xfrm>
            <a:off x="5402491" y="3698006"/>
            <a:ext cx="4087738" cy="277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712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D877E6-F70E-46D9-90E4-652AE89C5D9B}"/>
              </a:ext>
            </a:extLst>
          </p:cNvPr>
          <p:cNvSpPr txBox="1"/>
          <p:nvPr/>
        </p:nvSpPr>
        <p:spPr>
          <a:xfrm>
            <a:off x="495908" y="819835"/>
            <a:ext cx="433983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Model Building</a:t>
            </a:r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93CD87-CD0B-433E-9B52-550F415FDD3C}"/>
              </a:ext>
            </a:extLst>
          </p:cNvPr>
          <p:cNvSpPr txBox="1"/>
          <p:nvPr/>
        </p:nvSpPr>
        <p:spPr>
          <a:xfrm>
            <a:off x="186431" y="3013200"/>
            <a:ext cx="4007008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Feature's that we are considering for the model building after EDA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chemeClr val="bg1">
                  <a:alpha val="60000"/>
                </a:schemeClr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F7F4EAD-2751-429E-B747-0632D80C4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854521"/>
              </p:ext>
            </p:extLst>
          </p:nvPr>
        </p:nvGraphicFramePr>
        <p:xfrm>
          <a:off x="5105484" y="559953"/>
          <a:ext cx="3359150" cy="55142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59150">
                  <a:extLst>
                    <a:ext uri="{9D8B030D-6E8A-4147-A177-3AD203B41FA5}">
                      <a16:colId xmlns:a16="http://schemas.microsoft.com/office/drawing/2014/main" val="2744037294"/>
                    </a:ext>
                  </a:extLst>
                </a:gridCol>
              </a:tblGrid>
              <a:tr h="4156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masis MT Pro" panose="02040504050005020304" pitchFamily="18" charset="0"/>
                        </a:rPr>
                        <a:t>Feature’s used </a:t>
                      </a:r>
                      <a:endParaRPr lang="en-US" sz="25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masis MT Pro" panose="020405040500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2152032"/>
                  </a:ext>
                </a:extLst>
              </a:tr>
              <a:tr h="392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 err="1">
                          <a:effectLst/>
                          <a:latin typeface="Amasis MT Pro" panose="02040504050005020304" pitchFamily="18" charset="0"/>
                        </a:rPr>
                        <a:t>account_length</a:t>
                      </a:r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'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masis MT Pro" panose="020405040500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3963011"/>
                  </a:ext>
                </a:extLst>
              </a:tr>
              <a:tr h="392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 '</a:t>
                      </a:r>
                      <a:r>
                        <a:rPr lang="en-US" sz="1500" b="1" u="none" strike="noStrike" dirty="0" err="1">
                          <a:effectLst/>
                          <a:latin typeface="Amasis MT Pro" panose="02040504050005020304" pitchFamily="18" charset="0"/>
                        </a:rPr>
                        <a:t>voice_mail_messages</a:t>
                      </a:r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'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masis MT Pro" panose="020405040500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7024993"/>
                  </a:ext>
                </a:extLst>
              </a:tr>
              <a:tr h="392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 '</a:t>
                      </a:r>
                      <a:r>
                        <a:rPr lang="en-US" sz="1500" b="1" u="none" strike="noStrike" dirty="0" err="1">
                          <a:effectLst/>
                          <a:latin typeface="Amasis MT Pro" panose="02040504050005020304" pitchFamily="18" charset="0"/>
                        </a:rPr>
                        <a:t>customer_service_calls</a:t>
                      </a:r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'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masis MT Pro" panose="020405040500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489060"/>
                  </a:ext>
                </a:extLst>
              </a:tr>
              <a:tr h="392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 '</a:t>
                      </a:r>
                      <a:r>
                        <a:rPr lang="en-US" sz="1500" b="1" u="none" strike="noStrike" dirty="0" err="1">
                          <a:effectLst/>
                          <a:latin typeface="Amasis MT Pro" panose="02040504050005020304" pitchFamily="18" charset="0"/>
                        </a:rPr>
                        <a:t>international_plan</a:t>
                      </a:r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'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masis MT Pro" panose="020405040500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0701613"/>
                  </a:ext>
                </a:extLst>
              </a:tr>
              <a:tr h="392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 '</a:t>
                      </a:r>
                      <a:r>
                        <a:rPr lang="en-US" sz="1500" b="1" u="none" strike="noStrike" dirty="0" err="1">
                          <a:effectLst/>
                          <a:latin typeface="Amasis MT Pro" panose="02040504050005020304" pitchFamily="18" charset="0"/>
                        </a:rPr>
                        <a:t>day_calls</a:t>
                      </a:r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'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masis MT Pro" panose="020405040500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3761021"/>
                  </a:ext>
                </a:extLst>
              </a:tr>
              <a:tr h="392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 '</a:t>
                      </a:r>
                      <a:r>
                        <a:rPr lang="en-US" sz="1500" b="1" u="none" strike="noStrike" dirty="0" err="1">
                          <a:effectLst/>
                          <a:latin typeface="Amasis MT Pro" panose="02040504050005020304" pitchFamily="18" charset="0"/>
                        </a:rPr>
                        <a:t>day_charge</a:t>
                      </a:r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'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masis MT Pro" panose="020405040500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3442883"/>
                  </a:ext>
                </a:extLst>
              </a:tr>
              <a:tr h="392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 '</a:t>
                      </a:r>
                      <a:r>
                        <a:rPr lang="en-US" sz="1500" b="1" u="none" strike="noStrike" dirty="0" err="1">
                          <a:effectLst/>
                          <a:latin typeface="Amasis MT Pro" panose="02040504050005020304" pitchFamily="18" charset="0"/>
                        </a:rPr>
                        <a:t>evening_calls</a:t>
                      </a:r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'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masis MT Pro" panose="020405040500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738702"/>
                  </a:ext>
                </a:extLst>
              </a:tr>
              <a:tr h="392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 '</a:t>
                      </a:r>
                      <a:r>
                        <a:rPr lang="en-US" sz="1500" b="1" u="none" strike="noStrike" dirty="0" err="1">
                          <a:effectLst/>
                          <a:latin typeface="Amasis MT Pro" panose="02040504050005020304" pitchFamily="18" charset="0"/>
                        </a:rPr>
                        <a:t>evening_charge</a:t>
                      </a:r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'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masis MT Pro" panose="020405040500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1797452"/>
                  </a:ext>
                </a:extLst>
              </a:tr>
              <a:tr h="392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 '</a:t>
                      </a:r>
                      <a:r>
                        <a:rPr lang="en-US" sz="1500" b="1" u="none" strike="noStrike" dirty="0" err="1">
                          <a:effectLst/>
                          <a:latin typeface="Amasis MT Pro" panose="02040504050005020304" pitchFamily="18" charset="0"/>
                        </a:rPr>
                        <a:t>night_calls</a:t>
                      </a:r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'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masis MT Pro" panose="020405040500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1799622"/>
                  </a:ext>
                </a:extLst>
              </a:tr>
              <a:tr h="392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 '</a:t>
                      </a:r>
                      <a:r>
                        <a:rPr lang="en-US" sz="1500" b="1" u="none" strike="noStrike" dirty="0" err="1">
                          <a:effectLst/>
                          <a:latin typeface="Amasis MT Pro" panose="02040504050005020304" pitchFamily="18" charset="0"/>
                        </a:rPr>
                        <a:t>night_charge</a:t>
                      </a:r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'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masis MT Pro" panose="020405040500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3497449"/>
                  </a:ext>
                </a:extLst>
              </a:tr>
              <a:tr h="392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 '</a:t>
                      </a:r>
                      <a:r>
                        <a:rPr lang="en-US" sz="1500" b="1" u="none" strike="noStrike" dirty="0" err="1">
                          <a:effectLst/>
                          <a:latin typeface="Amasis MT Pro" panose="02040504050005020304" pitchFamily="18" charset="0"/>
                        </a:rPr>
                        <a:t>international_calls</a:t>
                      </a:r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'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masis MT Pro" panose="020405040500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3389214"/>
                  </a:ext>
                </a:extLst>
              </a:tr>
              <a:tr h="392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 '</a:t>
                      </a:r>
                      <a:r>
                        <a:rPr lang="en-US" sz="1500" b="1" u="none" strike="noStrike" dirty="0" err="1">
                          <a:effectLst/>
                          <a:latin typeface="Amasis MT Pro" panose="02040504050005020304" pitchFamily="18" charset="0"/>
                        </a:rPr>
                        <a:t>international_charge</a:t>
                      </a:r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'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masis MT Pro" panose="020405040500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5349492"/>
                  </a:ext>
                </a:extLst>
              </a:tr>
              <a:tr h="392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 '</a:t>
                      </a:r>
                      <a:r>
                        <a:rPr lang="en-US" sz="1500" b="1" u="none" strike="noStrike" dirty="0" err="1">
                          <a:effectLst/>
                          <a:latin typeface="Amasis MT Pro" panose="02040504050005020304" pitchFamily="18" charset="0"/>
                        </a:rPr>
                        <a:t>total_charge</a:t>
                      </a:r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'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masis MT Pro" panose="020405040500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73436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11B0A6-E251-4B57-A6F1-40972CB6C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244616"/>
              </p:ext>
            </p:extLst>
          </p:nvPr>
        </p:nvGraphicFramePr>
        <p:xfrm>
          <a:off x="9070975" y="819834"/>
          <a:ext cx="2934594" cy="53109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34594">
                  <a:extLst>
                    <a:ext uri="{9D8B030D-6E8A-4147-A177-3AD203B41FA5}">
                      <a16:colId xmlns:a16="http://schemas.microsoft.com/office/drawing/2014/main" val="1356960203"/>
                    </a:ext>
                  </a:extLst>
                </a:gridCol>
              </a:tblGrid>
              <a:tr h="758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Amasis MT Pro" panose="02040504050005020304" pitchFamily="18" charset="0"/>
                          <a:ea typeface="+mn-ea"/>
                          <a:cs typeface="+mn-cs"/>
                        </a:rPr>
                        <a:t>Feature’s Dropped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37291318"/>
                  </a:ext>
                </a:extLst>
              </a:tr>
              <a:tr h="758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masis MT Pro" panose="02040504050005020304" pitchFamily="18" charset="0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8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Amasis MT Pro" panose="02040504050005020304" pitchFamily="18" charset="0"/>
                          <a:ea typeface="+mn-ea"/>
                          <a:cs typeface="+mn-cs"/>
                        </a:rPr>
                        <a:t>day_mins</a:t>
                      </a:r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masis MT Pro" panose="02040504050005020304" pitchFamily="18" charset="0"/>
                          <a:ea typeface="+mn-ea"/>
                          <a:cs typeface="+mn-cs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716874"/>
                  </a:ext>
                </a:extLst>
              </a:tr>
              <a:tr h="758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masis MT Pro" panose="02040504050005020304" pitchFamily="18" charset="0"/>
                          <a:ea typeface="+mn-ea"/>
                          <a:cs typeface="+mn-cs"/>
                        </a:rPr>
                        <a:t> '</a:t>
                      </a:r>
                      <a:r>
                        <a:rPr lang="en-US" sz="18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Amasis MT Pro" panose="02040504050005020304" pitchFamily="18" charset="0"/>
                          <a:ea typeface="+mn-ea"/>
                          <a:cs typeface="+mn-cs"/>
                        </a:rPr>
                        <a:t>evening_mins</a:t>
                      </a:r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masis MT Pro" panose="02040504050005020304" pitchFamily="18" charset="0"/>
                          <a:ea typeface="+mn-ea"/>
                          <a:cs typeface="+mn-cs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69584364"/>
                  </a:ext>
                </a:extLst>
              </a:tr>
              <a:tr h="758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masis MT Pro" panose="02040504050005020304" pitchFamily="18" charset="0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8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Amasis MT Pro" panose="02040504050005020304" pitchFamily="18" charset="0"/>
                          <a:ea typeface="+mn-ea"/>
                          <a:cs typeface="+mn-cs"/>
                        </a:rPr>
                        <a:t>evening_mins</a:t>
                      </a:r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masis MT Pro" panose="02040504050005020304" pitchFamily="18" charset="0"/>
                          <a:ea typeface="+mn-ea"/>
                          <a:cs typeface="+mn-cs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39045275"/>
                  </a:ext>
                </a:extLst>
              </a:tr>
              <a:tr h="758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masis MT Pro" panose="02040504050005020304" pitchFamily="18" charset="0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8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Amasis MT Pro" panose="02040504050005020304" pitchFamily="18" charset="0"/>
                          <a:ea typeface="+mn-ea"/>
                          <a:cs typeface="+mn-cs"/>
                        </a:rPr>
                        <a:t>night_mins</a:t>
                      </a:r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masis MT Pro" panose="02040504050005020304" pitchFamily="18" charset="0"/>
                          <a:ea typeface="+mn-ea"/>
                          <a:cs typeface="+mn-cs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72357941"/>
                  </a:ext>
                </a:extLst>
              </a:tr>
              <a:tr h="758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masis MT Pro" panose="02040504050005020304" pitchFamily="18" charset="0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8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Amasis MT Pro" panose="02040504050005020304" pitchFamily="18" charset="0"/>
                          <a:ea typeface="+mn-ea"/>
                          <a:cs typeface="+mn-cs"/>
                        </a:rPr>
                        <a:t>international_mins</a:t>
                      </a:r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masis MT Pro" panose="02040504050005020304" pitchFamily="18" charset="0"/>
                          <a:ea typeface="+mn-ea"/>
                          <a:cs typeface="+mn-cs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8219570"/>
                  </a:ext>
                </a:extLst>
              </a:tr>
              <a:tr h="758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masis MT Pro" panose="02040504050005020304" pitchFamily="18" charset="0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8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Amasis MT Pro" panose="02040504050005020304" pitchFamily="18" charset="0"/>
                          <a:ea typeface="+mn-ea"/>
                          <a:cs typeface="+mn-cs"/>
                        </a:rPr>
                        <a:t>voice_mail_plan</a:t>
                      </a:r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masis MT Pro" panose="02040504050005020304" pitchFamily="18" charset="0"/>
                          <a:ea typeface="+mn-ea"/>
                          <a:cs typeface="+mn-cs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47145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55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379678-2BF1-47FB-9A3E-FA04BD076F23}"/>
              </a:ext>
            </a:extLst>
          </p:cNvPr>
          <p:cNvSpPr txBox="1"/>
          <p:nvPr/>
        </p:nvSpPr>
        <p:spPr>
          <a:xfrm>
            <a:off x="337346" y="500301"/>
            <a:ext cx="583849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Model 1 - Logistic Regression 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E117A6-8DFB-48A5-898D-E5FC0D323E4E}"/>
              </a:ext>
            </a:extLst>
          </p:cNvPr>
          <p:cNvSpPr txBox="1"/>
          <p:nvPr/>
        </p:nvSpPr>
        <p:spPr>
          <a:xfrm>
            <a:off x="232586" y="3294230"/>
            <a:ext cx="6258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Using Logistic Regression with Train and Split method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E5A578-0547-492D-931D-9544244F0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495" y="1625669"/>
            <a:ext cx="4202827" cy="39218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71DC74-8706-431E-88F9-4C2A887E7818}"/>
              </a:ext>
            </a:extLst>
          </p:cNvPr>
          <p:cNvSpPr txBox="1"/>
          <p:nvPr/>
        </p:nvSpPr>
        <p:spPr>
          <a:xfrm>
            <a:off x="435006" y="4385569"/>
            <a:ext cx="712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Accuracy =  (554+539)/(554+149+183+539)*100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BDC133-E93D-4BD6-A967-10CA7C3738B9}"/>
              </a:ext>
            </a:extLst>
          </p:cNvPr>
          <p:cNvSpPr txBox="1"/>
          <p:nvPr/>
        </p:nvSpPr>
        <p:spPr>
          <a:xfrm>
            <a:off x="872042" y="5574735"/>
            <a:ext cx="4633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Accuracy is 76.70%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6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50EB62-BE40-42F3-B12A-C6E06799A75A}"/>
              </a:ext>
            </a:extLst>
          </p:cNvPr>
          <p:cNvSpPr txBox="1"/>
          <p:nvPr/>
        </p:nvSpPr>
        <p:spPr>
          <a:xfrm>
            <a:off x="337346" y="500301"/>
            <a:ext cx="58384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Model 1 - Logistic Regression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FA133A-F023-48B7-BA55-839E659E568D}"/>
              </a:ext>
            </a:extLst>
          </p:cNvPr>
          <p:cNvSpPr txBox="1"/>
          <p:nvPr/>
        </p:nvSpPr>
        <p:spPr>
          <a:xfrm>
            <a:off x="659230" y="2163376"/>
            <a:ext cx="505904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ROC Curve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929CA8-4816-43A2-ACC8-D06547E3C872}"/>
              </a:ext>
            </a:extLst>
          </p:cNvPr>
          <p:cNvSpPr txBox="1"/>
          <p:nvPr/>
        </p:nvSpPr>
        <p:spPr>
          <a:xfrm>
            <a:off x="435006" y="4385569"/>
            <a:ext cx="712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Accuracy =  (554+539)/(554+149+183+539)*100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7BB223-BCAE-43A7-BE1B-8B983710E3AB}"/>
              </a:ext>
            </a:extLst>
          </p:cNvPr>
          <p:cNvSpPr txBox="1"/>
          <p:nvPr/>
        </p:nvSpPr>
        <p:spPr>
          <a:xfrm>
            <a:off x="872042" y="5574735"/>
            <a:ext cx="4633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Accuracy is 76.70%</a:t>
            </a:r>
            <a:endParaRPr lang="en-US" sz="2000" b="1" dirty="0">
              <a:solidFill>
                <a:srgbClr val="FFFF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076B1A-C6B4-438C-8899-B1E4D1B0B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432" y="1491916"/>
            <a:ext cx="4465012" cy="427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77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F94C9B-644A-4ED2-8686-77361190E5D6}"/>
              </a:ext>
            </a:extLst>
          </p:cNvPr>
          <p:cNvSpPr txBox="1"/>
          <p:nvPr/>
        </p:nvSpPr>
        <p:spPr>
          <a:xfrm>
            <a:off x="404261" y="500301"/>
            <a:ext cx="782533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Model 2 - K-Nearest Neighbors Algorithm(KNN)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FBAA91-8462-45E1-B0DF-6F22ADD243DD}"/>
              </a:ext>
            </a:extLst>
          </p:cNvPr>
          <p:cNvSpPr txBox="1"/>
          <p:nvPr/>
        </p:nvSpPr>
        <p:spPr>
          <a:xfrm>
            <a:off x="232586" y="3294230"/>
            <a:ext cx="4681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Using KNN with Train and Split method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FA6DB0-BB05-47C8-AE3D-62CD4A536EC0}"/>
              </a:ext>
            </a:extLst>
          </p:cNvPr>
          <p:cNvSpPr txBox="1"/>
          <p:nvPr/>
        </p:nvSpPr>
        <p:spPr>
          <a:xfrm>
            <a:off x="872042" y="5574735"/>
            <a:ext cx="4633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Accuracy is </a:t>
            </a:r>
            <a:r>
              <a:rPr lang="en-US" sz="3200" b="1" dirty="0">
                <a:solidFill>
                  <a:srgbClr val="FFFF00"/>
                </a:solidFill>
                <a:latin typeface="Courier New" panose="02070309020205020404" pitchFamily="49" charset="0"/>
              </a:rPr>
              <a:t>89.75</a:t>
            </a:r>
            <a:r>
              <a:rPr lang="en-US" sz="3200" b="1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%</a:t>
            </a:r>
            <a:endParaRPr lang="en-US" sz="2000" b="1" dirty="0">
              <a:solidFill>
                <a:srgbClr val="FFFF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19D954-A5C8-4763-A730-44BBDBD08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364" y="1876926"/>
            <a:ext cx="4148050" cy="46008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3F4BE6-BC76-49FF-A567-607834B6E7D0}"/>
              </a:ext>
            </a:extLst>
          </p:cNvPr>
          <p:cNvSpPr txBox="1"/>
          <p:nvPr/>
        </p:nvSpPr>
        <p:spPr>
          <a:xfrm>
            <a:off x="435006" y="4385569"/>
            <a:ext cx="712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Accuracy = (589+690)/(589+114+32+690)*100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125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AF59C2-CD07-4435-8688-25EFAF94E0C2}"/>
              </a:ext>
            </a:extLst>
          </p:cNvPr>
          <p:cNvSpPr txBox="1"/>
          <p:nvPr/>
        </p:nvSpPr>
        <p:spPr>
          <a:xfrm>
            <a:off x="404261" y="500301"/>
            <a:ext cx="782533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Model 3 - Random Forest Algorithm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3DBBC5-F591-41A1-9D21-EC829272F021}"/>
              </a:ext>
            </a:extLst>
          </p:cNvPr>
          <p:cNvSpPr txBox="1"/>
          <p:nvPr/>
        </p:nvSpPr>
        <p:spPr>
          <a:xfrm>
            <a:off x="232586" y="3294230"/>
            <a:ext cx="5759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Using Random Forest with Train and Split method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847C2D-850B-427A-974E-00E39FA2256D}"/>
              </a:ext>
            </a:extLst>
          </p:cNvPr>
          <p:cNvSpPr txBox="1"/>
          <p:nvPr/>
        </p:nvSpPr>
        <p:spPr>
          <a:xfrm>
            <a:off x="872042" y="5574735"/>
            <a:ext cx="4633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Accuracy is 99.79%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47E15E-FE38-48FD-97D5-6F502DEBA44C}"/>
              </a:ext>
            </a:extLst>
          </p:cNvPr>
          <p:cNvSpPr txBox="1"/>
          <p:nvPr/>
        </p:nvSpPr>
        <p:spPr>
          <a:xfrm>
            <a:off x="435006" y="4385569"/>
            <a:ext cx="712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Accuracy = (701+721)/(701+2+1+721)*100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A3F6F1-81E6-4833-B4EE-2C3A987EC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194" y="1135781"/>
            <a:ext cx="4672800" cy="443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045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C53B71-8C4D-4E6C-8D2B-A849B8650444}"/>
              </a:ext>
            </a:extLst>
          </p:cNvPr>
          <p:cNvSpPr txBox="1"/>
          <p:nvPr/>
        </p:nvSpPr>
        <p:spPr>
          <a:xfrm>
            <a:off x="404261" y="500301"/>
            <a:ext cx="841248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Model 4 - Support Vector Machine Algorithm (SVM)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C737C4-2BC6-4A31-A4D2-398434190DA6}"/>
              </a:ext>
            </a:extLst>
          </p:cNvPr>
          <p:cNvSpPr txBox="1"/>
          <p:nvPr/>
        </p:nvSpPr>
        <p:spPr>
          <a:xfrm>
            <a:off x="232586" y="3294230"/>
            <a:ext cx="4681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Using SVM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 </a:t>
            </a:r>
            <a:r>
              <a:rPr lang="en-US" sz="3200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with Train and Split method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164CA1-516A-489C-A293-A6A88A0FC90C}"/>
              </a:ext>
            </a:extLst>
          </p:cNvPr>
          <p:cNvSpPr txBox="1"/>
          <p:nvPr/>
        </p:nvSpPr>
        <p:spPr>
          <a:xfrm>
            <a:off x="872042" y="5574735"/>
            <a:ext cx="4633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Accuracy is 89.68%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ED70BA-4118-48A8-82B4-B80EDEBD8D79}"/>
              </a:ext>
            </a:extLst>
          </p:cNvPr>
          <p:cNvSpPr txBox="1"/>
          <p:nvPr/>
        </p:nvSpPr>
        <p:spPr>
          <a:xfrm>
            <a:off x="435006" y="4385569"/>
            <a:ext cx="712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Accuracy =  (655+623)/(655+48+99+623)*100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194D5A-55A4-49D1-8798-2E8CC5983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221" y="1703671"/>
            <a:ext cx="3801978" cy="425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31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5CE4E5-538D-4139-ABAC-B4B97682A1E4}"/>
              </a:ext>
            </a:extLst>
          </p:cNvPr>
          <p:cNvSpPr txBox="1"/>
          <p:nvPr/>
        </p:nvSpPr>
        <p:spPr>
          <a:xfrm>
            <a:off x="404261" y="500301"/>
            <a:ext cx="841248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Model 5 - Naive Bayes(NB) Algorithm 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4EBB9A-0AE4-4D1D-B959-AED07B11FAD6}"/>
              </a:ext>
            </a:extLst>
          </p:cNvPr>
          <p:cNvSpPr txBox="1"/>
          <p:nvPr/>
        </p:nvSpPr>
        <p:spPr>
          <a:xfrm>
            <a:off x="232586" y="3294230"/>
            <a:ext cx="4471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Using NB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 </a:t>
            </a:r>
            <a:r>
              <a:rPr lang="en-US" sz="3200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with Train and Split method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A9B46F-320B-4BF0-8F63-F35A51A06162}"/>
              </a:ext>
            </a:extLst>
          </p:cNvPr>
          <p:cNvSpPr txBox="1"/>
          <p:nvPr/>
        </p:nvSpPr>
        <p:spPr>
          <a:xfrm>
            <a:off x="872042" y="5574735"/>
            <a:ext cx="4633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Accuracy is 80.91%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CFC9F6-0693-473E-96D2-F9A3E508E4CF}"/>
              </a:ext>
            </a:extLst>
          </p:cNvPr>
          <p:cNvSpPr txBox="1"/>
          <p:nvPr/>
        </p:nvSpPr>
        <p:spPr>
          <a:xfrm>
            <a:off x="435006" y="4385569"/>
            <a:ext cx="712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Accuracy =  (602+551)/(602+101+171+551)*100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D34339-4952-4D4C-9D84-ED2C7ABF2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555" y="1359552"/>
            <a:ext cx="3955439" cy="386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733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FC3E0E-D8E9-45BE-80B9-1A736173A40D}"/>
              </a:ext>
            </a:extLst>
          </p:cNvPr>
          <p:cNvSpPr txBox="1"/>
          <p:nvPr/>
        </p:nvSpPr>
        <p:spPr>
          <a:xfrm>
            <a:off x="404261" y="500301"/>
            <a:ext cx="841248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Model 6 - </a:t>
            </a:r>
            <a:r>
              <a:rPr lang="en-US" sz="4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XGBoost</a:t>
            </a:r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 Algorithm 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3C0B23-D9FC-41E5-B473-7551F89E1DF0}"/>
              </a:ext>
            </a:extLst>
          </p:cNvPr>
          <p:cNvSpPr txBox="1"/>
          <p:nvPr/>
        </p:nvSpPr>
        <p:spPr>
          <a:xfrm>
            <a:off x="232586" y="3294230"/>
            <a:ext cx="5120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Using </a:t>
            </a:r>
            <a:r>
              <a:rPr lang="en-US" sz="3200" dirty="0" err="1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XGBoost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 </a:t>
            </a:r>
            <a:r>
              <a:rPr lang="en-US" sz="3200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with Train and Split method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B4261A-3605-48CB-A0AF-C4E208148788}"/>
              </a:ext>
            </a:extLst>
          </p:cNvPr>
          <p:cNvSpPr txBox="1"/>
          <p:nvPr/>
        </p:nvSpPr>
        <p:spPr>
          <a:xfrm>
            <a:off x="872042" y="5574735"/>
            <a:ext cx="4633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Accuracy is </a:t>
            </a:r>
            <a:r>
              <a:rPr lang="en-US" sz="3200" b="1" dirty="0">
                <a:solidFill>
                  <a:srgbClr val="FFFF00"/>
                </a:solidFill>
                <a:latin typeface="Courier New" panose="02070309020205020404" pitchFamily="49" charset="0"/>
              </a:rPr>
              <a:t>99</a:t>
            </a:r>
            <a:r>
              <a:rPr lang="en-US" sz="3200" b="1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.51%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BDAC1B-F43B-478F-810B-A6E82B6D3B41}"/>
              </a:ext>
            </a:extLst>
          </p:cNvPr>
          <p:cNvSpPr txBox="1"/>
          <p:nvPr/>
        </p:nvSpPr>
        <p:spPr>
          <a:xfrm>
            <a:off x="435006" y="4385569"/>
            <a:ext cx="712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Accuracy =  (697+721)/(697+6+1+721)*100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958B2A-BA26-42CC-A04C-080A8CEC7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651" y="1546741"/>
            <a:ext cx="3887763" cy="424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0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0903703-DEA3-46A4-9C08-E16513EB8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fontAlgn="b">
              <a:spcBef>
                <a:spcPts val="0"/>
              </a:spcBef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- 4</a:t>
            </a:r>
            <a:endParaRPr lang="en-US" sz="3200" b="1" u="none" strike="noStrike" cap="none" spc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fontAlgn="b">
              <a:spcBef>
                <a:spcPts val="0"/>
              </a:spcBef>
              <a:buNone/>
            </a:pPr>
            <a:endParaRPr lang="en-US" sz="3200" dirty="0">
              <a:solidFill>
                <a:schemeClr val="tx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0" indent="0" algn="ctr" fontAlgn="b">
              <a:spcBef>
                <a:spcPts val="0"/>
              </a:spcBef>
              <a:buNone/>
            </a:pPr>
            <a:r>
              <a:rPr lang="en-US" sz="3200" b="0" u="none" strike="noStrike" cap="none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Miss . </a:t>
            </a:r>
            <a:r>
              <a:rPr lang="en-US" sz="3200" b="0" u="none" strike="noStrike" cap="none" spc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Shobha.M</a:t>
            </a:r>
            <a:endParaRPr lang="en-US" sz="3200" b="0" i="0" u="none" strike="noStrike" cap="none" spc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fontAlgn="b">
              <a:spcBef>
                <a:spcPts val="0"/>
              </a:spcBef>
              <a:buNone/>
            </a:pPr>
            <a:r>
              <a:rPr lang="en-US" sz="3200" b="0" u="none" strike="noStrike" cap="none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Ms. Neha Kumari</a:t>
            </a:r>
          </a:p>
          <a:p>
            <a:pPr marL="0" indent="0" algn="ctr" fontAlgn="b">
              <a:spcBef>
                <a:spcPts val="0"/>
              </a:spcBef>
              <a:buNone/>
            </a:pPr>
            <a:r>
              <a:rPr lang="en-US" sz="3200" b="0" u="none" strike="noStrike" cap="none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Ms. </a:t>
            </a:r>
            <a:r>
              <a:rPr lang="en-US" sz="3200" b="0" u="none" strike="noStrike" cap="none" spc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Dhanashree</a:t>
            </a:r>
            <a:r>
              <a:rPr lang="en-US" sz="3200" b="0" u="none" strike="noStrike" cap="none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Vijaykumar </a:t>
            </a:r>
            <a:r>
              <a:rPr lang="en-US" sz="3200" b="0" u="none" strike="noStrike" cap="none" spc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Shitole</a:t>
            </a:r>
            <a:endParaRPr lang="en-US" sz="3200" b="0" i="0" u="none" strike="noStrike" cap="none" spc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fontAlgn="b">
              <a:spcBef>
                <a:spcPts val="0"/>
              </a:spcBef>
              <a:buNone/>
            </a:pPr>
            <a:r>
              <a:rPr lang="en-US" sz="3200" b="0" u="none" strike="noStrike" cap="none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Miss. </a:t>
            </a:r>
            <a:r>
              <a:rPr lang="en-US" sz="3200" b="0" u="none" strike="noStrike" cap="none" spc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Chadive</a:t>
            </a:r>
            <a:r>
              <a:rPr lang="en-US" sz="3200" b="0" u="none" strike="noStrike" cap="none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Pallavi</a:t>
            </a:r>
            <a:endParaRPr lang="en-US" sz="3200" b="0" i="0" u="none" strike="noStrike" cap="none" spc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fontAlgn="b">
              <a:spcBef>
                <a:spcPts val="0"/>
              </a:spcBef>
              <a:buNone/>
            </a:pPr>
            <a:r>
              <a:rPr lang="en-US" sz="3200" b="0" u="none" strike="noStrike" cap="none" spc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Ms.Shruti</a:t>
            </a:r>
            <a:r>
              <a:rPr lang="en-US" sz="3200" b="0" u="none" strike="noStrike" cap="none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u="none" strike="noStrike" cap="none" spc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Tanaji</a:t>
            </a:r>
            <a:r>
              <a:rPr lang="en-US" sz="3200" b="0" u="none" strike="noStrike" cap="none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Jadhav</a:t>
            </a:r>
            <a:endParaRPr lang="en-US" sz="3200" b="0" i="0" u="none" strike="noStrike" cap="none" spc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fontAlgn="b">
              <a:spcBef>
                <a:spcPts val="0"/>
              </a:spcBef>
              <a:buNone/>
            </a:pPr>
            <a:r>
              <a:rPr lang="en-US" sz="3200" b="0" u="none" strike="noStrike" cap="none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US" sz="3200" b="0" u="none" strike="noStrike" cap="none" spc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Preetham</a:t>
            </a:r>
            <a:r>
              <a:rPr lang="en-US" sz="3200" b="0" u="none" strike="noStrike" cap="none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Shetty</a:t>
            </a:r>
            <a:endParaRPr lang="en-US" sz="3200" b="0" i="0" u="none" strike="noStrike" cap="none" spc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fontAlgn="b">
              <a:spcBef>
                <a:spcPts val="0"/>
              </a:spcBef>
              <a:buNone/>
            </a:pPr>
            <a:r>
              <a:rPr lang="nl-NL" sz="3200" b="0" u="none" strike="noStrike" cap="none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Mr. Keerthi Kumar D Kadlajji</a:t>
            </a:r>
            <a:endParaRPr lang="nl-NL" sz="3200" b="0" i="0" u="none" strike="noStrike" cap="none" spc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rtl="0" eaLnBrk="1" fontAlgn="b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IN" sz="3200" b="1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089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924431C-E69B-460A-A9AA-1A154B1F4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398" y="609600"/>
            <a:ext cx="8034066" cy="190259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the Accuracy of all the Models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471534E-5325-4E5F-A3B1-7456A22A47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66787" y="3238499"/>
            <a:ext cx="7221144" cy="881113"/>
          </a:xfrm>
        </p:spPr>
        <p:txBody>
          <a:bodyPr/>
          <a:lstStyle/>
          <a:p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 Forest Classifier is at best – 99.79%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42F4BE-565D-4E97-82F1-FCCC2591E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98" y="4483449"/>
            <a:ext cx="9371440" cy="176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3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C686DA-6D6F-40E3-B2F0-80ABA60CF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REDUCE CUSTOMER CHURN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CE3582-998B-4EFF-9A8A-9EBE603E5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883049"/>
          </a:xfrm>
        </p:spPr>
        <p:txBody>
          <a:bodyPr/>
          <a:lstStyle/>
          <a:p>
            <a:r>
              <a:rPr lang="en-US" dirty="0"/>
              <a:t>Lean into your best customers.</a:t>
            </a:r>
          </a:p>
          <a:p>
            <a:r>
              <a:rPr lang="en-US" dirty="0"/>
              <a:t>Be proactive with communication.</a:t>
            </a:r>
          </a:p>
          <a:p>
            <a:r>
              <a:rPr lang="en-US" dirty="0"/>
              <a:t>Define a roadmap for your new customers.</a:t>
            </a:r>
          </a:p>
          <a:p>
            <a:r>
              <a:rPr lang="en-US" dirty="0"/>
              <a:t>Offer incentives.</a:t>
            </a:r>
          </a:p>
          <a:p>
            <a:r>
              <a:rPr lang="en-US" dirty="0"/>
              <a:t>Ask for feedback often.</a:t>
            </a:r>
          </a:p>
          <a:p>
            <a:r>
              <a:rPr lang="en-US" dirty="0"/>
              <a:t>Analyze churn when it happens.</a:t>
            </a:r>
          </a:p>
          <a:p>
            <a:r>
              <a:rPr lang="en-US" dirty="0"/>
              <a:t>Stay competitive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6424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B125CC4-79B7-4BF8-A0DA-A1782A8F1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120781-2692-46AF-95EF-5D2EADDD5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importance of this type of research in the telecom market is to help companies make more profit. </a:t>
            </a:r>
          </a:p>
          <a:p>
            <a:r>
              <a:rPr lang="en-US" dirty="0"/>
              <a:t>   It has become known that predicting churn is one of the most important sources of income to Telecom companies.</a:t>
            </a:r>
          </a:p>
          <a:p>
            <a:r>
              <a:rPr lang="en-US" dirty="0"/>
              <a:t> Hence, this research aimed to build a system that predicts the churn of customers </a:t>
            </a:r>
            <a:r>
              <a:rPr lang="en-US" dirty="0" err="1"/>
              <a:t>i</a:t>
            </a:r>
            <a:r>
              <a:rPr lang="en-US" dirty="0"/>
              <a:t> telecom company.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4697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D70DC4-9042-4659-B072-42971C628363}"/>
              </a:ext>
            </a:extLst>
          </p:cNvPr>
          <p:cNvSpPr txBox="1"/>
          <p:nvPr/>
        </p:nvSpPr>
        <p:spPr>
          <a:xfrm>
            <a:off x="3048802" y="2685048"/>
            <a:ext cx="6097604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Agenda 3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–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</a:t>
            </a:r>
            <a:r>
              <a:rPr lang="en-US" sz="3600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odel Pipeline and </a:t>
            </a:r>
            <a:r>
              <a:rPr lang="en-US" sz="3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</a:t>
            </a:r>
            <a:r>
              <a:rPr lang="en-US" sz="3600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eployment </a:t>
            </a:r>
            <a:r>
              <a:rPr lang="en-US" sz="3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</a:t>
            </a:r>
            <a:r>
              <a:rPr lang="en-US" sz="3600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sing </a:t>
            </a:r>
            <a:r>
              <a:rPr lang="en-US" sz="3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</a:t>
            </a:r>
            <a:r>
              <a:rPr lang="en-US" sz="3600" kern="12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treamlit</a:t>
            </a:r>
            <a:endParaRPr lang="en-US" sz="3600" kern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557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41CE4E-14C1-4709-BED5-642CB54CA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242" y="1550683"/>
            <a:ext cx="6197919" cy="3410125"/>
          </a:xfrm>
          <a:prstGeom prst="rect">
            <a:avLst/>
          </a:prstGeom>
        </p:spPr>
      </p:pic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685BA2CE-819B-4245-961D-3E981A69AA98}"/>
              </a:ext>
            </a:extLst>
          </p:cNvPr>
          <p:cNvSpPr txBox="1">
            <a:spLocks/>
          </p:cNvSpPr>
          <p:nvPr/>
        </p:nvSpPr>
        <p:spPr>
          <a:xfrm>
            <a:off x="760396" y="669570"/>
            <a:ext cx="7221144" cy="88111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 Forest Classifier Pipeline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3CC642-08B7-4CD8-97A0-67BA4E2F1C0C}"/>
              </a:ext>
            </a:extLst>
          </p:cNvPr>
          <p:cNvSpPr txBox="1"/>
          <p:nvPr/>
        </p:nvSpPr>
        <p:spPr>
          <a:xfrm>
            <a:off x="321218" y="5134062"/>
            <a:ext cx="8842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 </a:t>
            </a:r>
            <a:r>
              <a:rPr lang="en-US" sz="28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Random Forest</a:t>
            </a:r>
          </a:p>
        </p:txBody>
      </p:sp>
    </p:spTree>
    <p:extLst>
      <p:ext uri="{BB962C8B-B14F-4D97-AF65-F5344CB8AC3E}">
        <p14:creationId xmlns:p14="http://schemas.microsoft.com/office/powerpoint/2010/main" val="865790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80BE31-AB11-45F1-8D53-85007CD038C4}"/>
              </a:ext>
            </a:extLst>
          </p:cNvPr>
          <p:cNvSpPr txBox="1"/>
          <p:nvPr/>
        </p:nvSpPr>
        <p:spPr>
          <a:xfrm>
            <a:off x="337346" y="500301"/>
            <a:ext cx="58384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Saving the Model using Pickel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625852-7653-4586-A7FE-7B35410F8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540" y="1945782"/>
            <a:ext cx="4927853" cy="22734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93BAA8-92FA-440E-9937-D8E55D8E728C}"/>
              </a:ext>
            </a:extLst>
          </p:cNvPr>
          <p:cNvSpPr txBox="1"/>
          <p:nvPr/>
        </p:nvSpPr>
        <p:spPr>
          <a:xfrm>
            <a:off x="248576" y="3817398"/>
            <a:ext cx="592726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Random Forest Model Saved as 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 </a:t>
            </a:r>
            <a:r>
              <a:rPr lang="en-US" sz="3600" b="1" dirty="0" err="1">
                <a:latin typeface="Arial Narrow" panose="020B0606020202030204" pitchFamily="34" charset="0"/>
              </a:rPr>
              <a:t>Churn_Final_Model.pkl</a:t>
            </a:r>
            <a:endParaRPr lang="en-US" sz="28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192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0D1D8B-F49E-49EB-89EE-00C68DE09D35}"/>
              </a:ext>
            </a:extLst>
          </p:cNvPr>
          <p:cNvSpPr txBox="1"/>
          <p:nvPr/>
        </p:nvSpPr>
        <p:spPr>
          <a:xfrm>
            <a:off x="443224" y="500301"/>
            <a:ext cx="58384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User and Testing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3E8305-7CE5-4DA0-A630-6CA8D01E0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565" y="1269742"/>
            <a:ext cx="3124361" cy="47075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2BB49B-7B07-4C06-AD1E-09A506B43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056" y="1282808"/>
            <a:ext cx="3124362" cy="46944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558899-8149-4F7D-86BE-CEBAA50DF5C9}"/>
              </a:ext>
            </a:extLst>
          </p:cNvPr>
          <p:cNvSpPr txBox="1"/>
          <p:nvPr/>
        </p:nvSpPr>
        <p:spPr>
          <a:xfrm>
            <a:off x="248576" y="3817398"/>
            <a:ext cx="43715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 Narrow" panose="020B0606020202030204" pitchFamily="34" charset="0"/>
              </a:rPr>
              <a:t>User and Testing –</a:t>
            </a:r>
          </a:p>
          <a:p>
            <a:pPr algn="ctr"/>
            <a:r>
              <a:rPr lang="en-US" sz="2800" b="1" dirty="0">
                <a:latin typeface="Arial Narrow" panose="020B0606020202030204" pitchFamily="34" charset="0"/>
              </a:rPr>
              <a:t>We have selected for line 1.</a:t>
            </a:r>
          </a:p>
          <a:p>
            <a:pPr algn="ctr"/>
            <a:r>
              <a:rPr lang="en-US" sz="2800" b="1" dirty="0">
                <a:latin typeface="Arial Narrow" panose="020B0606020202030204" pitchFamily="34" charset="0"/>
              </a:rPr>
              <a:t>If we want to check for any line information.</a:t>
            </a:r>
          </a:p>
        </p:txBody>
      </p:sp>
    </p:spTree>
    <p:extLst>
      <p:ext uri="{BB962C8B-B14F-4D97-AF65-F5344CB8AC3E}">
        <p14:creationId xmlns:p14="http://schemas.microsoft.com/office/powerpoint/2010/main" val="2590802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58DD5A-91B1-455A-BED6-592D0AC48ECD}"/>
              </a:ext>
            </a:extLst>
          </p:cNvPr>
          <p:cNvSpPr txBox="1"/>
          <p:nvPr/>
        </p:nvSpPr>
        <p:spPr>
          <a:xfrm>
            <a:off x="443224" y="500301"/>
            <a:ext cx="58384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Customer Churn Prediction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ED3248-3188-4D25-8CF2-5E51083F5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35" y="2734156"/>
            <a:ext cx="10141471" cy="21019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60A68D-4CA7-41C7-8668-B179B75A9657}"/>
              </a:ext>
            </a:extLst>
          </p:cNvPr>
          <p:cNvSpPr txBox="1"/>
          <p:nvPr/>
        </p:nvSpPr>
        <p:spPr>
          <a:xfrm>
            <a:off x="872042" y="5574735"/>
            <a:ext cx="93596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see above information showing line 1 prediction.</a:t>
            </a:r>
          </a:p>
          <a:p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 is showing (0) Customer will not churn. </a:t>
            </a:r>
          </a:p>
        </p:txBody>
      </p:sp>
    </p:spTree>
    <p:extLst>
      <p:ext uri="{BB962C8B-B14F-4D97-AF65-F5344CB8AC3E}">
        <p14:creationId xmlns:p14="http://schemas.microsoft.com/office/powerpoint/2010/main" val="3306534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05D39C-1BFD-4CC7-B866-28938A878680}"/>
              </a:ext>
            </a:extLst>
          </p:cNvPr>
          <p:cNvSpPr txBox="1"/>
          <p:nvPr/>
        </p:nvSpPr>
        <p:spPr>
          <a:xfrm>
            <a:off x="904776" y="596047"/>
            <a:ext cx="951938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per the  Accuracy Chart below, We have finalized  Random Forest Classifier and Deploying the Model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C07718-A1FE-4820-B10F-6E0DA513A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48" y="2827903"/>
            <a:ext cx="9371440" cy="176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651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01CE71-A0C6-4F0B-8EE5-6CEA3B9699F9}"/>
              </a:ext>
            </a:extLst>
          </p:cNvPr>
          <p:cNvSpPr txBox="1"/>
          <p:nvPr/>
        </p:nvSpPr>
        <p:spPr>
          <a:xfrm>
            <a:off x="838200" y="5852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PY File Creation Using Spyder (Python 3.9)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C8616D-13CA-4160-B6BA-43E73147B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224" y="1687156"/>
            <a:ext cx="5613689" cy="46483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1BE7C3-6D87-41C5-B9E7-CCAA61E246E3}"/>
              </a:ext>
            </a:extLst>
          </p:cNvPr>
          <p:cNvSpPr txBox="1"/>
          <p:nvPr/>
        </p:nvSpPr>
        <p:spPr>
          <a:xfrm>
            <a:off x="7546848" y="2516777"/>
            <a:ext cx="3803904" cy="3660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We have created the PY file where we are calling the saved model and the input variables and Predicting based on the User Inputs.</a:t>
            </a:r>
          </a:p>
        </p:txBody>
      </p:sp>
    </p:spTree>
    <p:extLst>
      <p:ext uri="{BB962C8B-B14F-4D97-AF65-F5344CB8AC3E}">
        <p14:creationId xmlns:p14="http://schemas.microsoft.com/office/powerpoint/2010/main" val="383980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171FC-D0F0-4692-A0A4-BD081FB74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Objective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C44DC-41A6-4599-BDE5-4E2F306A2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churn is a big problem for telecommunications companies. Indeed, their annual churn rates are usually higher than 10%. For that reason, they develop strategies to keep as many clients as possible. This is a classification project since the variable to be predicted is binary (churn or loyal customer). The goal here is to model churn probability, conditioned on the customer features.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40842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F6285A-8458-4DB2-8A35-78E9D2F7B6CB}"/>
              </a:ext>
            </a:extLst>
          </p:cNvPr>
          <p:cNvSpPr txBox="1"/>
          <p:nvPr/>
        </p:nvSpPr>
        <p:spPr>
          <a:xfrm>
            <a:off x="838200" y="5852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Running the PY file through Anaconda Prompt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19C65C-6418-476C-9AF0-E59F069C9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81" y="2119553"/>
            <a:ext cx="10255268" cy="430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417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65FD2C-70EE-4AEE-BED6-4126A558FCA6}"/>
              </a:ext>
            </a:extLst>
          </p:cNvPr>
          <p:cNvSpPr txBox="1"/>
          <p:nvPr/>
        </p:nvSpPr>
        <p:spPr>
          <a:xfrm>
            <a:off x="838200" y="585216"/>
            <a:ext cx="10515600" cy="203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FINAL DEPLOYED MODEL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With Input Variables on left and Predictions and Probability on right 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dirty="0">
              <a:solidFill>
                <a:schemeClr val="accent1">
                  <a:lumMod val="60000"/>
                  <a:lumOff val="40000"/>
                </a:schemeClr>
              </a:solidFill>
              <a:latin typeface="AngsanaUPC" panose="02020603050405020304" pitchFamily="18" charset="-34"/>
              <a:ea typeface="+mj-ea"/>
              <a:cs typeface="AngsanaUPC" panose="02020603050405020304" pitchFamily="18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4D22DB-8110-476A-B3F7-D8D2F8C79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55" y="2011680"/>
            <a:ext cx="5813659" cy="46297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AD3F90-FBB5-4529-BE56-CCDD10B12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11679"/>
            <a:ext cx="5922745" cy="462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7956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D1F46-82AD-4670-96AA-5A3F0050F3EB}"/>
              </a:ext>
            </a:extLst>
          </p:cNvPr>
          <p:cNvSpPr txBox="1">
            <a:spLocks/>
          </p:cNvSpPr>
          <p:nvPr/>
        </p:nvSpPr>
        <p:spPr>
          <a:xfrm>
            <a:off x="2311147" y="365760"/>
            <a:ext cx="7569706" cy="12882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INFERENCE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CF7F5A-D901-4676-AE80-723975184072}"/>
              </a:ext>
            </a:extLst>
          </p:cNvPr>
          <p:cNvSpPr txBox="1"/>
          <p:nvPr/>
        </p:nvSpPr>
        <p:spPr>
          <a:xfrm>
            <a:off x="1719309" y="2551161"/>
            <a:ext cx="8753382" cy="394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99CC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Looking at the Model built we could see that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customer_service_calls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total_charge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99CC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were largely impacting on the CHURN Probability, hence if </a:t>
            </a:r>
            <a:r>
              <a:rPr lang="en-IN" sz="2400" b="1" dirty="0">
                <a:solidFill>
                  <a:srgbClr val="99CC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Telecommunications companies are monitoring the High Value (</a:t>
            </a:r>
            <a:r>
              <a:rPr lang="en-US" sz="2400" b="1" dirty="0">
                <a:solidFill>
                  <a:srgbClr val="99CC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total_charge</a:t>
            </a:r>
            <a:r>
              <a:rPr lang="en-IN" sz="2400" b="1" dirty="0">
                <a:solidFill>
                  <a:srgbClr val="99CC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customers and resolving the issues when they are reaching out to customer service, they can manage the CHURN rate in a controlled manner.</a:t>
            </a:r>
            <a:endParaRPr lang="en-US" sz="2400" b="1" dirty="0">
              <a:solidFill>
                <a:srgbClr val="99CC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31333F"/>
              </a:solidFill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0425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7FAF11-58AC-4713-ABCA-A0E33D393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8" b="99342" l="9864" r="89796">
                        <a14:foregroundMark x1="48639" y1="10855" x2="51020" y2="658"/>
                        <a14:foregroundMark x1="42857" y1="89145" x2="49320" y2="993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83547" y="1499129"/>
            <a:ext cx="3732777" cy="385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90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C486E-8369-42A1-9A0A-FDE7EAA795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TARGET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2C6C1-B13C-4C53-9090-70C888D66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006" y="4050835"/>
            <a:ext cx="10578165" cy="1185307"/>
          </a:xfrm>
        </p:spPr>
        <p:txBody>
          <a:bodyPr>
            <a:normAutofit/>
          </a:bodyPr>
          <a:lstStyle/>
          <a:p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Churn is our target variable. It is the one on that determines weather </a:t>
            </a:r>
          </a:p>
          <a:p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client is still in the company or not. (1-Churn, 0-No Churn)</a:t>
            </a:r>
            <a:endParaRPr lang="en-IN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1960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CECE7-A273-4ADA-A00B-368A79BD08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Inference from Pie Cart</a:t>
            </a:r>
          </a:p>
          <a:p>
            <a:pPr marL="4572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There is a churn of 14.4 % and </a:t>
            </a:r>
          </a:p>
          <a:p>
            <a:pPr marL="4572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Loyal customer percentage is    around 85 %</a:t>
            </a:r>
          </a:p>
          <a:p>
            <a:pPr marL="4572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Customer 3333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51A19C-66BD-4304-AA1F-F9C3DDACE7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427" y="1228730"/>
            <a:ext cx="5193825" cy="4812631"/>
          </a:xfrm>
        </p:spPr>
      </p:pic>
    </p:spTree>
    <p:extLst>
      <p:ext uri="{BB962C8B-B14F-4D97-AF65-F5344CB8AC3E}">
        <p14:creationId xmlns:p14="http://schemas.microsoft.com/office/powerpoint/2010/main" val="2704364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76BB4-BDD9-4CBA-B5BC-F9AC6F4A22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Inference :-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There are Zero missing or Null values in the given data set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833C379-E129-4F3F-8806-263EDD8D94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883" y="1327532"/>
            <a:ext cx="5230306" cy="4380249"/>
          </a:xfrm>
        </p:spPr>
      </p:pic>
    </p:spTree>
    <p:extLst>
      <p:ext uri="{BB962C8B-B14F-4D97-AF65-F5344CB8AC3E}">
        <p14:creationId xmlns:p14="http://schemas.microsoft.com/office/powerpoint/2010/main" val="3716212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A366EB-B711-4DE7-AB78-25A9C83D1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039" y="134754"/>
            <a:ext cx="4013194" cy="260844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0AE70-4971-44FB-882A-4A003B1A9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442763"/>
            <a:ext cx="3854528" cy="4918756"/>
          </a:xfrm>
        </p:spPr>
        <p:txBody>
          <a:bodyPr>
            <a:normAutofit/>
          </a:bodyPr>
          <a:lstStyle/>
          <a:p>
            <a:pPr marL="342900" marR="0" lvl="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Inference from Pair plot</a:t>
            </a:r>
          </a:p>
          <a:p>
            <a:pPr marL="342900" marR="0" lvl="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Below are few High Correlation features when compared with CHURN</a:t>
            </a:r>
          </a:p>
          <a:p>
            <a:pPr marL="342900" marR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customer_service_calls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0.208750</a:t>
            </a:r>
          </a:p>
          <a:p>
            <a:pPr marL="342900" marR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international_plan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0.259852</a:t>
            </a:r>
          </a:p>
          <a:p>
            <a:pPr marL="342900" marR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day_charge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0.205151</a:t>
            </a:r>
          </a:p>
          <a:p>
            <a:pPr marL="342900" marR="0" lvl="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total_charge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0.231549</a:t>
            </a: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Weak Correlation </a:t>
            </a: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evening_calls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0.009233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FEDED8-65BC-4278-A5D1-20FF1B495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864" y="3185962"/>
            <a:ext cx="5631437" cy="325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86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2A9753-F545-4FB0-8737-87321AF43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514" y="152232"/>
            <a:ext cx="4165814" cy="327676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20BF7-5E90-4BCB-AD1A-A2CC9CC0E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664143"/>
            <a:ext cx="2980266" cy="3724977"/>
          </a:xfrm>
        </p:spPr>
        <p:txBody>
          <a:bodyPr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Inference from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Distplot</a:t>
            </a:r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Among all the features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Day_charge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and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Total_charge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look like normally distributed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95B5F9-D6D3-4939-B8FC-E48F59314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514" y="3746516"/>
            <a:ext cx="4286470" cy="295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513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146D3C0-3A3F-40E8-8D41-B1539AEF3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79850"/>
              </p:ext>
            </p:extLst>
          </p:nvPr>
        </p:nvGraphicFramePr>
        <p:xfrm>
          <a:off x="5140326" y="4622799"/>
          <a:ext cx="6706522" cy="15640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6790">
                  <a:extLst>
                    <a:ext uri="{9D8B030D-6E8A-4147-A177-3AD203B41FA5}">
                      <a16:colId xmlns:a16="http://schemas.microsoft.com/office/drawing/2014/main" val="3175775626"/>
                    </a:ext>
                  </a:extLst>
                </a:gridCol>
                <a:gridCol w="1231648">
                  <a:extLst>
                    <a:ext uri="{9D8B030D-6E8A-4147-A177-3AD203B41FA5}">
                      <a16:colId xmlns:a16="http://schemas.microsoft.com/office/drawing/2014/main" val="2945600171"/>
                    </a:ext>
                  </a:extLst>
                </a:gridCol>
                <a:gridCol w="1121630">
                  <a:extLst>
                    <a:ext uri="{9D8B030D-6E8A-4147-A177-3AD203B41FA5}">
                      <a16:colId xmlns:a16="http://schemas.microsoft.com/office/drawing/2014/main" val="3250384008"/>
                    </a:ext>
                  </a:extLst>
                </a:gridCol>
                <a:gridCol w="1681730">
                  <a:extLst>
                    <a:ext uri="{9D8B030D-6E8A-4147-A177-3AD203B41FA5}">
                      <a16:colId xmlns:a16="http://schemas.microsoft.com/office/drawing/2014/main" val="4293532350"/>
                    </a:ext>
                  </a:extLst>
                </a:gridCol>
                <a:gridCol w="1644724">
                  <a:extLst>
                    <a:ext uri="{9D8B030D-6E8A-4147-A177-3AD203B41FA5}">
                      <a16:colId xmlns:a16="http://schemas.microsoft.com/office/drawing/2014/main" val="2010917989"/>
                    </a:ext>
                  </a:extLst>
                </a:gridCol>
              </a:tblGrid>
              <a:tr h="5575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day_mins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5" marR="6545" marT="6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effectLst/>
                        </a:rPr>
                        <a:t>evening_mins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5" marR="6545" marT="654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 dirty="0" err="1">
                          <a:effectLst/>
                        </a:rPr>
                        <a:t>night_mins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5" marR="6545" marT="6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international_mins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5" marR="6545" marT="6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effectLst/>
                        </a:rPr>
                        <a:t>voice_mail_plan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5" marR="6545" marT="6545" marB="0" anchor="ctr"/>
                </a:tc>
                <a:extLst>
                  <a:ext uri="{0D108BD9-81ED-4DB2-BD59-A6C34878D82A}">
                    <a16:rowId xmlns:a16="http://schemas.microsoft.com/office/drawing/2014/main" val="1924518377"/>
                  </a:ext>
                </a:extLst>
              </a:tr>
              <a:tr h="10065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day_charge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5" marR="6545" marT="6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effectLst/>
                        </a:rPr>
                        <a:t>evening_charge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5" marR="6545" marT="6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night_charge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5" marR="6545" marT="6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international_charge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5" marR="6545" marT="6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effectLst/>
                        </a:rPr>
                        <a:t>voice_mail_messages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5" marR="6545" marT="6545" marB="0" anchor="ctr"/>
                </a:tc>
                <a:extLst>
                  <a:ext uri="{0D108BD9-81ED-4DB2-BD59-A6C34878D82A}">
                    <a16:rowId xmlns:a16="http://schemas.microsoft.com/office/drawing/2014/main" val="4204178489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D208D78-F2D3-4501-995C-DD93A7F46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326" y="340947"/>
            <a:ext cx="6707155" cy="36567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B2FEA6-1B4C-49F6-B933-D014B98CCDB0}"/>
              </a:ext>
            </a:extLst>
          </p:cNvPr>
          <p:cNvSpPr txBox="1"/>
          <p:nvPr/>
        </p:nvSpPr>
        <p:spPr>
          <a:xfrm>
            <a:off x="247114" y="488271"/>
            <a:ext cx="4548696" cy="5459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u="sng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Inference from </a:t>
            </a:r>
            <a:r>
              <a:rPr lang="en-US" sz="4000" u="sng" dirty="0" err="1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Heatmp</a:t>
            </a:r>
            <a:endParaRPr lang="en-US" sz="4000" u="sng" dirty="0">
              <a:solidFill>
                <a:srgbClr val="FFFFFF"/>
              </a:solidFill>
              <a:latin typeface="AngsanaUPC" panose="02020603050405020304" pitchFamily="18" charset="-34"/>
              <a:ea typeface="+mj-ea"/>
              <a:cs typeface="AngsanaUPC" panose="02020603050405020304" pitchFamily="18" charset="-3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FFFFFF"/>
              </a:solidFill>
              <a:latin typeface="AngsanaUPC" panose="02020603050405020304" pitchFamily="18" charset="-34"/>
              <a:ea typeface="+mj-ea"/>
              <a:cs typeface="AngsanaUPC" panose="02020603050405020304" pitchFamily="18" charset="-3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There are many independent variables that are having high co-relation that need to be  treated before model building which can lead to multicollinearity problem.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u="sng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u="sng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u="sng" dirty="0"/>
          </a:p>
        </p:txBody>
      </p:sp>
    </p:spTree>
    <p:extLst>
      <p:ext uri="{BB962C8B-B14F-4D97-AF65-F5344CB8AC3E}">
        <p14:creationId xmlns:p14="http://schemas.microsoft.com/office/powerpoint/2010/main" val="6495422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164</TotalTime>
  <Words>943</Words>
  <Application>Microsoft Office PowerPoint</Application>
  <PresentationFormat>Widescreen</PresentationFormat>
  <Paragraphs>152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Amasis MT Pro</vt:lpstr>
      <vt:lpstr>AngsanaUPC</vt:lpstr>
      <vt:lpstr>Arial</vt:lpstr>
      <vt:lpstr>Arial Narrow</vt:lpstr>
      <vt:lpstr>Calibri</vt:lpstr>
      <vt:lpstr>Courier New</vt:lpstr>
      <vt:lpstr>Source Sans Pro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Business Objective</vt:lpstr>
      <vt:lpstr>  TARGET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Comparing the Accuracy of all the Models</vt:lpstr>
      <vt:lpstr>HOW TO REDUCE CUSTOMER CHURN</vt:lpstr>
      <vt:lpstr>CONCLUSION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11</cp:revision>
  <dcterms:created xsi:type="dcterms:W3CDTF">2022-11-05T16:55:04Z</dcterms:created>
  <dcterms:modified xsi:type="dcterms:W3CDTF">2022-11-05T19:40:20Z</dcterms:modified>
</cp:coreProperties>
</file>