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68" r:id="rId20"/>
    <p:sldId id="287" r:id="rId21"/>
    <p:sldId id="288" r:id="rId22"/>
    <p:sldId id="269" r:id="rId23"/>
    <p:sldId id="283" r:id="rId24"/>
    <p:sldId id="284" r:id="rId25"/>
    <p:sldId id="285" r:id="rId26"/>
    <p:sldId id="28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16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6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54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6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0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5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4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6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4F0-F363-46A9-82F8-B57CCF9E204C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3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805D79-BD92-4E99-9942-5B4A8DA6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1 (P162)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Churn probability</a:t>
            </a:r>
            <a:endParaRPr lang="en-US" sz="7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CA0399-B0F7-4B01-94A5-84CFAD58E3BA}"/>
              </a:ext>
            </a:extLst>
          </p:cNvPr>
          <p:cNvSpPr txBox="1"/>
          <p:nvPr/>
        </p:nvSpPr>
        <p:spPr>
          <a:xfrm>
            <a:off x="266552" y="1239636"/>
            <a:ext cx="4127709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 Engineering </a:t>
            </a: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Correlation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1714F3-7936-44AD-AADE-0E71D7A2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3" r="3" b="38840"/>
          <a:stretch/>
        </p:blipFill>
        <p:spPr>
          <a:xfrm>
            <a:off x="5021491" y="640081"/>
            <a:ext cx="4684864" cy="2668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888D1A-4B06-44FA-B4BD-68D7895D3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69" b="2"/>
          <a:stretch/>
        </p:blipFill>
        <p:spPr>
          <a:xfrm>
            <a:off x="5402491" y="3698006"/>
            <a:ext cx="4087738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D877E6-F70E-46D9-90E4-652AE89C5D9B}"/>
              </a:ext>
            </a:extLst>
          </p:cNvPr>
          <p:cNvSpPr txBox="1"/>
          <p:nvPr/>
        </p:nvSpPr>
        <p:spPr>
          <a:xfrm>
            <a:off x="495908" y="819835"/>
            <a:ext cx="4339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 Building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93CD87-CD0B-433E-9B52-550F415FDD3C}"/>
              </a:ext>
            </a:extLst>
          </p:cNvPr>
          <p:cNvSpPr txBox="1"/>
          <p:nvPr/>
        </p:nvSpPr>
        <p:spPr>
          <a:xfrm>
            <a:off x="186431" y="3013200"/>
            <a:ext cx="4007008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Feature's that we are considering for the model building after EDA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F7F4EAD-2751-429E-B747-0632D80C4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54521"/>
              </p:ext>
            </p:extLst>
          </p:nvPr>
        </p:nvGraphicFramePr>
        <p:xfrm>
          <a:off x="5105484" y="559953"/>
          <a:ext cx="3359150" cy="551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9150">
                  <a:extLst>
                    <a:ext uri="{9D8B030D-6E8A-4147-A177-3AD203B41FA5}">
                      <a16:colId xmlns:a16="http://schemas.microsoft.com/office/drawing/2014/main" xmlns="" val="2744037294"/>
                    </a:ext>
                  </a:extLst>
                </a:gridCol>
              </a:tblGrid>
              <a:tr h="41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masis MT Pro" panose="02040504050005020304" pitchFamily="18" charset="0"/>
                        </a:rPr>
                        <a:t>Feature’s used </a:t>
                      </a:r>
                      <a:endParaRPr lang="en-US" sz="25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5215203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account_length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5396301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voice_mail_messages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1702499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customer_service_calls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46489060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international_plan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8070161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day_calls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4376102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day_charge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2344288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evening_calls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373870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evening_charge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179745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night_calls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8179962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night_charge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13497449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73389214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3534949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total_charge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373436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111B0A6-E251-4B57-A6F1-40972CB6C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44616"/>
              </p:ext>
            </p:extLst>
          </p:nvPr>
        </p:nvGraphicFramePr>
        <p:xfrm>
          <a:off x="9070975" y="819834"/>
          <a:ext cx="2934594" cy="5310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4594">
                  <a:extLst>
                    <a:ext uri="{9D8B030D-6E8A-4147-A177-3AD203B41FA5}">
                      <a16:colId xmlns:a16="http://schemas.microsoft.com/office/drawing/2014/main" xmlns="" val="1356960203"/>
                    </a:ext>
                  </a:extLst>
                </a:gridCol>
              </a:tblGrid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Feature’s Dropped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37291318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day_mins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716874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 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evening_mins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69584364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evening_mins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039045275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night_mins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872357941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international_mins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48219570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voice_mail_plan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94714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379678-2BF1-47FB-9A3E-FA04BD076F23}"/>
              </a:ext>
            </a:extLst>
          </p:cNvPr>
          <p:cNvSpPr txBox="1"/>
          <p:nvPr/>
        </p:nvSpPr>
        <p:spPr>
          <a:xfrm>
            <a:off x="337346" y="500301"/>
            <a:ext cx="58384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E117A6-8DFB-48A5-898D-E5FC0D323E4E}"/>
              </a:ext>
            </a:extLst>
          </p:cNvPr>
          <p:cNvSpPr txBox="1"/>
          <p:nvPr/>
        </p:nvSpPr>
        <p:spPr>
          <a:xfrm>
            <a:off x="232586" y="3294230"/>
            <a:ext cx="625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Logistic Regression with Train and Split method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7E5A578-0547-492D-931D-9544244F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95" y="1625669"/>
            <a:ext cx="4202827" cy="3921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71DC74-8706-431E-88F9-4C2A887E7818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(554+539)/(554+149+183+539)*100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BDC133-E93D-4BD6-A967-10CA7C3738B9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76.70%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50EB62-BE40-42F3-B12A-C6E06799A75A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FA133A-F023-48B7-BA55-839E659E568D}"/>
              </a:ext>
            </a:extLst>
          </p:cNvPr>
          <p:cNvSpPr txBox="1"/>
          <p:nvPr/>
        </p:nvSpPr>
        <p:spPr>
          <a:xfrm>
            <a:off x="659230" y="2163376"/>
            <a:ext cx="50590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ROC Curve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929CA8-4816-43A2-ACC8-D06547E3C872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(554+539)/(554+149+183+539)*100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7BB223-BCAE-43A7-BE1B-8B983710E3AB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76.70%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076B1A-C6B4-438C-8899-B1E4D1B0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32" y="1491916"/>
            <a:ext cx="4465012" cy="42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F94C9B-644A-4ED2-8686-77361190E5D6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2 - K-Nearest Neighbors Algorithm(KNN)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FBAA91-8462-45E1-B0DF-6F22ADD243DD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KNN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FA6DB0-BB05-47C8-AE3D-62CD4A536EC0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</a:rPr>
              <a:t>89.75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19D954-A5C8-4763-A730-44BBDBD0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64" y="1876926"/>
            <a:ext cx="4148050" cy="460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3F4BE6-BC76-49FF-A567-607834B6E7D0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(589+690)/(589+114+32+690)*100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2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AF59C2-CD07-4435-8688-25EFAF94E0C2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3 - Random Forest Algorithm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3DBBC5-F591-41A1-9D21-EC829272F021}"/>
              </a:ext>
            </a:extLst>
          </p:cNvPr>
          <p:cNvSpPr txBox="1"/>
          <p:nvPr/>
        </p:nvSpPr>
        <p:spPr>
          <a:xfrm>
            <a:off x="232586" y="3294230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Random Forest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847C2D-850B-427A-974E-00E39FA2256D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99.79%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47E15E-FE38-48FD-97D5-6F502DEBA44C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(701+721)/(701+2+1+721)*100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A3F6F1-81E6-4833-B4EE-2C3A987E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194" y="1135781"/>
            <a:ext cx="4672800" cy="44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C53B71-8C4D-4E6C-8D2B-A849B865044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4 - Support Vector Machine Algorithm (SVM)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C737C4-2BC6-4A31-A4D2-398434190DA6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SVM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164CA1-516A-489C-A293-A6A88A0FC90C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89.68%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ED70BA-4118-48A8-82B4-B80EDEBD8D79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(655+623)/(655+48+99+623)*100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A194D5A-55A4-49D1-8798-2E8CC598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1" y="1703671"/>
            <a:ext cx="3801978" cy="42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5CE4E5-538D-4139-ABAC-B4B97682A1E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5 - Naive Bayes(NB)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4EBB9A-0AE4-4D1D-B959-AED07B11FAD6}"/>
              </a:ext>
            </a:extLst>
          </p:cNvPr>
          <p:cNvSpPr txBox="1"/>
          <p:nvPr/>
        </p:nvSpPr>
        <p:spPr>
          <a:xfrm>
            <a:off x="232586" y="3294230"/>
            <a:ext cx="447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NB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A9B46F-320B-4BF0-8F63-F35A51A06162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80.91%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CFC9F6-0693-473E-96D2-F9A3E508E4CF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(602+551)/(602+101+171+551)*100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D34339-4952-4D4C-9D84-ED2C7ABF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55" y="1359552"/>
            <a:ext cx="3955439" cy="38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3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FC3E0E-D8E9-45BE-80B9-1A736173A40D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6 - 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3C0B23-D9FC-41E5-B473-7551F89E1DF0}"/>
              </a:ext>
            </a:extLst>
          </p:cNvPr>
          <p:cNvSpPr txBox="1"/>
          <p:nvPr/>
        </p:nvSpPr>
        <p:spPr>
          <a:xfrm>
            <a:off x="232586" y="3294230"/>
            <a:ext cx="512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  <a:r>
              <a:rPr lang="en-US" sz="3200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B4261A-3605-48CB-A0AF-C4E208148788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</a:rPr>
              <a:t>99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.51%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BDAC1B-F43B-478F-810B-A6E82B6D3B41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(697+721)/(697+6+1+721)*100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F958B2A-BA26-42CC-A04C-080A8CEC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1" y="1546741"/>
            <a:ext cx="3887763" cy="4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0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924431C-E69B-460A-A9AA-1A154B1F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8" y="609600"/>
            <a:ext cx="8034066" cy="19025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Accuracy of all the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471534E-5325-4E5F-A3B1-7456A22A4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6787" y="3238499"/>
            <a:ext cx="7221144" cy="881113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is at best – 99.79%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042F4BE-565D-4E97-82F1-FCCC2591E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8" y="4483449"/>
            <a:ext cx="9371440" cy="1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171FC-D0F0-4692-A0A4-BD081FB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5C44DC-41A6-4599-BDE5-4E2F306A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08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C686DA-6D6F-40E3-B2F0-80ABA60C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CUSTOMER CHURN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7CE3582-998B-4EFF-9A8A-9EBE603E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83049"/>
          </a:xfrm>
        </p:spPr>
        <p:txBody>
          <a:bodyPr/>
          <a:lstStyle/>
          <a:p>
            <a:r>
              <a:rPr lang="en-US" dirty="0"/>
              <a:t>Lean into your best customers.</a:t>
            </a:r>
          </a:p>
          <a:p>
            <a:r>
              <a:rPr lang="en-US" dirty="0"/>
              <a:t>Be proactive with communication.</a:t>
            </a:r>
          </a:p>
          <a:p>
            <a:r>
              <a:rPr lang="en-US" dirty="0"/>
              <a:t>Define a roadmap for your new customers.</a:t>
            </a:r>
          </a:p>
          <a:p>
            <a:r>
              <a:rPr lang="en-US" dirty="0"/>
              <a:t>Offer incentives.</a:t>
            </a:r>
          </a:p>
          <a:p>
            <a:r>
              <a:rPr lang="en-US" dirty="0"/>
              <a:t>Ask for feedback often.</a:t>
            </a:r>
          </a:p>
          <a:p>
            <a:r>
              <a:rPr lang="en-US" dirty="0"/>
              <a:t>Analyze churn when it happens.</a:t>
            </a:r>
          </a:p>
          <a:p>
            <a:r>
              <a:rPr lang="en-US" dirty="0"/>
              <a:t>Stay competitive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42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B125CC4-79B7-4BF8-A0DA-A1782A8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120781-2692-46AF-95EF-5D2EADDD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this type of research in the telecom market is to help companies make more profit. </a:t>
            </a:r>
          </a:p>
          <a:p>
            <a:r>
              <a:rPr lang="en-US" dirty="0"/>
              <a:t>   It has become known that predicting churn is one of the most important sources of income to Telecom companies.</a:t>
            </a:r>
          </a:p>
          <a:p>
            <a:r>
              <a:rPr lang="en-US" dirty="0"/>
              <a:t> Hence, this research aimed to build a system that predicts the churn of customers </a:t>
            </a:r>
            <a:r>
              <a:rPr lang="en-US" dirty="0" err="1"/>
              <a:t>i</a:t>
            </a:r>
            <a:r>
              <a:rPr lang="en-US" dirty="0"/>
              <a:t> telecom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69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D70DC4-9042-4659-B072-42971C628363}"/>
              </a:ext>
            </a:extLst>
          </p:cNvPr>
          <p:cNvSpPr txBox="1"/>
          <p:nvPr/>
        </p:nvSpPr>
        <p:spPr>
          <a:xfrm>
            <a:off x="3048802" y="2685048"/>
            <a:ext cx="609760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3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odel Pipeline and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eployment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3600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treamlit</a:t>
            </a:r>
            <a:endParaRPr lang="en-US" sz="36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5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41CE4E-14C1-4709-BED5-642CB54C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42" y="1550683"/>
            <a:ext cx="6197919" cy="3410125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85BA2CE-819B-4245-961D-3E981A69AA98}"/>
              </a:ext>
            </a:extLst>
          </p:cNvPr>
          <p:cNvSpPr txBox="1">
            <a:spLocks/>
          </p:cNvSpPr>
          <p:nvPr/>
        </p:nvSpPr>
        <p:spPr>
          <a:xfrm>
            <a:off x="760396" y="669570"/>
            <a:ext cx="7221144" cy="8811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Pipeline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3CC642-08B7-4CD8-97A0-67BA4E2F1C0C}"/>
              </a:ext>
            </a:extLst>
          </p:cNvPr>
          <p:cNvSpPr txBox="1"/>
          <p:nvPr/>
        </p:nvSpPr>
        <p:spPr>
          <a:xfrm>
            <a:off x="321218" y="5134062"/>
            <a:ext cx="884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6579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80BE31-AB11-45F1-8D53-85007CD038C4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Saving the Model using Pickel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625852-7653-4586-A7FE-7B35410F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40" y="1945782"/>
            <a:ext cx="4927853" cy="2273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93BAA8-92FA-440E-9937-D8E55D8E728C}"/>
              </a:ext>
            </a:extLst>
          </p:cNvPr>
          <p:cNvSpPr txBox="1"/>
          <p:nvPr/>
        </p:nvSpPr>
        <p:spPr>
          <a:xfrm>
            <a:off x="248576" y="3817398"/>
            <a:ext cx="5927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 Model Saved as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  <a:r>
              <a:rPr lang="en-US" sz="3600" b="1" dirty="0" err="1">
                <a:latin typeface="Arial Narrow" panose="020B0606020202030204" pitchFamily="34" charset="0"/>
              </a:rPr>
              <a:t>Churn_Final_Model.pkl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92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0D1D8B-F49E-49EB-89EE-00C68DE09D35}"/>
              </a:ext>
            </a:extLst>
          </p:cNvPr>
          <p:cNvSpPr txBox="1"/>
          <p:nvPr/>
        </p:nvSpPr>
        <p:spPr>
          <a:xfrm>
            <a:off x="443224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and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A3E8305-7CE5-4DA0-A630-6CA8D01E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65" y="1269742"/>
            <a:ext cx="3124361" cy="4707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12BB49B-7B07-4C06-AD1E-09A506B4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56" y="1282808"/>
            <a:ext cx="3124362" cy="4694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558899-8149-4F7D-86BE-CEBAA50DF5C9}"/>
              </a:ext>
            </a:extLst>
          </p:cNvPr>
          <p:cNvSpPr txBox="1"/>
          <p:nvPr/>
        </p:nvSpPr>
        <p:spPr>
          <a:xfrm>
            <a:off x="248576" y="3817398"/>
            <a:ext cx="4371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User and Testing –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We have selected for line 1.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If we want to check for any line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90802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58DD5A-91B1-455A-BED6-592D0AC48ECD}"/>
              </a:ext>
            </a:extLst>
          </p:cNvPr>
          <p:cNvSpPr txBox="1"/>
          <p:nvPr/>
        </p:nvSpPr>
        <p:spPr>
          <a:xfrm>
            <a:off x="443224" y="500301"/>
            <a:ext cx="5838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Churn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ED3248-3188-4D25-8CF2-5E51083F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5" y="2734156"/>
            <a:ext cx="10141471" cy="210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60A68D-4CA7-41C7-8668-B179B75A9657}"/>
              </a:ext>
            </a:extLst>
          </p:cNvPr>
          <p:cNvSpPr txBox="1"/>
          <p:nvPr/>
        </p:nvSpPr>
        <p:spPr>
          <a:xfrm>
            <a:off x="872042" y="5574735"/>
            <a:ext cx="935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above information showing line 1 prediction.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showing (0) Customer will not churn. </a:t>
            </a:r>
          </a:p>
        </p:txBody>
      </p:sp>
    </p:spTree>
    <p:extLst>
      <p:ext uri="{BB962C8B-B14F-4D97-AF65-F5344CB8AC3E}">
        <p14:creationId xmlns:p14="http://schemas.microsoft.com/office/powerpoint/2010/main" val="3306534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05D39C-1BFD-4CC7-B866-28938A878680}"/>
              </a:ext>
            </a:extLst>
          </p:cNvPr>
          <p:cNvSpPr txBox="1"/>
          <p:nvPr/>
        </p:nvSpPr>
        <p:spPr>
          <a:xfrm>
            <a:off x="904776" y="596047"/>
            <a:ext cx="9519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 Accuracy Chart below, We have finalized  Random Forest Classifier and Deploying the Model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C07718-A1FE-4820-B10F-6E0DA513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8" y="2827903"/>
            <a:ext cx="9371440" cy="1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01CE71-A0C6-4F0B-8EE5-6CEA3B9699F9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PY File Creation Using Spyder (Python 3.9)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C8616D-13CA-4160-B6BA-43E73147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24" y="1687156"/>
            <a:ext cx="5613689" cy="4648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1BE7C3-6D87-41C5-B9E7-CCAA61E246E3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We have created the PY file where we are calling the saved model and the input variables and Predicting based on the User Inputs.</a:t>
            </a:r>
          </a:p>
        </p:txBody>
      </p:sp>
    </p:spTree>
    <p:extLst>
      <p:ext uri="{BB962C8B-B14F-4D97-AF65-F5344CB8AC3E}">
        <p14:creationId xmlns:p14="http://schemas.microsoft.com/office/powerpoint/2010/main" val="383980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F6285A-8458-4DB2-8A35-78E9D2F7B6CB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Running the PY file through Anaconda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19C65C-6418-476C-9AF0-E59F069C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1" y="2119553"/>
            <a:ext cx="10255268" cy="43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C486E-8369-42A1-9A0A-FDE7EAA7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TARGET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2C6C1-B13C-4C53-9090-70C888D6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6" y="4050835"/>
            <a:ext cx="10578165" cy="1185307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Churn is our target variable. It is the one on that determines weather </a:t>
            </a:r>
          </a:p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client is still in the company or not. (1-Churn, 0-No Churn)</a:t>
            </a:r>
            <a:endParaRPr lang="en-IN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6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65FD2C-70EE-4AEE-BED6-4126A558FCA6}"/>
              </a:ext>
            </a:extLst>
          </p:cNvPr>
          <p:cNvSpPr txBox="1"/>
          <p:nvPr/>
        </p:nvSpPr>
        <p:spPr>
          <a:xfrm>
            <a:off x="838200" y="585216"/>
            <a:ext cx="10515600" cy="203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FINAL DEPLOYED MODEL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Input Variables on left and Predictions and Probability on right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4D22DB-8110-476A-B3F7-D8D2F8C7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" y="2011680"/>
            <a:ext cx="5813659" cy="462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AD3F90-FBB5-4529-BE56-CCDD10B12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1679"/>
            <a:ext cx="5922745" cy="46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D1F46-82AD-4670-96AA-5A3F0050F3EB}"/>
              </a:ext>
            </a:extLst>
          </p:cNvPr>
          <p:cNvSpPr txBox="1">
            <a:spLocks/>
          </p:cNvSpPr>
          <p:nvPr/>
        </p:nvSpPr>
        <p:spPr>
          <a:xfrm>
            <a:off x="2311147" y="365760"/>
            <a:ext cx="7569706" cy="12882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CF7F5A-D901-4676-AE80-723975184072}"/>
              </a:ext>
            </a:extLst>
          </p:cNvPr>
          <p:cNvSpPr txBox="1"/>
          <p:nvPr/>
        </p:nvSpPr>
        <p:spPr>
          <a:xfrm>
            <a:off x="1719309" y="2551161"/>
            <a:ext cx="8753382" cy="394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Looking at the Model built we could see that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customer_service_calls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largely impacting on the CHURN Probability, hence if 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Telecommunications companies are monitoring the High Value (</a:t>
            </a: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customers and resolving the issues when they are reaching out to customer service, they can manage the CHURN rate in a controlled manner.</a:t>
            </a:r>
            <a:endParaRPr lang="en-US" sz="2400" b="1" dirty="0">
              <a:solidFill>
                <a:srgbClr val="99CC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4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E7FAF11-58AC-4713-ABCA-A0E33D39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8" b="99342" l="9864" r="89796">
                        <a14:foregroundMark x1="48639" y1="10855" x2="51020" y2="658"/>
                        <a14:foregroundMark x1="42857" y1="89145" x2="49320" y2="99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3547" y="1499129"/>
            <a:ext cx="3732777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CECE7-A273-4ADA-A00B-368A79BD0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Pie Cart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is a churn of 14.4 % and 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Loyal customer percentage is    around 85 %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3333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D51A19C-66BD-4304-AA1F-F9C3DDACE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7" y="1228730"/>
            <a:ext cx="5193825" cy="4812631"/>
          </a:xfrm>
        </p:spPr>
      </p:pic>
    </p:spTree>
    <p:extLst>
      <p:ext uri="{BB962C8B-B14F-4D97-AF65-F5344CB8AC3E}">
        <p14:creationId xmlns:p14="http://schemas.microsoft.com/office/powerpoint/2010/main" val="27043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76BB4-BDD9-4CBA-B5BC-F9AC6F4A2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:-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are Zero missing or Null values in the given data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833C379-E129-4F3F-8806-263EDD8D9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83" y="1327532"/>
            <a:ext cx="5230306" cy="4380249"/>
          </a:xfrm>
        </p:spPr>
      </p:pic>
    </p:spTree>
    <p:extLst>
      <p:ext uri="{BB962C8B-B14F-4D97-AF65-F5344CB8AC3E}">
        <p14:creationId xmlns:p14="http://schemas.microsoft.com/office/powerpoint/2010/main" val="37162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3A366EB-B711-4DE7-AB78-25A9C83D1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39" y="134754"/>
            <a:ext cx="4013194" cy="26084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60AE70-4971-44FB-882A-4A003B1A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42763"/>
            <a:ext cx="3854528" cy="4918756"/>
          </a:xfrm>
        </p:spPr>
        <p:txBody>
          <a:bodyPr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Pair plot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Below are few High Correlation features when compared with CHURN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customer_service_calls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0.208750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international_plan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0.259852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0.205151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0.231549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Weak Correlation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evening_calls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0.009233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2FEDED8-65BC-4278-A5D1-20FF1B49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64" y="3185962"/>
            <a:ext cx="5631437" cy="32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62A9753-F545-4FB0-8737-87321AF43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52232"/>
            <a:ext cx="4165814" cy="32767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620BF7-5E90-4BCB-AD1A-A2CC9CC0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664143"/>
            <a:ext cx="2980266" cy="3724977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Distplot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Among all the features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look like normally distributed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95B5F9-D6D3-4939-B8FC-E48F5931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3746516"/>
            <a:ext cx="428647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0146D3C0-3A3F-40E8-8D41-B1539AEF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9850"/>
              </p:ext>
            </p:extLst>
          </p:nvPr>
        </p:nvGraphicFramePr>
        <p:xfrm>
          <a:off x="5140326" y="4622799"/>
          <a:ext cx="6706522" cy="1564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790">
                  <a:extLst>
                    <a:ext uri="{9D8B030D-6E8A-4147-A177-3AD203B41FA5}">
                      <a16:colId xmlns:a16="http://schemas.microsoft.com/office/drawing/2014/main" xmlns="" val="3175775626"/>
                    </a:ext>
                  </a:extLst>
                </a:gridCol>
                <a:gridCol w="1231648">
                  <a:extLst>
                    <a:ext uri="{9D8B030D-6E8A-4147-A177-3AD203B41FA5}">
                      <a16:colId xmlns:a16="http://schemas.microsoft.com/office/drawing/2014/main" xmlns="" val="2945600171"/>
                    </a:ext>
                  </a:extLst>
                </a:gridCol>
                <a:gridCol w="1121630">
                  <a:extLst>
                    <a:ext uri="{9D8B030D-6E8A-4147-A177-3AD203B41FA5}">
                      <a16:colId xmlns:a16="http://schemas.microsoft.com/office/drawing/2014/main" xmlns="" val="3250384008"/>
                    </a:ext>
                  </a:extLst>
                </a:gridCol>
                <a:gridCol w="1681730">
                  <a:extLst>
                    <a:ext uri="{9D8B030D-6E8A-4147-A177-3AD203B41FA5}">
                      <a16:colId xmlns:a16="http://schemas.microsoft.com/office/drawing/2014/main" xmlns="" val="4293532350"/>
                    </a:ext>
                  </a:extLst>
                </a:gridCol>
                <a:gridCol w="1644724">
                  <a:extLst>
                    <a:ext uri="{9D8B030D-6E8A-4147-A177-3AD203B41FA5}">
                      <a16:colId xmlns:a16="http://schemas.microsoft.com/office/drawing/2014/main" xmlns="" val="2010917989"/>
                    </a:ext>
                  </a:extLst>
                </a:gridCol>
              </a:tblGrid>
              <a:tr h="557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day_mins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evening_mins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 dirty="0" err="1">
                          <a:effectLst/>
                        </a:rPr>
                        <a:t>night_mins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international_mins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voice_mail_plan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xmlns="" val="1924518377"/>
                  </a:ext>
                </a:extLst>
              </a:tr>
              <a:tr h="1006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day_charge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evening_charge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night_charge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international_charge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voice_mail_messages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xmlns="" val="420417848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D208D78-F2D3-4501-995C-DD93A7F4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26" y="340947"/>
            <a:ext cx="6707155" cy="365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B2FEA6-1B4C-49F6-B933-D014B98CCDB0}"/>
              </a:ext>
            </a:extLst>
          </p:cNvPr>
          <p:cNvSpPr txBox="1"/>
          <p:nvPr/>
        </p:nvSpPr>
        <p:spPr>
          <a:xfrm>
            <a:off x="247114" y="488271"/>
            <a:ext cx="4548696" cy="5459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u="sng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Inference from </a:t>
            </a:r>
            <a:r>
              <a:rPr lang="en-US" sz="4000" u="sng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Heatmp</a:t>
            </a:r>
            <a:endParaRPr lang="en-US" sz="4000" u="sng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There are many independent variables that are having high co-relation that need to be  treated before model building which can lead to multicollinearity problem.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64954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C204DF-F6A8-4E5C-99F0-97E4C5152120}"/>
              </a:ext>
            </a:extLst>
          </p:cNvPr>
          <p:cNvSpPr txBox="1"/>
          <p:nvPr/>
        </p:nvSpPr>
        <p:spPr>
          <a:xfrm>
            <a:off x="4463715" y="2703340"/>
            <a:ext cx="609760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2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11133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690</Words>
  <Application>Microsoft Office PowerPoint</Application>
  <PresentationFormat>Widescreen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Amasis MT Pro</vt:lpstr>
      <vt:lpstr>AngsanaUPC</vt:lpstr>
      <vt:lpstr>Arial</vt:lpstr>
      <vt:lpstr>Arial Narrow</vt:lpstr>
      <vt:lpstr>Calibri</vt:lpstr>
      <vt:lpstr>Courier New</vt:lpstr>
      <vt:lpstr>Source Sans Pro</vt:lpstr>
      <vt:lpstr>Times New Roman</vt:lpstr>
      <vt:lpstr>Trebuchet MS</vt:lpstr>
      <vt:lpstr>Wingdings 3</vt:lpstr>
      <vt:lpstr>Facet</vt:lpstr>
      <vt:lpstr>PowerPoint Presentation</vt:lpstr>
      <vt:lpstr>Business Objective</vt:lpstr>
      <vt:lpstr>  TARGET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the Accuracy of all the Models</vt:lpstr>
      <vt:lpstr>HOW TO REDUCE CUSTOMER CHURN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Admin</cp:lastModifiedBy>
  <cp:revision>12</cp:revision>
  <dcterms:created xsi:type="dcterms:W3CDTF">2022-11-05T16:55:04Z</dcterms:created>
  <dcterms:modified xsi:type="dcterms:W3CDTF">2023-04-17T06:47:59Z</dcterms:modified>
</cp:coreProperties>
</file>