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9FE77F2-FD67-4623-8EC6-C4EDA26E065A}" type="datetimeFigureOut">
              <a:rPr lang="en-IN" smtClean="0"/>
              <a:t>25-09-2021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DDE58A-BC98-4300-B86D-22C199082C93}" type="slidenum">
              <a:rPr lang="en-IN" smtClean="0"/>
              <a:t>‹#›</a:t>
            </a:fld>
            <a:endParaRPr lang="en-IN"/>
          </a:p>
        </p:txBody>
      </p:sp>
    </p:spTree>
    <p:extLst>
      <p:ext uri="{BB962C8B-B14F-4D97-AF65-F5344CB8AC3E}">
        <p14:creationId xmlns:p14="http://schemas.microsoft.com/office/powerpoint/2010/main" val="4027141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9FE77F2-FD67-4623-8EC6-C4EDA26E065A}" type="datetimeFigureOut">
              <a:rPr lang="en-IN" smtClean="0"/>
              <a:t>25-09-2021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DDE58A-BC98-4300-B86D-22C199082C93}" type="slidenum">
              <a:rPr lang="en-IN" smtClean="0"/>
              <a:t>‹#›</a:t>
            </a:fld>
            <a:endParaRPr lang="en-IN"/>
          </a:p>
        </p:txBody>
      </p:sp>
    </p:spTree>
    <p:extLst>
      <p:ext uri="{BB962C8B-B14F-4D97-AF65-F5344CB8AC3E}">
        <p14:creationId xmlns:p14="http://schemas.microsoft.com/office/powerpoint/2010/main" val="643600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9FE77F2-FD67-4623-8EC6-C4EDA26E065A}" type="datetimeFigureOut">
              <a:rPr lang="en-IN" smtClean="0"/>
              <a:t>25-09-2021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DDE58A-BC98-4300-B86D-22C199082C93}" type="slidenum">
              <a:rPr lang="en-IN" smtClean="0"/>
              <a:t>‹#›</a:t>
            </a:fld>
            <a:endParaRPr lang="en-IN"/>
          </a:p>
        </p:txBody>
      </p:sp>
    </p:spTree>
    <p:extLst>
      <p:ext uri="{BB962C8B-B14F-4D97-AF65-F5344CB8AC3E}">
        <p14:creationId xmlns:p14="http://schemas.microsoft.com/office/powerpoint/2010/main" val="2291309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9FE77F2-FD67-4623-8EC6-C4EDA26E065A}" type="datetimeFigureOut">
              <a:rPr lang="en-IN" smtClean="0"/>
              <a:t>25-09-2021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DDE58A-BC98-4300-B86D-22C199082C93}" type="slidenum">
              <a:rPr lang="en-IN" smtClean="0"/>
              <a:t>‹#›</a:t>
            </a:fld>
            <a:endParaRPr lang="en-IN"/>
          </a:p>
        </p:txBody>
      </p:sp>
    </p:spTree>
    <p:extLst>
      <p:ext uri="{BB962C8B-B14F-4D97-AF65-F5344CB8AC3E}">
        <p14:creationId xmlns:p14="http://schemas.microsoft.com/office/powerpoint/2010/main" val="3053890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FE77F2-FD67-4623-8EC6-C4EDA26E065A}" type="datetimeFigureOut">
              <a:rPr lang="en-IN" smtClean="0"/>
              <a:t>25-09-2021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DDE58A-BC98-4300-B86D-22C199082C93}" type="slidenum">
              <a:rPr lang="en-IN" smtClean="0"/>
              <a:t>‹#›</a:t>
            </a:fld>
            <a:endParaRPr lang="en-IN"/>
          </a:p>
        </p:txBody>
      </p:sp>
    </p:spTree>
    <p:extLst>
      <p:ext uri="{BB962C8B-B14F-4D97-AF65-F5344CB8AC3E}">
        <p14:creationId xmlns:p14="http://schemas.microsoft.com/office/powerpoint/2010/main" val="582851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9FE77F2-FD67-4623-8EC6-C4EDA26E065A}" type="datetimeFigureOut">
              <a:rPr lang="en-IN" smtClean="0"/>
              <a:t>25-09-2021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DDE58A-BC98-4300-B86D-22C199082C93}" type="slidenum">
              <a:rPr lang="en-IN" smtClean="0"/>
              <a:t>‹#›</a:t>
            </a:fld>
            <a:endParaRPr lang="en-IN"/>
          </a:p>
        </p:txBody>
      </p:sp>
    </p:spTree>
    <p:extLst>
      <p:ext uri="{BB962C8B-B14F-4D97-AF65-F5344CB8AC3E}">
        <p14:creationId xmlns:p14="http://schemas.microsoft.com/office/powerpoint/2010/main" val="2016012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09FE77F2-FD67-4623-8EC6-C4EDA26E065A}" type="datetimeFigureOut">
              <a:rPr lang="en-IN" smtClean="0"/>
              <a:t>25-09-2021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FDDE58A-BC98-4300-B86D-22C199082C93}" type="slidenum">
              <a:rPr lang="en-IN" smtClean="0"/>
              <a:t>‹#›</a:t>
            </a:fld>
            <a:endParaRPr lang="en-IN"/>
          </a:p>
        </p:txBody>
      </p:sp>
    </p:spTree>
    <p:extLst>
      <p:ext uri="{BB962C8B-B14F-4D97-AF65-F5344CB8AC3E}">
        <p14:creationId xmlns:p14="http://schemas.microsoft.com/office/powerpoint/2010/main" val="1955524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9FE77F2-FD67-4623-8EC6-C4EDA26E065A}" type="datetimeFigureOut">
              <a:rPr lang="en-IN" smtClean="0"/>
              <a:t>25-09-2021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FDDE58A-BC98-4300-B86D-22C199082C93}" type="slidenum">
              <a:rPr lang="en-IN" smtClean="0"/>
              <a:t>‹#›</a:t>
            </a:fld>
            <a:endParaRPr lang="en-IN"/>
          </a:p>
        </p:txBody>
      </p:sp>
    </p:spTree>
    <p:extLst>
      <p:ext uri="{BB962C8B-B14F-4D97-AF65-F5344CB8AC3E}">
        <p14:creationId xmlns:p14="http://schemas.microsoft.com/office/powerpoint/2010/main" val="1159279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FE77F2-FD67-4623-8EC6-C4EDA26E065A}" type="datetimeFigureOut">
              <a:rPr lang="en-IN" smtClean="0"/>
              <a:t>25-09-2021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FDDE58A-BC98-4300-B86D-22C199082C93}" type="slidenum">
              <a:rPr lang="en-IN" smtClean="0"/>
              <a:t>‹#›</a:t>
            </a:fld>
            <a:endParaRPr lang="en-IN"/>
          </a:p>
        </p:txBody>
      </p:sp>
    </p:spTree>
    <p:extLst>
      <p:ext uri="{BB962C8B-B14F-4D97-AF65-F5344CB8AC3E}">
        <p14:creationId xmlns:p14="http://schemas.microsoft.com/office/powerpoint/2010/main" val="467169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9FE77F2-FD67-4623-8EC6-C4EDA26E065A}" type="datetimeFigureOut">
              <a:rPr lang="en-IN" smtClean="0"/>
              <a:t>25-09-2021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DDE58A-BC98-4300-B86D-22C199082C93}" type="slidenum">
              <a:rPr lang="en-IN" smtClean="0"/>
              <a:t>‹#›</a:t>
            </a:fld>
            <a:endParaRPr lang="en-IN"/>
          </a:p>
        </p:txBody>
      </p:sp>
    </p:spTree>
    <p:extLst>
      <p:ext uri="{BB962C8B-B14F-4D97-AF65-F5344CB8AC3E}">
        <p14:creationId xmlns:p14="http://schemas.microsoft.com/office/powerpoint/2010/main" val="4106629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9FE77F2-FD67-4623-8EC6-C4EDA26E065A}" type="datetimeFigureOut">
              <a:rPr lang="en-IN" smtClean="0"/>
              <a:t>25-09-2021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DDE58A-BC98-4300-B86D-22C199082C93}" type="slidenum">
              <a:rPr lang="en-IN" smtClean="0"/>
              <a:t>‹#›</a:t>
            </a:fld>
            <a:endParaRPr lang="en-IN"/>
          </a:p>
        </p:txBody>
      </p:sp>
    </p:spTree>
    <p:extLst>
      <p:ext uri="{BB962C8B-B14F-4D97-AF65-F5344CB8AC3E}">
        <p14:creationId xmlns:p14="http://schemas.microsoft.com/office/powerpoint/2010/main" val="1411151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FE77F2-FD67-4623-8EC6-C4EDA26E065A}" type="datetimeFigureOut">
              <a:rPr lang="en-IN" smtClean="0"/>
              <a:t>25-09-2021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DDE58A-BC98-4300-B86D-22C199082C93}" type="slidenum">
              <a:rPr lang="en-IN" smtClean="0"/>
              <a:t>‹#›</a:t>
            </a:fld>
            <a:endParaRPr lang="en-IN"/>
          </a:p>
        </p:txBody>
      </p:sp>
    </p:spTree>
    <p:extLst>
      <p:ext uri="{BB962C8B-B14F-4D97-AF65-F5344CB8AC3E}">
        <p14:creationId xmlns:p14="http://schemas.microsoft.com/office/powerpoint/2010/main" val="30461995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www.simplilearn.com/tutorials/python-tutorial/web-scraping-with-python"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simplilearn.com/tutorials/deep-learning-tutorial/tensorflow"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simplilearn.com/tutorials/python-tutorial/numpy-tutorial"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simplilearn.com/data-analysis-methods-process-types-article" TargetMode="External"/><Relationship Id="rId2" Type="http://schemas.openxmlformats.org/officeDocument/2006/relationships/hyperlink" Target="https://www.simplilearn.com/tutorials/python-tutorial/python-pandas" TargetMode="External"/><Relationship Id="rId1" Type="http://schemas.openxmlformats.org/officeDocument/2006/relationships/slideLayout" Target="../slideLayouts/slideLayout1.xml"/><Relationship Id="rId6" Type="http://schemas.openxmlformats.org/officeDocument/2006/relationships/hyperlink" Target="https://www.simplilearn.com/data-cleaning-why-and-how-to-get-started-article" TargetMode="External"/><Relationship Id="rId5" Type="http://schemas.openxmlformats.org/officeDocument/2006/relationships/hyperlink" Target="https://www.simplilearn.com/data-wrangling-article" TargetMode="External"/><Relationship Id="rId4" Type="http://schemas.openxmlformats.org/officeDocument/2006/relationships/hyperlink" Target="https://www.simplilearn.com/tutorials/data-structure-tutorial"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s://www.simplilearn.com/tutorials/python-tutorial/matplotlib"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www.simplilearn.com/tutorials/deep-learning-tutorial/deep-learning-algorithm" TargetMode="External"/><Relationship Id="rId2" Type="http://schemas.openxmlformats.org/officeDocument/2006/relationships/hyperlink" Target="https://www.simplilearn.com/keras-vs-tensorflow-vs-pytorch-article"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www.simplilearn.com/10-algorithms-machine-learning-engineers-need-to-know-article" TargetMode="External"/><Relationship Id="rId2" Type="http://schemas.openxmlformats.org/officeDocument/2006/relationships/hyperlink" Target="https://www.simplilearn.com/tutorials/python-tutorial/scikit-learn"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www.simplilearn.com/keras-vs-tensorflow-vs-pytorch-article"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71046" y="1105262"/>
            <a:ext cx="8039215" cy="5078313"/>
          </a:xfrm>
          <a:prstGeom prst="rect">
            <a:avLst/>
          </a:prstGeom>
        </p:spPr>
        <p:txBody>
          <a:bodyPr wrap="square">
            <a:spAutoFit/>
          </a:bodyPr>
          <a:lstStyle/>
          <a:p>
            <a:pPr marL="285750" indent="-285750">
              <a:buFont typeface="Wingdings" panose="05000000000000000000" pitchFamily="2" charset="2"/>
              <a:buChar char="v"/>
            </a:pPr>
            <a:r>
              <a:rPr lang="en-IN" b="0" i="0" dirty="0">
                <a:solidFill>
                  <a:srgbClr val="272C37"/>
                </a:solidFill>
                <a:effectLst/>
                <a:latin typeface="Verdana" panose="020B0604030504040204" pitchFamily="34" charset="0"/>
                <a:ea typeface="Verdana" panose="020B0604030504040204" pitchFamily="34" charset="0"/>
              </a:rPr>
              <a:t>Top 10 Python Libraries for Data Science</a:t>
            </a:r>
          </a:p>
          <a:p>
            <a:endParaRPr lang="en-IN" b="0" i="0" dirty="0">
              <a:solidFill>
                <a:srgbClr val="272C37"/>
              </a:solidFill>
              <a:effectLst/>
              <a:latin typeface="Verdana" panose="020B0604030504040204" pitchFamily="34" charset="0"/>
              <a:ea typeface="Verdana" panose="020B0604030504040204" pitchFamily="34" charset="0"/>
            </a:endParaRPr>
          </a:p>
          <a:p>
            <a:pPr marL="342900" indent="-342900">
              <a:buFont typeface="Wingdings" panose="05000000000000000000" pitchFamily="2" charset="2"/>
              <a:buChar char="Ø"/>
            </a:pPr>
            <a:r>
              <a:rPr lang="en-IN" b="0" i="0" dirty="0" err="1">
                <a:solidFill>
                  <a:srgbClr val="51565E"/>
                </a:solidFill>
                <a:effectLst/>
                <a:latin typeface="Verdana" panose="020B0604030504040204" pitchFamily="34" charset="0"/>
                <a:ea typeface="Verdana" panose="020B0604030504040204" pitchFamily="34" charset="0"/>
              </a:rPr>
              <a:t>TensorFlow</a:t>
            </a:r>
            <a:endParaRPr lang="en-IN" b="0" i="0" dirty="0">
              <a:solidFill>
                <a:srgbClr val="51565E"/>
              </a:solidFill>
              <a:effectLst/>
              <a:latin typeface="Verdana" panose="020B0604030504040204" pitchFamily="34" charset="0"/>
              <a:ea typeface="Verdana" panose="020B0604030504040204" pitchFamily="34" charset="0"/>
            </a:endParaRPr>
          </a:p>
          <a:p>
            <a:pPr marL="342900" indent="-342900">
              <a:buFont typeface="Wingdings" panose="05000000000000000000" pitchFamily="2" charset="2"/>
              <a:buChar char="Ø"/>
            </a:pPr>
            <a:r>
              <a:rPr lang="en-IN" b="0" i="0" dirty="0" err="1">
                <a:solidFill>
                  <a:srgbClr val="51565E"/>
                </a:solidFill>
                <a:effectLst/>
                <a:latin typeface="Verdana" panose="020B0604030504040204" pitchFamily="34" charset="0"/>
                <a:ea typeface="Verdana" panose="020B0604030504040204" pitchFamily="34" charset="0"/>
              </a:rPr>
              <a:t>NumPy</a:t>
            </a:r>
            <a:endParaRPr lang="en-IN" b="0" i="0" dirty="0">
              <a:solidFill>
                <a:srgbClr val="51565E"/>
              </a:solidFill>
              <a:effectLst/>
              <a:latin typeface="Verdana" panose="020B0604030504040204" pitchFamily="34" charset="0"/>
              <a:ea typeface="Verdana" panose="020B0604030504040204" pitchFamily="34" charset="0"/>
            </a:endParaRPr>
          </a:p>
          <a:p>
            <a:pPr marL="342900" indent="-342900">
              <a:buFont typeface="Wingdings" panose="05000000000000000000" pitchFamily="2" charset="2"/>
              <a:buChar char="Ø"/>
            </a:pPr>
            <a:r>
              <a:rPr lang="en-IN" b="0" i="0" dirty="0" err="1">
                <a:solidFill>
                  <a:srgbClr val="51565E"/>
                </a:solidFill>
                <a:effectLst/>
                <a:latin typeface="Verdana" panose="020B0604030504040204" pitchFamily="34" charset="0"/>
                <a:ea typeface="Verdana" panose="020B0604030504040204" pitchFamily="34" charset="0"/>
              </a:rPr>
              <a:t>SciPy</a:t>
            </a:r>
            <a:r>
              <a:rPr lang="en-IN" b="0" i="0" dirty="0">
                <a:solidFill>
                  <a:srgbClr val="51565E"/>
                </a:solidFill>
                <a:effectLst/>
                <a:latin typeface="Verdana" panose="020B0604030504040204" pitchFamily="34" charset="0"/>
                <a:ea typeface="Verdana" panose="020B0604030504040204" pitchFamily="34" charset="0"/>
              </a:rPr>
              <a:t> </a:t>
            </a:r>
          </a:p>
          <a:p>
            <a:pPr marL="342900" indent="-342900">
              <a:buFont typeface="Wingdings" panose="05000000000000000000" pitchFamily="2" charset="2"/>
              <a:buChar char="Ø"/>
            </a:pPr>
            <a:r>
              <a:rPr lang="en-IN" b="0" i="0" dirty="0">
                <a:solidFill>
                  <a:srgbClr val="51565E"/>
                </a:solidFill>
                <a:effectLst/>
                <a:latin typeface="Verdana" panose="020B0604030504040204" pitchFamily="34" charset="0"/>
                <a:ea typeface="Verdana" panose="020B0604030504040204" pitchFamily="34" charset="0"/>
              </a:rPr>
              <a:t>Pandas</a:t>
            </a:r>
          </a:p>
          <a:p>
            <a:pPr marL="342900" indent="-342900">
              <a:buFont typeface="Wingdings" panose="05000000000000000000" pitchFamily="2" charset="2"/>
              <a:buChar char="Ø"/>
            </a:pPr>
            <a:r>
              <a:rPr lang="en-IN" b="0" i="0" dirty="0" err="1">
                <a:solidFill>
                  <a:srgbClr val="51565E"/>
                </a:solidFill>
                <a:effectLst/>
                <a:latin typeface="Verdana" panose="020B0604030504040204" pitchFamily="34" charset="0"/>
                <a:ea typeface="Verdana" panose="020B0604030504040204" pitchFamily="34" charset="0"/>
              </a:rPr>
              <a:t>Matplotlib</a:t>
            </a:r>
            <a:r>
              <a:rPr lang="en-IN" b="0" i="0" dirty="0">
                <a:solidFill>
                  <a:srgbClr val="51565E"/>
                </a:solidFill>
                <a:effectLst/>
                <a:latin typeface="Verdana" panose="020B0604030504040204" pitchFamily="34" charset="0"/>
                <a:ea typeface="Verdana" panose="020B0604030504040204" pitchFamily="34" charset="0"/>
              </a:rPr>
              <a:t> </a:t>
            </a:r>
          </a:p>
          <a:p>
            <a:pPr marL="342900" indent="-342900">
              <a:buFont typeface="Wingdings" panose="05000000000000000000" pitchFamily="2" charset="2"/>
              <a:buChar char="Ø"/>
            </a:pPr>
            <a:r>
              <a:rPr lang="en-IN" b="0" i="0" dirty="0" err="1">
                <a:solidFill>
                  <a:srgbClr val="51565E"/>
                </a:solidFill>
                <a:effectLst/>
                <a:latin typeface="Verdana" panose="020B0604030504040204" pitchFamily="34" charset="0"/>
                <a:ea typeface="Verdana" panose="020B0604030504040204" pitchFamily="34" charset="0"/>
              </a:rPr>
              <a:t>Keras</a:t>
            </a:r>
            <a:endParaRPr lang="en-IN" b="0" i="0" dirty="0">
              <a:solidFill>
                <a:srgbClr val="51565E"/>
              </a:solidFill>
              <a:effectLst/>
              <a:latin typeface="Verdana" panose="020B0604030504040204" pitchFamily="34" charset="0"/>
              <a:ea typeface="Verdana" panose="020B0604030504040204" pitchFamily="34" charset="0"/>
            </a:endParaRPr>
          </a:p>
          <a:p>
            <a:pPr marL="342900" indent="-342900">
              <a:buFont typeface="Wingdings" panose="05000000000000000000" pitchFamily="2" charset="2"/>
              <a:buChar char="Ø"/>
            </a:pPr>
            <a:r>
              <a:rPr lang="en-IN" b="0" i="0" dirty="0" err="1">
                <a:solidFill>
                  <a:srgbClr val="51565E"/>
                </a:solidFill>
                <a:effectLst/>
                <a:latin typeface="Verdana" panose="020B0604030504040204" pitchFamily="34" charset="0"/>
                <a:ea typeface="Verdana" panose="020B0604030504040204" pitchFamily="34" charset="0"/>
              </a:rPr>
              <a:t>SciKit</a:t>
            </a:r>
            <a:r>
              <a:rPr lang="en-IN" b="0" i="0" dirty="0">
                <a:solidFill>
                  <a:srgbClr val="51565E"/>
                </a:solidFill>
                <a:effectLst/>
                <a:latin typeface="Verdana" panose="020B0604030504040204" pitchFamily="34" charset="0"/>
                <a:ea typeface="Verdana" panose="020B0604030504040204" pitchFamily="34" charset="0"/>
              </a:rPr>
              <a:t>-Learn</a:t>
            </a:r>
          </a:p>
          <a:p>
            <a:pPr marL="342900" indent="-342900">
              <a:buFont typeface="Wingdings" panose="05000000000000000000" pitchFamily="2" charset="2"/>
              <a:buChar char="Ø"/>
            </a:pPr>
            <a:r>
              <a:rPr lang="en-IN" b="0" i="0" dirty="0" err="1">
                <a:solidFill>
                  <a:srgbClr val="51565E"/>
                </a:solidFill>
                <a:effectLst/>
                <a:latin typeface="Verdana" panose="020B0604030504040204" pitchFamily="34" charset="0"/>
                <a:ea typeface="Verdana" panose="020B0604030504040204" pitchFamily="34" charset="0"/>
              </a:rPr>
              <a:t>PyTorch</a:t>
            </a:r>
            <a:endParaRPr lang="en-IN" b="0" i="0" dirty="0">
              <a:solidFill>
                <a:srgbClr val="51565E"/>
              </a:solidFill>
              <a:effectLst/>
              <a:latin typeface="Verdana" panose="020B0604030504040204" pitchFamily="34" charset="0"/>
              <a:ea typeface="Verdana" panose="020B0604030504040204" pitchFamily="34" charset="0"/>
            </a:endParaRPr>
          </a:p>
          <a:p>
            <a:pPr marL="342900" indent="-342900">
              <a:buFont typeface="Wingdings" panose="05000000000000000000" pitchFamily="2" charset="2"/>
              <a:buChar char="Ø"/>
            </a:pPr>
            <a:r>
              <a:rPr lang="en-IN" b="0" i="0" dirty="0" err="1">
                <a:solidFill>
                  <a:srgbClr val="51565E"/>
                </a:solidFill>
                <a:effectLst/>
                <a:latin typeface="Verdana" panose="020B0604030504040204" pitchFamily="34" charset="0"/>
                <a:ea typeface="Verdana" panose="020B0604030504040204" pitchFamily="34" charset="0"/>
              </a:rPr>
              <a:t>Scrapy</a:t>
            </a:r>
            <a:endParaRPr lang="en-IN" b="0" i="0" dirty="0">
              <a:solidFill>
                <a:srgbClr val="51565E"/>
              </a:solidFill>
              <a:effectLst/>
              <a:latin typeface="Verdana" panose="020B0604030504040204" pitchFamily="34" charset="0"/>
              <a:ea typeface="Verdana" panose="020B0604030504040204" pitchFamily="34" charset="0"/>
            </a:endParaRPr>
          </a:p>
          <a:p>
            <a:pPr marL="342900" indent="-342900">
              <a:buFont typeface="Wingdings" panose="05000000000000000000" pitchFamily="2" charset="2"/>
              <a:buChar char="Ø"/>
            </a:pPr>
            <a:r>
              <a:rPr lang="en-IN" b="0" i="0" dirty="0" err="1">
                <a:solidFill>
                  <a:srgbClr val="51565E"/>
                </a:solidFill>
                <a:effectLst/>
                <a:latin typeface="Verdana" panose="020B0604030504040204" pitchFamily="34" charset="0"/>
                <a:ea typeface="Verdana" panose="020B0604030504040204" pitchFamily="34" charset="0"/>
              </a:rPr>
              <a:t>BeautifulSoup</a:t>
            </a:r>
            <a:endParaRPr lang="en-IN" b="0" i="0" dirty="0">
              <a:solidFill>
                <a:srgbClr val="51565E"/>
              </a:solidFill>
              <a:effectLst/>
              <a:latin typeface="Verdana" panose="020B0604030504040204" pitchFamily="34" charset="0"/>
              <a:ea typeface="Verdana" panose="020B0604030504040204" pitchFamily="34" charset="0"/>
            </a:endParaRPr>
          </a:p>
          <a:p>
            <a:endParaRPr lang="en-IN" b="0" i="0" dirty="0">
              <a:solidFill>
                <a:srgbClr val="FFFFFF"/>
              </a:solidFill>
              <a:effectLst/>
              <a:latin typeface="Verdana" panose="020B0604030504040204" pitchFamily="34" charset="0"/>
              <a:ea typeface="Verdana" panose="020B0604030504040204" pitchFamily="34" charset="0"/>
            </a:endParaRPr>
          </a:p>
          <a:p>
            <a:endParaRPr lang="en-IN" dirty="0">
              <a:solidFill>
                <a:srgbClr val="FFFFFF"/>
              </a:solidFill>
              <a:latin typeface="Verdana" panose="020B0604030504040204" pitchFamily="34" charset="0"/>
              <a:ea typeface="Verdana" panose="020B0604030504040204" pitchFamily="34" charset="0"/>
            </a:endParaRPr>
          </a:p>
          <a:p>
            <a:endParaRPr lang="en-IN" b="0" i="0" dirty="0">
              <a:solidFill>
                <a:srgbClr val="FFFFFF"/>
              </a:solidFill>
              <a:effectLst/>
              <a:latin typeface="Verdana" panose="020B0604030504040204" pitchFamily="34" charset="0"/>
              <a:ea typeface="Verdana" panose="020B0604030504040204" pitchFamily="34" charset="0"/>
            </a:endParaRPr>
          </a:p>
          <a:p>
            <a:endParaRPr lang="en-IN" b="0" i="0" dirty="0">
              <a:solidFill>
                <a:srgbClr val="FFFFFF"/>
              </a:solidFill>
              <a:effectLst/>
              <a:latin typeface="Verdana" panose="020B0604030504040204" pitchFamily="34" charset="0"/>
              <a:ea typeface="Verdana" panose="020B0604030504040204" pitchFamily="34" charset="0"/>
            </a:endParaRPr>
          </a:p>
          <a:p>
            <a:br>
              <a:rPr lang="en-IN" b="0" i="0" dirty="0">
                <a:solidFill>
                  <a:srgbClr val="FFFFFF"/>
                </a:solidFill>
                <a:effectLst/>
                <a:latin typeface="Verdana" panose="020B0604030504040204" pitchFamily="34" charset="0"/>
                <a:ea typeface="Verdana" panose="020B0604030504040204" pitchFamily="34" charset="0"/>
              </a:rPr>
            </a:b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73821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21217" y="1305342"/>
            <a:ext cx="10264462" cy="3970318"/>
          </a:xfrm>
          <a:prstGeom prst="rect">
            <a:avLst/>
          </a:prstGeom>
        </p:spPr>
        <p:txBody>
          <a:bodyPr wrap="square">
            <a:spAutoFit/>
          </a:bodyPr>
          <a:lstStyle/>
          <a:p>
            <a:r>
              <a:rPr lang="en-US" b="1" i="0" dirty="0">
                <a:solidFill>
                  <a:srgbClr val="272C37"/>
                </a:solidFill>
                <a:effectLst/>
                <a:latin typeface="Verdana" panose="020B0604030504040204" pitchFamily="34" charset="0"/>
                <a:ea typeface="Verdana" panose="020B0604030504040204" pitchFamily="34" charset="0"/>
              </a:rPr>
              <a:t>					9. </a:t>
            </a:r>
            <a:r>
              <a:rPr lang="en-US" b="1" i="0" u="sng" dirty="0" err="1">
                <a:solidFill>
                  <a:srgbClr val="272C37"/>
                </a:solidFill>
                <a:effectLst/>
                <a:latin typeface="Verdana" panose="020B0604030504040204" pitchFamily="34" charset="0"/>
                <a:ea typeface="Verdana" panose="020B0604030504040204" pitchFamily="34" charset="0"/>
              </a:rPr>
              <a:t>Scrapy</a:t>
            </a:r>
            <a:endParaRPr lang="en-US" b="1" i="0" u="sng" dirty="0">
              <a:solidFill>
                <a:srgbClr val="272C37"/>
              </a:solidFill>
              <a:effectLst/>
              <a:latin typeface="Verdana" panose="020B0604030504040204" pitchFamily="34" charset="0"/>
              <a:ea typeface="Verdana" panose="020B0604030504040204" pitchFamily="34" charset="0"/>
            </a:endParaRPr>
          </a:p>
          <a:p>
            <a:endParaRPr lang="en-US" b="0" i="0" dirty="0">
              <a:solidFill>
                <a:srgbClr val="272C37"/>
              </a:solidFill>
              <a:effectLst/>
              <a:latin typeface="Verdana" panose="020B0604030504040204" pitchFamily="34" charset="0"/>
              <a:ea typeface="Verdana" panose="020B0604030504040204" pitchFamily="34" charset="0"/>
            </a:endParaRPr>
          </a:p>
          <a:p>
            <a:r>
              <a:rPr lang="en-US" b="0" i="0" dirty="0">
                <a:solidFill>
                  <a:srgbClr val="51565E"/>
                </a:solidFill>
                <a:effectLst/>
                <a:latin typeface="Verdana" panose="020B0604030504040204" pitchFamily="34" charset="0"/>
                <a:ea typeface="Verdana" panose="020B0604030504040204" pitchFamily="34" charset="0"/>
              </a:rPr>
              <a:t>The next known python libraries for data science is </a:t>
            </a:r>
            <a:r>
              <a:rPr lang="en-US" b="0" i="0" dirty="0" err="1">
                <a:solidFill>
                  <a:srgbClr val="51565E"/>
                </a:solidFill>
                <a:effectLst/>
                <a:latin typeface="Verdana" panose="020B0604030504040204" pitchFamily="34" charset="0"/>
                <a:ea typeface="Verdana" panose="020B0604030504040204" pitchFamily="34" charset="0"/>
              </a:rPr>
              <a:t>Scrapy</a:t>
            </a:r>
            <a:r>
              <a:rPr lang="en-US" b="0" i="0" dirty="0">
                <a:solidFill>
                  <a:srgbClr val="51565E"/>
                </a:solidFill>
                <a:effectLst/>
                <a:latin typeface="Verdana" panose="020B0604030504040204" pitchFamily="34" charset="0"/>
                <a:ea typeface="Verdana" panose="020B0604030504040204" pitchFamily="34" charset="0"/>
              </a:rPr>
              <a:t>. </a:t>
            </a:r>
            <a:r>
              <a:rPr lang="en-US" b="0" i="0" dirty="0" err="1">
                <a:solidFill>
                  <a:srgbClr val="51565E"/>
                </a:solidFill>
                <a:effectLst/>
                <a:latin typeface="Verdana" panose="020B0604030504040204" pitchFamily="34" charset="0"/>
                <a:ea typeface="Verdana" panose="020B0604030504040204" pitchFamily="34" charset="0"/>
              </a:rPr>
              <a:t>Scrapy</a:t>
            </a:r>
            <a:r>
              <a:rPr lang="en-US" b="0" i="0" dirty="0">
                <a:solidFill>
                  <a:srgbClr val="51565E"/>
                </a:solidFill>
                <a:effectLst/>
                <a:latin typeface="Verdana" panose="020B0604030504040204" pitchFamily="34" charset="0"/>
                <a:ea typeface="Verdana" panose="020B0604030504040204" pitchFamily="34" charset="0"/>
              </a:rPr>
              <a:t> </a:t>
            </a:r>
            <a:r>
              <a:rPr lang="en-US" b="0" i="0" dirty="0" err="1">
                <a:solidFill>
                  <a:srgbClr val="51565E"/>
                </a:solidFill>
                <a:effectLst/>
                <a:latin typeface="Verdana" panose="020B0604030504040204" pitchFamily="34" charset="0"/>
                <a:ea typeface="Verdana" panose="020B0604030504040204" pitchFamily="34" charset="0"/>
              </a:rPr>
              <a:t>isone</a:t>
            </a:r>
            <a:r>
              <a:rPr lang="en-US" b="0" i="0" dirty="0">
                <a:solidFill>
                  <a:srgbClr val="51565E"/>
                </a:solidFill>
                <a:effectLst/>
                <a:latin typeface="Verdana" panose="020B0604030504040204" pitchFamily="34" charset="0"/>
                <a:ea typeface="Verdana" panose="020B0604030504040204" pitchFamily="34" charset="0"/>
              </a:rPr>
              <a:t> of the most popular, fast, open-source web crawling frameworks written in Python. It is commonly used to extract the data from the web page with the help of selectors based on </a:t>
            </a:r>
            <a:r>
              <a:rPr lang="en-US" b="0" i="0" dirty="0" err="1">
                <a:solidFill>
                  <a:srgbClr val="51565E"/>
                </a:solidFill>
                <a:effectLst/>
                <a:latin typeface="Verdana" panose="020B0604030504040204" pitchFamily="34" charset="0"/>
                <a:ea typeface="Verdana" panose="020B0604030504040204" pitchFamily="34" charset="0"/>
              </a:rPr>
              <a:t>XPath</a:t>
            </a:r>
            <a:r>
              <a:rPr lang="en-US" b="0" i="0" dirty="0">
                <a:solidFill>
                  <a:srgbClr val="51565E"/>
                </a:solidFill>
                <a:effectLst/>
                <a:latin typeface="Verdana" panose="020B0604030504040204" pitchFamily="34" charset="0"/>
                <a:ea typeface="Verdana" panose="020B0604030504040204" pitchFamily="34" charset="0"/>
              </a:rPr>
              <a:t>.</a:t>
            </a:r>
          </a:p>
          <a:p>
            <a:endParaRPr lang="en-US" b="0" i="0" dirty="0">
              <a:solidFill>
                <a:srgbClr val="51565E"/>
              </a:solidFill>
              <a:effectLst/>
              <a:latin typeface="Verdana" panose="020B0604030504040204" pitchFamily="34" charset="0"/>
              <a:ea typeface="Verdana" panose="020B0604030504040204" pitchFamily="34" charset="0"/>
            </a:endParaRPr>
          </a:p>
          <a:p>
            <a:r>
              <a:rPr lang="en-US" b="0" i="0" dirty="0">
                <a:solidFill>
                  <a:srgbClr val="272C37"/>
                </a:solidFill>
                <a:effectLst/>
                <a:latin typeface="Verdana" panose="020B0604030504040204" pitchFamily="34" charset="0"/>
                <a:ea typeface="Verdana" panose="020B0604030504040204" pitchFamily="34" charset="0"/>
              </a:rPr>
              <a:t>Applications:</a:t>
            </a:r>
          </a:p>
          <a:p>
            <a:pPr marL="285750" indent="-285750">
              <a:buFont typeface="Wingdings" panose="05000000000000000000" pitchFamily="2" charset="2"/>
              <a:buChar char="ü"/>
            </a:pPr>
            <a:r>
              <a:rPr lang="en-US" b="0" i="0" dirty="0" err="1">
                <a:solidFill>
                  <a:srgbClr val="51565E"/>
                </a:solidFill>
                <a:effectLst/>
                <a:latin typeface="Verdana" panose="020B0604030504040204" pitchFamily="34" charset="0"/>
                <a:ea typeface="Verdana" panose="020B0604030504040204" pitchFamily="34" charset="0"/>
              </a:rPr>
              <a:t>Scrapy</a:t>
            </a:r>
            <a:r>
              <a:rPr lang="en-US" b="0" i="0" dirty="0">
                <a:solidFill>
                  <a:srgbClr val="51565E"/>
                </a:solidFill>
                <a:effectLst/>
                <a:latin typeface="Verdana" panose="020B0604030504040204" pitchFamily="34" charset="0"/>
                <a:ea typeface="Verdana" panose="020B0604030504040204" pitchFamily="34" charset="0"/>
              </a:rPr>
              <a:t> helps in building crawling programs (spider bots) that can retrieve structured data from the web</a:t>
            </a:r>
          </a:p>
          <a:p>
            <a:pPr marL="285750" indent="-285750">
              <a:buFont typeface="Wingdings" panose="05000000000000000000" pitchFamily="2" charset="2"/>
              <a:buChar char="ü"/>
            </a:pPr>
            <a:r>
              <a:rPr lang="en-US" b="0" i="0" dirty="0">
                <a:solidFill>
                  <a:srgbClr val="51565E"/>
                </a:solidFill>
                <a:effectLst/>
                <a:latin typeface="Verdana" panose="020B0604030504040204" pitchFamily="34" charset="0"/>
                <a:ea typeface="Verdana" panose="020B0604030504040204" pitchFamily="34" charset="0"/>
              </a:rPr>
              <a:t>Scrappy is also used to gather data from APIs and follows a ‘Don't Repeat Yourself’ principle in the design of its interface, influencing users to write universal codes that can be reused for building and scaling large crawlers.</a:t>
            </a:r>
          </a:p>
          <a:p>
            <a:br>
              <a:rPr lang="en-US" dirty="0">
                <a:latin typeface="Verdana" panose="020B0604030504040204" pitchFamily="34" charset="0"/>
                <a:ea typeface="Verdana" panose="020B0604030504040204" pitchFamily="34" charset="0"/>
              </a:rPr>
            </a:b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25618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0175" y="1664488"/>
            <a:ext cx="9846364" cy="3416320"/>
          </a:xfrm>
          <a:prstGeom prst="rect">
            <a:avLst/>
          </a:prstGeom>
        </p:spPr>
        <p:txBody>
          <a:bodyPr wrap="square">
            <a:spAutoFit/>
          </a:bodyPr>
          <a:lstStyle/>
          <a:p>
            <a:r>
              <a:rPr lang="en-US" b="1" i="0" dirty="0">
                <a:solidFill>
                  <a:srgbClr val="272C37"/>
                </a:solidFill>
                <a:effectLst/>
                <a:latin typeface="Verdana" panose="020B0604030504040204" pitchFamily="34" charset="0"/>
                <a:ea typeface="Verdana" panose="020B0604030504040204" pitchFamily="34" charset="0"/>
              </a:rPr>
              <a:t>			10. </a:t>
            </a:r>
            <a:r>
              <a:rPr lang="en-US" b="1" i="0" u="sng" dirty="0" err="1">
                <a:solidFill>
                  <a:srgbClr val="272C37"/>
                </a:solidFill>
                <a:effectLst/>
                <a:latin typeface="Verdana" panose="020B0604030504040204" pitchFamily="34" charset="0"/>
                <a:ea typeface="Verdana" panose="020B0604030504040204" pitchFamily="34" charset="0"/>
              </a:rPr>
              <a:t>BeautifulSoup</a:t>
            </a:r>
            <a:endParaRPr lang="en-US" b="1" i="0" u="sng" dirty="0">
              <a:solidFill>
                <a:srgbClr val="272C37"/>
              </a:solidFill>
              <a:effectLst/>
              <a:latin typeface="Verdana" panose="020B0604030504040204" pitchFamily="34" charset="0"/>
              <a:ea typeface="Verdana" panose="020B0604030504040204" pitchFamily="34" charset="0"/>
            </a:endParaRPr>
          </a:p>
          <a:p>
            <a:endParaRPr lang="en-US" b="0" i="0" dirty="0">
              <a:solidFill>
                <a:srgbClr val="272C37"/>
              </a:solidFill>
              <a:effectLst/>
              <a:latin typeface="Verdana" panose="020B0604030504040204" pitchFamily="34" charset="0"/>
              <a:ea typeface="Verdana" panose="020B0604030504040204" pitchFamily="34" charset="0"/>
            </a:endParaRPr>
          </a:p>
          <a:p>
            <a:r>
              <a:rPr lang="en-US" b="0" i="0" dirty="0" err="1">
                <a:solidFill>
                  <a:srgbClr val="51565E"/>
                </a:solidFill>
                <a:effectLst/>
                <a:latin typeface="Verdana" panose="020B0604030504040204" pitchFamily="34" charset="0"/>
                <a:ea typeface="Verdana" panose="020B0604030504040204" pitchFamily="34" charset="0"/>
              </a:rPr>
              <a:t>BeautifulSoup</a:t>
            </a:r>
            <a:r>
              <a:rPr lang="en-US" b="0" i="0" dirty="0">
                <a:solidFill>
                  <a:srgbClr val="51565E"/>
                </a:solidFill>
                <a:effectLst/>
                <a:latin typeface="Verdana" panose="020B0604030504040204" pitchFamily="34" charset="0"/>
                <a:ea typeface="Verdana" panose="020B0604030504040204" pitchFamily="34" charset="0"/>
              </a:rPr>
              <a:t> - the next python library for data science. This is another popular python library most commonly known for web crawling and </a:t>
            </a:r>
            <a:r>
              <a:rPr lang="en-US" b="0" i="0" u="none" strike="noStrike" dirty="0">
                <a:solidFill>
                  <a:srgbClr val="1179EF"/>
                </a:solidFill>
                <a:effectLst/>
                <a:latin typeface="Verdana" panose="020B0604030504040204" pitchFamily="34" charset="0"/>
                <a:ea typeface="Verdana" panose="020B0604030504040204" pitchFamily="34" charset="0"/>
                <a:hlinkClick r:id="rId2" tooltip="data scraping"/>
              </a:rPr>
              <a:t>data scraping</a:t>
            </a:r>
            <a:r>
              <a:rPr lang="en-US" b="0" i="0" dirty="0">
                <a:solidFill>
                  <a:srgbClr val="51565E"/>
                </a:solidFill>
                <a:effectLst/>
                <a:latin typeface="Verdana" panose="020B0604030504040204" pitchFamily="34" charset="0"/>
                <a:ea typeface="Verdana" panose="020B0604030504040204" pitchFamily="34" charset="0"/>
              </a:rPr>
              <a:t>. Users can collect data that’s available on some website without a proper CSV or API, and </a:t>
            </a:r>
            <a:r>
              <a:rPr lang="en-US" b="0" i="0" dirty="0" err="1">
                <a:solidFill>
                  <a:srgbClr val="51565E"/>
                </a:solidFill>
                <a:effectLst/>
                <a:latin typeface="Verdana" panose="020B0604030504040204" pitchFamily="34" charset="0"/>
                <a:ea typeface="Verdana" panose="020B0604030504040204" pitchFamily="34" charset="0"/>
              </a:rPr>
              <a:t>BeautifulSoup</a:t>
            </a:r>
            <a:r>
              <a:rPr lang="en-US" b="0" i="0" dirty="0">
                <a:solidFill>
                  <a:srgbClr val="51565E"/>
                </a:solidFill>
                <a:effectLst/>
                <a:latin typeface="Verdana" panose="020B0604030504040204" pitchFamily="34" charset="0"/>
                <a:ea typeface="Verdana" panose="020B0604030504040204" pitchFamily="34" charset="0"/>
              </a:rPr>
              <a:t> can help them scrape it and arrange it into the required format.</a:t>
            </a:r>
          </a:p>
          <a:p>
            <a:endParaRPr lang="en-US" dirty="0">
              <a:latin typeface="Verdana" panose="020B0604030504040204" pitchFamily="34" charset="0"/>
              <a:ea typeface="Verdana" panose="020B0604030504040204" pitchFamily="34" charset="0"/>
            </a:endParaRPr>
          </a:p>
          <a:p>
            <a:endParaRPr lang="en-US" dirty="0">
              <a:latin typeface="Verdana" panose="020B0604030504040204" pitchFamily="34" charset="0"/>
              <a:ea typeface="Verdana" panose="020B0604030504040204" pitchFamily="34" charset="0"/>
            </a:endParaRPr>
          </a:p>
          <a:p>
            <a:endParaRPr lang="en-US" dirty="0">
              <a:latin typeface="Verdana" panose="020B0604030504040204" pitchFamily="34" charset="0"/>
              <a:ea typeface="Verdana" panose="020B0604030504040204" pitchFamily="34" charset="0"/>
            </a:endParaRPr>
          </a:p>
          <a:p>
            <a:endParaRPr lang="en-US" dirty="0">
              <a:latin typeface="Verdana" panose="020B0604030504040204" pitchFamily="34" charset="0"/>
              <a:ea typeface="Verdana" panose="020B0604030504040204" pitchFamily="34" charset="0"/>
            </a:endParaRPr>
          </a:p>
          <a:p>
            <a:br>
              <a:rPr lang="en-US" dirty="0">
                <a:latin typeface="Verdana" panose="020B0604030504040204" pitchFamily="34" charset="0"/>
                <a:ea typeface="Verdana" panose="020B0604030504040204" pitchFamily="34" charset="0"/>
              </a:rPr>
            </a:b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762577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53036" y="367067"/>
            <a:ext cx="10740980" cy="5909310"/>
          </a:xfrm>
          <a:prstGeom prst="rect">
            <a:avLst/>
          </a:prstGeom>
        </p:spPr>
        <p:txBody>
          <a:bodyPr wrap="square">
            <a:spAutoFit/>
          </a:bodyPr>
          <a:lstStyle/>
          <a:p>
            <a:endParaRPr lang="en-US" dirty="0">
              <a:latin typeface="Verdana" panose="020B0604030504040204" pitchFamily="34" charset="0"/>
              <a:ea typeface="Verdana" panose="020B0604030504040204" pitchFamily="34" charset="0"/>
            </a:endParaRPr>
          </a:p>
          <a:p>
            <a:pPr marL="4000500" lvl="8" indent="-342900">
              <a:buFont typeface="+mj-lt"/>
              <a:buAutoNum type="arabicPeriod"/>
            </a:pPr>
            <a:r>
              <a:rPr lang="en-US" b="1" u="sng" dirty="0" err="1">
                <a:latin typeface="Verdana" panose="020B0604030504040204" pitchFamily="34" charset="0"/>
                <a:ea typeface="Verdana" panose="020B0604030504040204" pitchFamily="34" charset="0"/>
              </a:rPr>
              <a:t>TensorFlow</a:t>
            </a:r>
            <a:endParaRPr lang="en-US" u="sng" dirty="0">
              <a:latin typeface="Verdana" panose="020B0604030504040204" pitchFamily="34" charset="0"/>
              <a:ea typeface="Verdana" panose="020B0604030504040204" pitchFamily="34" charset="0"/>
            </a:endParaRPr>
          </a:p>
          <a:p>
            <a:endParaRPr lang="en-US"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The first in the list of python libraries for data science is </a:t>
            </a:r>
            <a:r>
              <a:rPr lang="en-US" dirty="0" err="1">
                <a:latin typeface="Verdana" panose="020B0604030504040204" pitchFamily="34" charset="0"/>
                <a:ea typeface="Verdana" panose="020B0604030504040204" pitchFamily="34" charset="0"/>
              </a:rPr>
              <a:t>TensorFlow</a:t>
            </a:r>
            <a:r>
              <a:rPr lang="en-US" dirty="0">
                <a:latin typeface="Verdana" panose="020B0604030504040204" pitchFamily="34" charset="0"/>
                <a:ea typeface="Verdana" panose="020B0604030504040204" pitchFamily="34" charset="0"/>
              </a:rPr>
              <a:t>. </a:t>
            </a:r>
            <a:r>
              <a:rPr lang="en-US" dirty="0" err="1">
                <a:latin typeface="Verdana" panose="020B0604030504040204" pitchFamily="34" charset="0"/>
                <a:ea typeface="Verdana" panose="020B0604030504040204" pitchFamily="34" charset="0"/>
                <a:hlinkClick r:id="rId2" tooltip="TensorFlow"/>
              </a:rPr>
              <a:t>TensorFlow</a:t>
            </a:r>
            <a:r>
              <a:rPr lang="en-US" dirty="0">
                <a:latin typeface="Verdana" panose="020B0604030504040204" pitchFamily="34" charset="0"/>
                <a:ea typeface="Verdana" panose="020B0604030504040204" pitchFamily="34" charset="0"/>
              </a:rPr>
              <a:t> is a library for high-performance numerical computations with around 35,000 comments and a vibrant community of around 1,500 contributors. It’s used across various scientific fields. </a:t>
            </a:r>
            <a:r>
              <a:rPr lang="en-US" dirty="0" err="1">
                <a:latin typeface="Verdana" panose="020B0604030504040204" pitchFamily="34" charset="0"/>
                <a:ea typeface="Verdana" panose="020B0604030504040204" pitchFamily="34" charset="0"/>
              </a:rPr>
              <a:t>TensorFlow</a:t>
            </a:r>
            <a:r>
              <a:rPr lang="en-US" dirty="0">
                <a:latin typeface="Verdana" panose="020B0604030504040204" pitchFamily="34" charset="0"/>
                <a:ea typeface="Verdana" panose="020B0604030504040204" pitchFamily="34" charset="0"/>
              </a:rPr>
              <a:t> is basically a framework for defining and running computations that involve tensors, which are partially defined computational objects that eventually produce a value.</a:t>
            </a:r>
          </a:p>
          <a:p>
            <a:br>
              <a:rPr lang="en-US" dirty="0">
                <a:latin typeface="Verdana" panose="020B0604030504040204" pitchFamily="34" charset="0"/>
                <a:ea typeface="Verdana" panose="020B0604030504040204" pitchFamily="34" charset="0"/>
              </a:rPr>
            </a:br>
            <a:r>
              <a:rPr lang="en-US" dirty="0">
                <a:latin typeface="Verdana" panose="020B0604030504040204" pitchFamily="34" charset="0"/>
                <a:ea typeface="Verdana" panose="020B0604030504040204" pitchFamily="34" charset="0"/>
              </a:rPr>
              <a:t>Features: </a:t>
            </a:r>
          </a:p>
          <a:p>
            <a:pPr marL="285750" indent="-285750">
              <a:buFont typeface="Wingdings" panose="05000000000000000000" pitchFamily="2" charset="2"/>
              <a:buChar char="ü"/>
            </a:pPr>
            <a:r>
              <a:rPr lang="en-US" dirty="0">
                <a:latin typeface="Verdana" panose="020B0604030504040204" pitchFamily="34" charset="0"/>
                <a:ea typeface="Verdana" panose="020B0604030504040204" pitchFamily="34" charset="0"/>
              </a:rPr>
              <a:t>Better computational graph visualizations</a:t>
            </a:r>
          </a:p>
          <a:p>
            <a:pPr marL="285750" indent="-285750">
              <a:buFont typeface="Wingdings" panose="05000000000000000000" pitchFamily="2" charset="2"/>
              <a:buChar char="ü"/>
            </a:pPr>
            <a:r>
              <a:rPr lang="en-US" dirty="0">
                <a:latin typeface="Verdana" panose="020B0604030504040204" pitchFamily="34" charset="0"/>
                <a:ea typeface="Verdana" panose="020B0604030504040204" pitchFamily="34" charset="0"/>
              </a:rPr>
              <a:t>Reduces error by 50 to 60 percent in neural machine learning</a:t>
            </a:r>
          </a:p>
          <a:p>
            <a:pPr marL="285750" indent="-285750">
              <a:buFont typeface="Wingdings" panose="05000000000000000000" pitchFamily="2" charset="2"/>
              <a:buChar char="ü"/>
            </a:pPr>
            <a:r>
              <a:rPr lang="en-US" dirty="0">
                <a:latin typeface="Verdana" panose="020B0604030504040204" pitchFamily="34" charset="0"/>
                <a:ea typeface="Verdana" panose="020B0604030504040204" pitchFamily="34" charset="0"/>
              </a:rPr>
              <a:t>Parallel computing to execute complex models</a:t>
            </a:r>
          </a:p>
          <a:p>
            <a:pPr marL="285750" indent="-285750">
              <a:buFont typeface="Wingdings" panose="05000000000000000000" pitchFamily="2" charset="2"/>
              <a:buChar char="ü"/>
            </a:pPr>
            <a:r>
              <a:rPr lang="en-US" dirty="0">
                <a:latin typeface="Verdana" panose="020B0604030504040204" pitchFamily="34" charset="0"/>
                <a:ea typeface="Verdana" panose="020B0604030504040204" pitchFamily="34" charset="0"/>
              </a:rPr>
              <a:t>Seamless library management backed by Google</a:t>
            </a:r>
          </a:p>
          <a:p>
            <a:pPr marL="285750" indent="-285750">
              <a:buFont typeface="Wingdings" panose="05000000000000000000" pitchFamily="2" charset="2"/>
              <a:buChar char="ü"/>
            </a:pPr>
            <a:r>
              <a:rPr lang="en-US" dirty="0">
                <a:latin typeface="Verdana" panose="020B0604030504040204" pitchFamily="34" charset="0"/>
                <a:ea typeface="Verdana" panose="020B0604030504040204" pitchFamily="34" charset="0"/>
              </a:rPr>
              <a:t>Quicker updates and frequent new releases to provide you with the latest features </a:t>
            </a:r>
          </a:p>
          <a:p>
            <a:endParaRPr lang="en-US" dirty="0">
              <a:latin typeface="Verdana" panose="020B0604030504040204" pitchFamily="34" charset="0"/>
              <a:ea typeface="Verdana" panose="020B0604030504040204" pitchFamily="34" charset="0"/>
            </a:endParaRPr>
          </a:p>
          <a:p>
            <a:r>
              <a:rPr lang="en-US" b="1" dirty="0" err="1">
                <a:latin typeface="Verdana" panose="020B0604030504040204" pitchFamily="34" charset="0"/>
                <a:ea typeface="Verdana" panose="020B0604030504040204" pitchFamily="34" charset="0"/>
              </a:rPr>
              <a:t>TensorFlow</a:t>
            </a:r>
            <a:r>
              <a:rPr lang="en-US" b="1" dirty="0">
                <a:latin typeface="Verdana" panose="020B0604030504040204" pitchFamily="34" charset="0"/>
                <a:ea typeface="Verdana" panose="020B0604030504040204" pitchFamily="34" charset="0"/>
              </a:rPr>
              <a:t> is particularly useful for the following applications:</a:t>
            </a:r>
          </a:p>
          <a:p>
            <a:pPr marL="285750" indent="-285750">
              <a:buFont typeface="Wingdings" panose="05000000000000000000" pitchFamily="2" charset="2"/>
              <a:buChar char="ü"/>
            </a:pPr>
            <a:r>
              <a:rPr lang="en-US" dirty="0">
                <a:latin typeface="Verdana" panose="020B0604030504040204" pitchFamily="34" charset="0"/>
                <a:ea typeface="Verdana" panose="020B0604030504040204" pitchFamily="34" charset="0"/>
              </a:rPr>
              <a:t>Speech and image recognition </a:t>
            </a:r>
          </a:p>
          <a:p>
            <a:pPr marL="285750" indent="-285750">
              <a:buFont typeface="Wingdings" panose="05000000000000000000" pitchFamily="2" charset="2"/>
              <a:buChar char="ü"/>
            </a:pPr>
            <a:r>
              <a:rPr lang="en-US" dirty="0">
                <a:latin typeface="Verdana" panose="020B0604030504040204" pitchFamily="34" charset="0"/>
                <a:ea typeface="Verdana" panose="020B0604030504040204" pitchFamily="34" charset="0"/>
              </a:rPr>
              <a:t>Text-based applications </a:t>
            </a:r>
          </a:p>
          <a:p>
            <a:pPr marL="285750" indent="-285750">
              <a:buFont typeface="Wingdings" panose="05000000000000000000" pitchFamily="2" charset="2"/>
              <a:buChar char="ü"/>
            </a:pPr>
            <a:r>
              <a:rPr lang="en-US" dirty="0">
                <a:latin typeface="Verdana" panose="020B0604030504040204" pitchFamily="34" charset="0"/>
                <a:ea typeface="Verdana" panose="020B0604030504040204" pitchFamily="34" charset="0"/>
              </a:rPr>
              <a:t>Time-series analysis</a:t>
            </a:r>
          </a:p>
          <a:p>
            <a:pPr marL="285750" indent="-285750">
              <a:buFont typeface="Wingdings" panose="05000000000000000000" pitchFamily="2" charset="2"/>
              <a:buChar char="ü"/>
            </a:pPr>
            <a:r>
              <a:rPr lang="en-US" dirty="0">
                <a:latin typeface="Verdana" panose="020B0604030504040204" pitchFamily="34" charset="0"/>
                <a:ea typeface="Verdana" panose="020B0604030504040204" pitchFamily="34" charset="0"/>
              </a:rPr>
              <a:t>Video detection</a:t>
            </a:r>
          </a:p>
        </p:txBody>
      </p:sp>
    </p:spTree>
    <p:extLst>
      <p:ext uri="{BB962C8B-B14F-4D97-AF65-F5344CB8AC3E}">
        <p14:creationId xmlns:p14="http://schemas.microsoft.com/office/powerpoint/2010/main" val="1538935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36372" y="649357"/>
            <a:ext cx="9672034" cy="6186309"/>
          </a:xfrm>
          <a:prstGeom prst="rect">
            <a:avLst/>
          </a:prstGeom>
        </p:spPr>
        <p:txBody>
          <a:bodyPr wrap="square">
            <a:spAutoFit/>
          </a:bodyPr>
          <a:lstStyle/>
          <a:p>
            <a:r>
              <a:rPr lang="en-IN" b="0" i="0" dirty="0">
                <a:solidFill>
                  <a:srgbClr val="272C37"/>
                </a:solidFill>
                <a:effectLst/>
                <a:latin typeface="Verdana" panose="020B0604030504040204" pitchFamily="34" charset="0"/>
                <a:ea typeface="Verdana" panose="020B0604030504040204" pitchFamily="34" charset="0"/>
              </a:rPr>
              <a:t>			</a:t>
            </a:r>
            <a:r>
              <a:rPr lang="en-IN" dirty="0">
                <a:solidFill>
                  <a:srgbClr val="272C37"/>
                </a:solidFill>
                <a:latin typeface="Verdana" panose="020B0604030504040204" pitchFamily="34" charset="0"/>
                <a:ea typeface="Verdana" panose="020B0604030504040204" pitchFamily="34" charset="0"/>
              </a:rPr>
              <a:t>	</a:t>
            </a:r>
            <a:r>
              <a:rPr lang="en-IN" b="1" i="0" dirty="0">
                <a:solidFill>
                  <a:srgbClr val="272C37"/>
                </a:solidFill>
                <a:effectLst/>
                <a:latin typeface="Verdana" panose="020B0604030504040204" pitchFamily="34" charset="0"/>
                <a:ea typeface="Verdana" panose="020B0604030504040204" pitchFamily="34" charset="0"/>
              </a:rPr>
              <a:t>2</a:t>
            </a:r>
            <a:r>
              <a:rPr lang="en-IN" b="0" i="0" dirty="0">
                <a:solidFill>
                  <a:srgbClr val="272C37"/>
                </a:solidFill>
                <a:effectLst/>
                <a:latin typeface="Verdana" panose="020B0604030504040204" pitchFamily="34" charset="0"/>
                <a:ea typeface="Verdana" panose="020B0604030504040204" pitchFamily="34" charset="0"/>
              </a:rPr>
              <a:t>. </a:t>
            </a:r>
            <a:r>
              <a:rPr lang="en-IN" b="1" i="0" u="sng" dirty="0" err="1">
                <a:solidFill>
                  <a:srgbClr val="272C37"/>
                </a:solidFill>
                <a:effectLst/>
                <a:latin typeface="Verdana" panose="020B0604030504040204" pitchFamily="34" charset="0"/>
                <a:ea typeface="Verdana" panose="020B0604030504040204" pitchFamily="34" charset="0"/>
              </a:rPr>
              <a:t>SciPy</a:t>
            </a:r>
            <a:endParaRPr lang="en-IN" b="1" i="0" u="sng" dirty="0">
              <a:solidFill>
                <a:srgbClr val="272C37"/>
              </a:solidFill>
              <a:effectLst/>
              <a:latin typeface="Verdana" panose="020B0604030504040204" pitchFamily="34" charset="0"/>
              <a:ea typeface="Verdana" panose="020B0604030504040204" pitchFamily="34" charset="0"/>
            </a:endParaRPr>
          </a:p>
          <a:p>
            <a:endParaRPr lang="en-IN" b="0" i="0" dirty="0">
              <a:solidFill>
                <a:srgbClr val="272C37"/>
              </a:solidFill>
              <a:effectLst/>
              <a:latin typeface="Verdana" panose="020B0604030504040204" pitchFamily="34" charset="0"/>
              <a:ea typeface="Verdana" panose="020B0604030504040204" pitchFamily="34" charset="0"/>
            </a:endParaRPr>
          </a:p>
          <a:p>
            <a:r>
              <a:rPr lang="en-US" dirty="0" err="1">
                <a:latin typeface="Verdana" panose="020B0604030504040204" pitchFamily="34" charset="0"/>
                <a:ea typeface="Verdana" panose="020B0604030504040204" pitchFamily="34" charset="0"/>
              </a:rPr>
              <a:t>SciPy</a:t>
            </a:r>
            <a:r>
              <a:rPr lang="en-US" dirty="0">
                <a:latin typeface="Verdana" panose="020B0604030504040204" pitchFamily="34" charset="0"/>
                <a:ea typeface="Verdana" panose="020B0604030504040204" pitchFamily="34" charset="0"/>
              </a:rPr>
              <a:t> (Scientific Python) is another free and open-source Python library for data science that is extensively used for high-level computations. </a:t>
            </a:r>
            <a:r>
              <a:rPr lang="en-US" dirty="0" err="1">
                <a:latin typeface="Verdana" panose="020B0604030504040204" pitchFamily="34" charset="0"/>
                <a:ea typeface="Verdana" panose="020B0604030504040204" pitchFamily="34" charset="0"/>
              </a:rPr>
              <a:t>SciPy</a:t>
            </a:r>
            <a:r>
              <a:rPr lang="en-US" dirty="0">
                <a:latin typeface="Verdana" panose="020B0604030504040204" pitchFamily="34" charset="0"/>
                <a:ea typeface="Verdana" panose="020B0604030504040204" pitchFamily="34" charset="0"/>
              </a:rPr>
              <a:t> has around 19,000 comments on </a:t>
            </a:r>
            <a:r>
              <a:rPr lang="en-US" dirty="0" err="1">
                <a:latin typeface="Verdana" panose="020B0604030504040204" pitchFamily="34" charset="0"/>
                <a:ea typeface="Verdana" panose="020B0604030504040204" pitchFamily="34" charset="0"/>
              </a:rPr>
              <a:t>GitHub</a:t>
            </a:r>
            <a:r>
              <a:rPr lang="en-US" dirty="0">
                <a:latin typeface="Verdana" panose="020B0604030504040204" pitchFamily="34" charset="0"/>
                <a:ea typeface="Verdana" panose="020B0604030504040204" pitchFamily="34" charset="0"/>
              </a:rPr>
              <a:t> and an active community of about 600 contributors. It’s extensively used for scientific and technical computations, because it extends </a:t>
            </a:r>
            <a:r>
              <a:rPr lang="en-US" dirty="0" err="1">
                <a:latin typeface="Verdana" panose="020B0604030504040204" pitchFamily="34" charset="0"/>
                <a:ea typeface="Verdana" panose="020B0604030504040204" pitchFamily="34" charset="0"/>
              </a:rPr>
              <a:t>NumPy</a:t>
            </a:r>
            <a:r>
              <a:rPr lang="en-US" dirty="0">
                <a:latin typeface="Verdana" panose="020B0604030504040204" pitchFamily="34" charset="0"/>
                <a:ea typeface="Verdana" panose="020B0604030504040204" pitchFamily="34" charset="0"/>
              </a:rPr>
              <a:t> and provides many user-friendly and efficient routines for scientific calculations.</a:t>
            </a:r>
          </a:p>
          <a:p>
            <a:br>
              <a:rPr lang="en-US" dirty="0">
                <a:latin typeface="Verdana" panose="020B0604030504040204" pitchFamily="34" charset="0"/>
                <a:ea typeface="Verdana" panose="020B0604030504040204" pitchFamily="34" charset="0"/>
              </a:rPr>
            </a:br>
            <a:r>
              <a:rPr lang="en-US" dirty="0">
                <a:latin typeface="Verdana" panose="020B0604030504040204" pitchFamily="34" charset="0"/>
                <a:ea typeface="Verdana" panose="020B0604030504040204" pitchFamily="34" charset="0"/>
              </a:rPr>
              <a:t>Features:</a:t>
            </a:r>
          </a:p>
          <a:p>
            <a:pPr marL="285750" indent="-285750">
              <a:buFont typeface="Wingdings" panose="05000000000000000000" pitchFamily="2" charset="2"/>
              <a:buChar char="ü"/>
            </a:pPr>
            <a:r>
              <a:rPr lang="en-US" dirty="0">
                <a:latin typeface="Verdana" panose="020B0604030504040204" pitchFamily="34" charset="0"/>
                <a:ea typeface="Verdana" panose="020B0604030504040204" pitchFamily="34" charset="0"/>
              </a:rPr>
              <a:t>Collection of algorithms and functions built on the </a:t>
            </a:r>
            <a:r>
              <a:rPr lang="en-US" dirty="0" err="1">
                <a:latin typeface="Verdana" panose="020B0604030504040204" pitchFamily="34" charset="0"/>
                <a:ea typeface="Verdana" panose="020B0604030504040204" pitchFamily="34" charset="0"/>
              </a:rPr>
              <a:t>NumPy</a:t>
            </a:r>
            <a:r>
              <a:rPr lang="en-US" dirty="0">
                <a:latin typeface="Verdana" panose="020B0604030504040204" pitchFamily="34" charset="0"/>
                <a:ea typeface="Verdana" panose="020B0604030504040204" pitchFamily="34" charset="0"/>
              </a:rPr>
              <a:t> extension of Python</a:t>
            </a:r>
          </a:p>
          <a:p>
            <a:pPr marL="285750" indent="-285750">
              <a:buFont typeface="Wingdings" panose="05000000000000000000" pitchFamily="2" charset="2"/>
              <a:buChar char="ü"/>
            </a:pPr>
            <a:r>
              <a:rPr lang="en-US" dirty="0">
                <a:latin typeface="Verdana" panose="020B0604030504040204" pitchFamily="34" charset="0"/>
                <a:ea typeface="Verdana" panose="020B0604030504040204" pitchFamily="34" charset="0"/>
              </a:rPr>
              <a:t>High-level commands for data manipulation and visualization</a:t>
            </a:r>
          </a:p>
          <a:p>
            <a:pPr marL="285750" indent="-285750">
              <a:buFont typeface="Wingdings" panose="05000000000000000000" pitchFamily="2" charset="2"/>
              <a:buChar char="ü"/>
            </a:pPr>
            <a:r>
              <a:rPr lang="en-US" dirty="0">
                <a:latin typeface="Verdana" panose="020B0604030504040204" pitchFamily="34" charset="0"/>
                <a:ea typeface="Verdana" panose="020B0604030504040204" pitchFamily="34" charset="0"/>
              </a:rPr>
              <a:t>Multidimensional image processing with the </a:t>
            </a:r>
            <a:r>
              <a:rPr lang="en-US" dirty="0" err="1">
                <a:latin typeface="Verdana" panose="020B0604030504040204" pitchFamily="34" charset="0"/>
                <a:ea typeface="Verdana" panose="020B0604030504040204" pitchFamily="34" charset="0"/>
              </a:rPr>
              <a:t>SciPy</a:t>
            </a:r>
            <a:r>
              <a:rPr lang="en-US" dirty="0">
                <a:latin typeface="Verdana" panose="020B0604030504040204" pitchFamily="34" charset="0"/>
                <a:ea typeface="Verdana" panose="020B0604030504040204" pitchFamily="34" charset="0"/>
              </a:rPr>
              <a:t> </a:t>
            </a:r>
            <a:r>
              <a:rPr lang="en-US" dirty="0" err="1">
                <a:latin typeface="Verdana" panose="020B0604030504040204" pitchFamily="34" charset="0"/>
                <a:ea typeface="Verdana" panose="020B0604030504040204" pitchFamily="34" charset="0"/>
              </a:rPr>
              <a:t>ndimage</a:t>
            </a:r>
            <a:r>
              <a:rPr lang="en-US" dirty="0">
                <a:latin typeface="Verdana" panose="020B0604030504040204" pitchFamily="34" charset="0"/>
                <a:ea typeface="Verdana" panose="020B0604030504040204" pitchFamily="34" charset="0"/>
              </a:rPr>
              <a:t> </a:t>
            </a:r>
            <a:r>
              <a:rPr lang="en-US" dirty="0" err="1">
                <a:latin typeface="Verdana" panose="020B0604030504040204" pitchFamily="34" charset="0"/>
                <a:ea typeface="Verdana" panose="020B0604030504040204" pitchFamily="34" charset="0"/>
              </a:rPr>
              <a:t>submodule</a:t>
            </a:r>
            <a:endParaRPr lang="en-US" dirty="0">
              <a:latin typeface="Verdana" panose="020B0604030504040204" pitchFamily="34" charset="0"/>
              <a:ea typeface="Verdana" panose="020B0604030504040204" pitchFamily="34" charset="0"/>
            </a:endParaRPr>
          </a:p>
          <a:p>
            <a:pPr marL="285750" indent="-285750">
              <a:buFont typeface="Wingdings" panose="05000000000000000000" pitchFamily="2" charset="2"/>
              <a:buChar char="ü"/>
            </a:pPr>
            <a:r>
              <a:rPr lang="en-US" dirty="0">
                <a:latin typeface="Verdana" panose="020B0604030504040204" pitchFamily="34" charset="0"/>
                <a:ea typeface="Verdana" panose="020B0604030504040204" pitchFamily="34" charset="0"/>
              </a:rPr>
              <a:t>Includes built-in functions for solving differential equations</a:t>
            </a:r>
          </a:p>
          <a:p>
            <a:endParaRPr lang="en-US"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Applications:</a:t>
            </a:r>
          </a:p>
          <a:p>
            <a:pPr marL="285750" indent="-285750">
              <a:buFont typeface="Wingdings" panose="05000000000000000000" pitchFamily="2" charset="2"/>
              <a:buChar char="ü"/>
            </a:pPr>
            <a:r>
              <a:rPr lang="en-US" dirty="0">
                <a:latin typeface="Verdana" panose="020B0604030504040204" pitchFamily="34" charset="0"/>
                <a:ea typeface="Verdana" panose="020B0604030504040204" pitchFamily="34" charset="0"/>
              </a:rPr>
              <a:t>Multidimensional image operations</a:t>
            </a:r>
          </a:p>
          <a:p>
            <a:pPr marL="285750" indent="-285750">
              <a:buFont typeface="Wingdings" panose="05000000000000000000" pitchFamily="2" charset="2"/>
              <a:buChar char="ü"/>
            </a:pPr>
            <a:r>
              <a:rPr lang="en-US" dirty="0">
                <a:latin typeface="Verdana" panose="020B0604030504040204" pitchFamily="34" charset="0"/>
                <a:ea typeface="Verdana" panose="020B0604030504040204" pitchFamily="34" charset="0"/>
              </a:rPr>
              <a:t>Solving differential equations and the Fourier transform</a:t>
            </a:r>
          </a:p>
          <a:p>
            <a:pPr marL="285750" indent="-285750">
              <a:buFont typeface="Wingdings" panose="05000000000000000000" pitchFamily="2" charset="2"/>
              <a:buChar char="ü"/>
            </a:pPr>
            <a:r>
              <a:rPr lang="en-US" dirty="0">
                <a:latin typeface="Verdana" panose="020B0604030504040204" pitchFamily="34" charset="0"/>
                <a:ea typeface="Verdana" panose="020B0604030504040204" pitchFamily="34" charset="0"/>
              </a:rPr>
              <a:t>Optimization algorithms</a:t>
            </a:r>
          </a:p>
          <a:p>
            <a:pPr marL="285750" indent="-285750">
              <a:buFont typeface="Wingdings" panose="05000000000000000000" pitchFamily="2" charset="2"/>
              <a:buChar char="ü"/>
            </a:pPr>
            <a:r>
              <a:rPr lang="en-US" dirty="0">
                <a:latin typeface="Verdana" panose="020B0604030504040204" pitchFamily="34" charset="0"/>
                <a:ea typeface="Verdana" panose="020B0604030504040204" pitchFamily="34" charset="0"/>
              </a:rPr>
              <a:t>Linear algebra</a:t>
            </a:r>
          </a:p>
          <a:p>
            <a:br>
              <a:rPr lang="en-US" dirty="0">
                <a:latin typeface="Verdana" panose="020B0604030504040204" pitchFamily="34" charset="0"/>
                <a:ea typeface="Verdana" panose="020B0604030504040204" pitchFamily="34" charset="0"/>
              </a:rPr>
            </a:br>
            <a:endParaRPr lang="en-IN" b="0" i="0" dirty="0">
              <a:solidFill>
                <a:srgbClr val="272C37"/>
              </a:solidFill>
              <a:effectLst/>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041170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62130" y="519111"/>
            <a:ext cx="10264462" cy="6186309"/>
          </a:xfrm>
          <a:prstGeom prst="rect">
            <a:avLst/>
          </a:prstGeom>
        </p:spPr>
        <p:txBody>
          <a:bodyPr wrap="square">
            <a:spAutoFit/>
          </a:bodyPr>
          <a:lstStyle/>
          <a:p>
            <a:r>
              <a:rPr lang="en-US" b="1" i="0" dirty="0">
                <a:solidFill>
                  <a:srgbClr val="272C37"/>
                </a:solidFill>
                <a:effectLst/>
                <a:latin typeface="Roboto"/>
              </a:rPr>
              <a:t>				3. </a:t>
            </a:r>
            <a:r>
              <a:rPr lang="en-US" b="1" i="0" u="sng" dirty="0" err="1">
                <a:solidFill>
                  <a:srgbClr val="272C37"/>
                </a:solidFill>
                <a:effectLst/>
                <a:latin typeface="Roboto"/>
              </a:rPr>
              <a:t>NumPy</a:t>
            </a:r>
            <a:endParaRPr lang="en-US" b="1" i="0" u="sng" dirty="0">
              <a:solidFill>
                <a:srgbClr val="272C37"/>
              </a:solidFill>
              <a:effectLst/>
              <a:latin typeface="Roboto"/>
            </a:endParaRPr>
          </a:p>
          <a:p>
            <a:endParaRPr lang="en-US" b="0" i="0" dirty="0">
              <a:solidFill>
                <a:srgbClr val="272C37"/>
              </a:solidFill>
              <a:effectLst/>
              <a:latin typeface="Roboto"/>
            </a:endParaRPr>
          </a:p>
          <a:p>
            <a:r>
              <a:rPr lang="en-US" b="0" i="0" u="none" strike="noStrike" dirty="0" err="1">
                <a:solidFill>
                  <a:srgbClr val="1179EF"/>
                </a:solidFill>
                <a:effectLst/>
                <a:latin typeface="Verdana" panose="020B0604030504040204" pitchFamily="34" charset="0"/>
                <a:ea typeface="Verdana" panose="020B0604030504040204" pitchFamily="34" charset="0"/>
                <a:hlinkClick r:id="rId2" tooltip="NumPy"/>
              </a:rPr>
              <a:t>NumPy</a:t>
            </a:r>
            <a:r>
              <a:rPr lang="en-US" b="0" i="0" dirty="0">
                <a:solidFill>
                  <a:srgbClr val="51565E"/>
                </a:solidFill>
                <a:effectLst/>
                <a:latin typeface="Verdana" panose="020B0604030504040204" pitchFamily="34" charset="0"/>
                <a:ea typeface="Verdana" panose="020B0604030504040204" pitchFamily="34" charset="0"/>
              </a:rPr>
              <a:t> (Numerical Python) is the fundamental package for numerical computation in Python; it contains a powerful N-dimensional array object. It has around 18,000 comments on </a:t>
            </a:r>
            <a:r>
              <a:rPr lang="en-US" b="0" i="0" dirty="0" err="1">
                <a:solidFill>
                  <a:srgbClr val="51565E"/>
                </a:solidFill>
                <a:effectLst/>
                <a:latin typeface="Verdana" panose="020B0604030504040204" pitchFamily="34" charset="0"/>
                <a:ea typeface="Verdana" panose="020B0604030504040204" pitchFamily="34" charset="0"/>
              </a:rPr>
              <a:t>GitHub</a:t>
            </a:r>
            <a:r>
              <a:rPr lang="en-US" b="0" i="0" dirty="0">
                <a:solidFill>
                  <a:srgbClr val="51565E"/>
                </a:solidFill>
                <a:effectLst/>
                <a:latin typeface="Verdana" panose="020B0604030504040204" pitchFamily="34" charset="0"/>
                <a:ea typeface="Verdana" panose="020B0604030504040204" pitchFamily="34" charset="0"/>
              </a:rPr>
              <a:t> and an active community of 700 contributors. It’s a general-purpose array-processing package that provides high-performance multidimensional objects called arrays and tools for working with them. NumPy also addresses the slowness problem partly by providing these multidimensional arrays as well as providing functions and operators that operate efficiently on these arrays. </a:t>
            </a:r>
          </a:p>
          <a:p>
            <a:endParaRPr lang="en-US" b="0" i="0" dirty="0">
              <a:solidFill>
                <a:srgbClr val="51565E"/>
              </a:solidFill>
              <a:effectLst/>
              <a:latin typeface="Verdana" panose="020B0604030504040204" pitchFamily="34" charset="0"/>
              <a:ea typeface="Verdana" panose="020B0604030504040204" pitchFamily="34" charset="0"/>
            </a:endParaRPr>
          </a:p>
          <a:p>
            <a:r>
              <a:rPr lang="en-US" b="0" i="0" dirty="0">
                <a:solidFill>
                  <a:srgbClr val="272C37"/>
                </a:solidFill>
                <a:effectLst/>
                <a:latin typeface="Verdana" panose="020B0604030504040204" pitchFamily="34" charset="0"/>
                <a:ea typeface="Verdana" panose="020B0604030504040204" pitchFamily="34" charset="0"/>
              </a:rPr>
              <a:t>Features:</a:t>
            </a:r>
          </a:p>
          <a:p>
            <a:pPr marL="285750" indent="-285750">
              <a:buFont typeface="Wingdings" panose="05000000000000000000" pitchFamily="2" charset="2"/>
              <a:buChar char="ü"/>
            </a:pPr>
            <a:r>
              <a:rPr lang="en-US" b="0" i="0" dirty="0">
                <a:solidFill>
                  <a:srgbClr val="51565E"/>
                </a:solidFill>
                <a:effectLst/>
                <a:latin typeface="Verdana" panose="020B0604030504040204" pitchFamily="34" charset="0"/>
                <a:ea typeface="Verdana" panose="020B0604030504040204" pitchFamily="34" charset="0"/>
              </a:rPr>
              <a:t>Provides fast, precompiled functions for numerical routines</a:t>
            </a:r>
          </a:p>
          <a:p>
            <a:pPr marL="285750" indent="-285750">
              <a:buFont typeface="Wingdings" panose="05000000000000000000" pitchFamily="2" charset="2"/>
              <a:buChar char="ü"/>
            </a:pPr>
            <a:r>
              <a:rPr lang="en-US" b="0" i="0" dirty="0">
                <a:solidFill>
                  <a:srgbClr val="51565E"/>
                </a:solidFill>
                <a:effectLst/>
                <a:latin typeface="Verdana" panose="020B0604030504040204" pitchFamily="34" charset="0"/>
                <a:ea typeface="Verdana" panose="020B0604030504040204" pitchFamily="34" charset="0"/>
              </a:rPr>
              <a:t>Array-oriented computing for better efficiency</a:t>
            </a:r>
          </a:p>
          <a:p>
            <a:pPr marL="285750" indent="-285750">
              <a:buFont typeface="Wingdings" panose="05000000000000000000" pitchFamily="2" charset="2"/>
              <a:buChar char="ü"/>
            </a:pPr>
            <a:r>
              <a:rPr lang="en-US" b="0" i="0" dirty="0">
                <a:solidFill>
                  <a:srgbClr val="51565E"/>
                </a:solidFill>
                <a:effectLst/>
                <a:latin typeface="Verdana" panose="020B0604030504040204" pitchFamily="34" charset="0"/>
                <a:ea typeface="Verdana" panose="020B0604030504040204" pitchFamily="34" charset="0"/>
              </a:rPr>
              <a:t>Supports an object-oriented approach</a:t>
            </a:r>
          </a:p>
          <a:p>
            <a:pPr marL="285750" indent="-285750">
              <a:buFont typeface="Wingdings" panose="05000000000000000000" pitchFamily="2" charset="2"/>
              <a:buChar char="ü"/>
            </a:pPr>
            <a:r>
              <a:rPr lang="en-US" b="0" i="0" dirty="0">
                <a:solidFill>
                  <a:srgbClr val="51565E"/>
                </a:solidFill>
                <a:effectLst/>
                <a:latin typeface="Verdana" panose="020B0604030504040204" pitchFamily="34" charset="0"/>
                <a:ea typeface="Verdana" panose="020B0604030504040204" pitchFamily="34" charset="0"/>
              </a:rPr>
              <a:t>Compact and faster computations with vectorization</a:t>
            </a:r>
          </a:p>
          <a:p>
            <a:endParaRPr lang="en-US" b="0" i="0" dirty="0">
              <a:solidFill>
                <a:srgbClr val="51565E"/>
              </a:solidFill>
              <a:effectLst/>
              <a:latin typeface="Verdana" panose="020B0604030504040204" pitchFamily="34" charset="0"/>
              <a:ea typeface="Verdana" panose="020B0604030504040204" pitchFamily="34" charset="0"/>
            </a:endParaRPr>
          </a:p>
          <a:p>
            <a:r>
              <a:rPr lang="en-US" b="0" i="0" dirty="0">
                <a:solidFill>
                  <a:srgbClr val="272C37"/>
                </a:solidFill>
                <a:effectLst/>
                <a:latin typeface="Verdana" panose="020B0604030504040204" pitchFamily="34" charset="0"/>
                <a:ea typeface="Verdana" panose="020B0604030504040204" pitchFamily="34" charset="0"/>
              </a:rPr>
              <a:t>Applications:</a:t>
            </a:r>
          </a:p>
          <a:p>
            <a:pPr marL="285750" indent="-285750">
              <a:buFont typeface="Wingdings" panose="05000000000000000000" pitchFamily="2" charset="2"/>
              <a:buChar char="ü"/>
            </a:pPr>
            <a:r>
              <a:rPr lang="en-US" b="0" i="0" dirty="0">
                <a:solidFill>
                  <a:srgbClr val="51565E"/>
                </a:solidFill>
                <a:effectLst/>
                <a:latin typeface="Verdana" panose="020B0604030504040204" pitchFamily="34" charset="0"/>
                <a:ea typeface="Verdana" panose="020B0604030504040204" pitchFamily="34" charset="0"/>
              </a:rPr>
              <a:t>Extensively used in data analysis </a:t>
            </a:r>
          </a:p>
          <a:p>
            <a:pPr marL="285750" indent="-285750">
              <a:buFont typeface="Wingdings" panose="05000000000000000000" pitchFamily="2" charset="2"/>
              <a:buChar char="ü"/>
            </a:pPr>
            <a:r>
              <a:rPr lang="en-US" b="0" i="0" dirty="0">
                <a:solidFill>
                  <a:srgbClr val="51565E"/>
                </a:solidFill>
                <a:effectLst/>
                <a:latin typeface="Verdana" panose="020B0604030504040204" pitchFamily="34" charset="0"/>
                <a:ea typeface="Verdana" panose="020B0604030504040204" pitchFamily="34" charset="0"/>
              </a:rPr>
              <a:t>Creates powerful N-dimensional array</a:t>
            </a:r>
          </a:p>
          <a:p>
            <a:pPr marL="285750" indent="-285750">
              <a:buFont typeface="Wingdings" panose="05000000000000000000" pitchFamily="2" charset="2"/>
              <a:buChar char="ü"/>
            </a:pPr>
            <a:r>
              <a:rPr lang="en-US" b="0" i="0" dirty="0">
                <a:solidFill>
                  <a:srgbClr val="51565E"/>
                </a:solidFill>
                <a:effectLst/>
                <a:latin typeface="Verdana" panose="020B0604030504040204" pitchFamily="34" charset="0"/>
                <a:ea typeface="Verdana" panose="020B0604030504040204" pitchFamily="34" charset="0"/>
              </a:rPr>
              <a:t>Forms the base of other libraries, such as </a:t>
            </a:r>
            <a:r>
              <a:rPr lang="en-US" b="0" i="0" dirty="0" err="1">
                <a:solidFill>
                  <a:srgbClr val="51565E"/>
                </a:solidFill>
                <a:effectLst/>
                <a:latin typeface="Verdana" panose="020B0604030504040204" pitchFamily="34" charset="0"/>
                <a:ea typeface="Verdana" panose="020B0604030504040204" pitchFamily="34" charset="0"/>
              </a:rPr>
              <a:t>SciPy</a:t>
            </a:r>
            <a:r>
              <a:rPr lang="en-US" b="0" i="0" dirty="0">
                <a:solidFill>
                  <a:srgbClr val="51565E"/>
                </a:solidFill>
                <a:effectLst/>
                <a:latin typeface="Verdana" panose="020B0604030504040204" pitchFamily="34" charset="0"/>
                <a:ea typeface="Verdana" panose="020B0604030504040204" pitchFamily="34" charset="0"/>
              </a:rPr>
              <a:t> and </a:t>
            </a:r>
            <a:r>
              <a:rPr lang="en-US" b="0" i="0" dirty="0" err="1">
                <a:solidFill>
                  <a:srgbClr val="51565E"/>
                </a:solidFill>
                <a:effectLst/>
                <a:latin typeface="Verdana" panose="020B0604030504040204" pitchFamily="34" charset="0"/>
                <a:ea typeface="Verdana" panose="020B0604030504040204" pitchFamily="34" charset="0"/>
              </a:rPr>
              <a:t>scikit</a:t>
            </a:r>
            <a:r>
              <a:rPr lang="en-US" b="0" i="0" dirty="0">
                <a:solidFill>
                  <a:srgbClr val="51565E"/>
                </a:solidFill>
                <a:effectLst/>
                <a:latin typeface="Verdana" panose="020B0604030504040204" pitchFamily="34" charset="0"/>
                <a:ea typeface="Verdana" panose="020B0604030504040204" pitchFamily="34" charset="0"/>
              </a:rPr>
              <a:t>-learn</a:t>
            </a:r>
          </a:p>
          <a:p>
            <a:pPr marL="285750" indent="-285750">
              <a:buFont typeface="Wingdings" panose="05000000000000000000" pitchFamily="2" charset="2"/>
              <a:buChar char="ü"/>
            </a:pPr>
            <a:r>
              <a:rPr lang="en-US" b="0" i="0" dirty="0">
                <a:solidFill>
                  <a:srgbClr val="51565E"/>
                </a:solidFill>
                <a:effectLst/>
                <a:latin typeface="Verdana" panose="020B0604030504040204" pitchFamily="34" charset="0"/>
                <a:ea typeface="Verdana" panose="020B0604030504040204" pitchFamily="34" charset="0"/>
              </a:rPr>
              <a:t>Replacement of MATLAB when used with </a:t>
            </a:r>
            <a:r>
              <a:rPr lang="en-US" b="0" i="0" dirty="0" err="1">
                <a:solidFill>
                  <a:srgbClr val="51565E"/>
                </a:solidFill>
                <a:effectLst/>
                <a:latin typeface="Verdana" panose="020B0604030504040204" pitchFamily="34" charset="0"/>
                <a:ea typeface="Verdana" panose="020B0604030504040204" pitchFamily="34" charset="0"/>
              </a:rPr>
              <a:t>SciPy</a:t>
            </a:r>
            <a:r>
              <a:rPr lang="en-US" b="0" i="0" dirty="0">
                <a:solidFill>
                  <a:srgbClr val="51565E"/>
                </a:solidFill>
                <a:effectLst/>
                <a:latin typeface="Verdana" panose="020B0604030504040204" pitchFamily="34" charset="0"/>
                <a:ea typeface="Verdana" panose="020B0604030504040204" pitchFamily="34" charset="0"/>
              </a:rPr>
              <a:t> and </a:t>
            </a:r>
            <a:r>
              <a:rPr lang="en-US" b="0" i="0" dirty="0" err="1">
                <a:solidFill>
                  <a:srgbClr val="51565E"/>
                </a:solidFill>
                <a:effectLst/>
                <a:latin typeface="Verdana" panose="020B0604030504040204" pitchFamily="34" charset="0"/>
                <a:ea typeface="Verdana" panose="020B0604030504040204" pitchFamily="34" charset="0"/>
              </a:rPr>
              <a:t>matplotlib</a:t>
            </a:r>
            <a:endParaRPr lang="en-US" b="0" i="0" dirty="0">
              <a:solidFill>
                <a:srgbClr val="51565E"/>
              </a:solidFill>
              <a:effectLst/>
              <a:latin typeface="Verdana" panose="020B0604030504040204" pitchFamily="34" charset="0"/>
              <a:ea typeface="Verdana" panose="020B0604030504040204" pitchFamily="34" charset="0"/>
            </a:endParaRPr>
          </a:p>
          <a:p>
            <a:endParaRPr lang="en-IN" dirty="0"/>
          </a:p>
        </p:txBody>
      </p:sp>
    </p:spTree>
    <p:extLst>
      <p:ext uri="{BB962C8B-B14F-4D97-AF65-F5344CB8AC3E}">
        <p14:creationId xmlns:p14="http://schemas.microsoft.com/office/powerpoint/2010/main" val="1949955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69701" y="11033"/>
            <a:ext cx="10856891" cy="6463308"/>
          </a:xfrm>
          <a:prstGeom prst="rect">
            <a:avLst/>
          </a:prstGeom>
        </p:spPr>
        <p:txBody>
          <a:bodyPr wrap="square">
            <a:spAutoFit/>
          </a:bodyPr>
          <a:lstStyle/>
          <a:p>
            <a:r>
              <a:rPr lang="en-US" b="1" i="0" dirty="0">
                <a:solidFill>
                  <a:srgbClr val="272C37"/>
                </a:solidFill>
                <a:effectLst/>
                <a:latin typeface="Roboto"/>
              </a:rPr>
              <a:t>					4. </a:t>
            </a:r>
            <a:r>
              <a:rPr lang="en-US" b="1" i="0" u="sng" dirty="0">
                <a:solidFill>
                  <a:srgbClr val="272C37"/>
                </a:solidFill>
                <a:effectLst/>
                <a:latin typeface="Roboto"/>
              </a:rPr>
              <a:t>Pandas</a:t>
            </a:r>
          </a:p>
          <a:p>
            <a:endParaRPr lang="en-US" b="0" i="0" dirty="0">
              <a:solidFill>
                <a:srgbClr val="272C37"/>
              </a:solidFill>
              <a:effectLst/>
              <a:latin typeface="Roboto"/>
            </a:endParaRPr>
          </a:p>
          <a:p>
            <a:r>
              <a:rPr lang="en-US" b="0" i="0" u="none" strike="noStrike" dirty="0">
                <a:solidFill>
                  <a:srgbClr val="1179EF"/>
                </a:solidFill>
                <a:effectLst/>
                <a:latin typeface="Verdana" panose="020B0604030504040204" pitchFamily="34" charset="0"/>
                <a:ea typeface="Verdana" panose="020B0604030504040204" pitchFamily="34" charset="0"/>
                <a:hlinkClick r:id="rId2" tooltip="Pandas"/>
              </a:rPr>
              <a:t>Pandas</a:t>
            </a:r>
            <a:r>
              <a:rPr lang="en-US" b="0" i="0" dirty="0">
                <a:solidFill>
                  <a:srgbClr val="51565E"/>
                </a:solidFill>
                <a:effectLst/>
                <a:latin typeface="Verdana" panose="020B0604030504040204" pitchFamily="34" charset="0"/>
                <a:ea typeface="Verdana" panose="020B0604030504040204" pitchFamily="34" charset="0"/>
              </a:rPr>
              <a:t> (Python data analysis) is a must in the data science life cycle. It is the most popular and widely used Python library for data science, along with </a:t>
            </a:r>
            <a:r>
              <a:rPr lang="en-US" b="0" i="0" dirty="0" err="1">
                <a:solidFill>
                  <a:srgbClr val="51565E"/>
                </a:solidFill>
                <a:effectLst/>
                <a:latin typeface="Verdana" panose="020B0604030504040204" pitchFamily="34" charset="0"/>
                <a:ea typeface="Verdana" panose="020B0604030504040204" pitchFamily="34" charset="0"/>
              </a:rPr>
              <a:t>NumPy</a:t>
            </a:r>
            <a:r>
              <a:rPr lang="en-US" b="0" i="0" dirty="0">
                <a:solidFill>
                  <a:srgbClr val="51565E"/>
                </a:solidFill>
                <a:effectLst/>
                <a:latin typeface="Verdana" panose="020B0604030504040204" pitchFamily="34" charset="0"/>
                <a:ea typeface="Verdana" panose="020B0604030504040204" pitchFamily="34" charset="0"/>
              </a:rPr>
              <a:t> in </a:t>
            </a:r>
            <a:r>
              <a:rPr lang="en-US" b="0" i="0" dirty="0" err="1">
                <a:solidFill>
                  <a:srgbClr val="51565E"/>
                </a:solidFill>
                <a:effectLst/>
                <a:latin typeface="Verdana" panose="020B0604030504040204" pitchFamily="34" charset="0"/>
                <a:ea typeface="Verdana" panose="020B0604030504040204" pitchFamily="34" charset="0"/>
              </a:rPr>
              <a:t>matplotlib</a:t>
            </a:r>
            <a:r>
              <a:rPr lang="en-US" b="0" i="0" dirty="0">
                <a:solidFill>
                  <a:srgbClr val="51565E"/>
                </a:solidFill>
                <a:effectLst/>
                <a:latin typeface="Verdana" panose="020B0604030504040204" pitchFamily="34" charset="0"/>
                <a:ea typeface="Verdana" panose="020B0604030504040204" pitchFamily="34" charset="0"/>
              </a:rPr>
              <a:t>. With around 17,00 comments on </a:t>
            </a:r>
            <a:r>
              <a:rPr lang="en-US" b="0" i="0" dirty="0" err="1">
                <a:solidFill>
                  <a:srgbClr val="51565E"/>
                </a:solidFill>
                <a:effectLst/>
                <a:latin typeface="Verdana" panose="020B0604030504040204" pitchFamily="34" charset="0"/>
                <a:ea typeface="Verdana" panose="020B0604030504040204" pitchFamily="34" charset="0"/>
              </a:rPr>
              <a:t>GitHub</a:t>
            </a:r>
            <a:r>
              <a:rPr lang="en-US" b="0" i="0" dirty="0">
                <a:solidFill>
                  <a:srgbClr val="51565E"/>
                </a:solidFill>
                <a:effectLst/>
                <a:latin typeface="Verdana" panose="020B0604030504040204" pitchFamily="34" charset="0"/>
                <a:ea typeface="Verdana" panose="020B0604030504040204" pitchFamily="34" charset="0"/>
              </a:rPr>
              <a:t> and it is heavily used for </a:t>
            </a:r>
            <a:r>
              <a:rPr lang="en-US" b="0" i="0" u="none" strike="noStrike" dirty="0">
                <a:solidFill>
                  <a:srgbClr val="1179EF"/>
                </a:solidFill>
                <a:effectLst/>
                <a:latin typeface="Verdana" panose="020B0604030504040204" pitchFamily="34" charset="0"/>
                <a:ea typeface="Verdana" panose="020B0604030504040204" pitchFamily="34" charset="0"/>
                <a:hlinkClick r:id="rId3" tooltip="data analysis"/>
              </a:rPr>
              <a:t>data analysis</a:t>
            </a:r>
            <a:r>
              <a:rPr lang="en-US" b="0" i="0" dirty="0">
                <a:solidFill>
                  <a:srgbClr val="51565E"/>
                </a:solidFill>
                <a:effectLst/>
                <a:latin typeface="Verdana" panose="020B0604030504040204" pitchFamily="34" charset="0"/>
                <a:ea typeface="Verdana" panose="020B0604030504040204" pitchFamily="34" charset="0"/>
              </a:rPr>
              <a:t> and cleaning. Pandas provides fast, flexible </a:t>
            </a:r>
            <a:r>
              <a:rPr lang="en-US" b="0" i="0" u="none" strike="noStrike" dirty="0">
                <a:solidFill>
                  <a:srgbClr val="1179EF"/>
                </a:solidFill>
                <a:effectLst/>
                <a:latin typeface="Verdana" panose="020B0604030504040204" pitchFamily="34" charset="0"/>
                <a:ea typeface="Verdana" panose="020B0604030504040204" pitchFamily="34" charset="0"/>
                <a:hlinkClick r:id="rId4" tooltip="data structures"/>
              </a:rPr>
              <a:t>data structures</a:t>
            </a:r>
            <a:r>
              <a:rPr lang="en-US" b="0" i="0" dirty="0">
                <a:solidFill>
                  <a:srgbClr val="51565E"/>
                </a:solidFill>
                <a:effectLst/>
                <a:latin typeface="Verdana" panose="020B0604030504040204" pitchFamily="34" charset="0"/>
                <a:ea typeface="Verdana" panose="020B0604030504040204" pitchFamily="34" charset="0"/>
              </a:rPr>
              <a:t>, such as data frame CDs, which are designed to work with structured data very easily and intuitively. </a:t>
            </a:r>
          </a:p>
          <a:p>
            <a:endParaRPr lang="en-US" b="0" i="0" dirty="0">
              <a:solidFill>
                <a:srgbClr val="51565E"/>
              </a:solidFill>
              <a:effectLst/>
              <a:latin typeface="Verdana" panose="020B0604030504040204" pitchFamily="34" charset="0"/>
              <a:ea typeface="Verdana" panose="020B0604030504040204" pitchFamily="34" charset="0"/>
            </a:endParaRPr>
          </a:p>
          <a:p>
            <a:r>
              <a:rPr lang="en-US" b="0" i="0" dirty="0">
                <a:solidFill>
                  <a:srgbClr val="272C37"/>
                </a:solidFill>
                <a:effectLst/>
                <a:latin typeface="Verdana" panose="020B0604030504040204" pitchFamily="34" charset="0"/>
                <a:ea typeface="Verdana" panose="020B0604030504040204" pitchFamily="34" charset="0"/>
              </a:rPr>
              <a:t>Features:</a:t>
            </a:r>
          </a:p>
          <a:p>
            <a:pPr marL="285750" indent="-285750">
              <a:buFont typeface="Wingdings" panose="05000000000000000000" pitchFamily="2" charset="2"/>
              <a:buChar char="ü"/>
            </a:pPr>
            <a:r>
              <a:rPr lang="en-US" b="0" i="0" dirty="0">
                <a:solidFill>
                  <a:srgbClr val="51565E"/>
                </a:solidFill>
                <a:effectLst/>
                <a:latin typeface="Verdana" panose="020B0604030504040204" pitchFamily="34" charset="0"/>
                <a:ea typeface="Verdana" panose="020B0604030504040204" pitchFamily="34" charset="0"/>
              </a:rPr>
              <a:t>Eloquent syntax and rich functionalities that gives you the freedom to deal with missing data</a:t>
            </a:r>
          </a:p>
          <a:p>
            <a:pPr marL="285750" indent="-285750">
              <a:buFont typeface="Wingdings" panose="05000000000000000000" pitchFamily="2" charset="2"/>
              <a:buChar char="ü"/>
            </a:pPr>
            <a:r>
              <a:rPr lang="en-US" b="0" i="0" dirty="0">
                <a:solidFill>
                  <a:srgbClr val="51565E"/>
                </a:solidFill>
                <a:effectLst/>
                <a:latin typeface="Verdana" panose="020B0604030504040204" pitchFamily="34" charset="0"/>
                <a:ea typeface="Verdana" panose="020B0604030504040204" pitchFamily="34" charset="0"/>
              </a:rPr>
              <a:t>Enables you to create your own function and run it across a series of data</a:t>
            </a:r>
          </a:p>
          <a:p>
            <a:pPr marL="285750" indent="-285750">
              <a:buFont typeface="Wingdings" panose="05000000000000000000" pitchFamily="2" charset="2"/>
              <a:buChar char="ü"/>
            </a:pPr>
            <a:r>
              <a:rPr lang="en-US" b="0" i="0" dirty="0">
                <a:solidFill>
                  <a:srgbClr val="51565E"/>
                </a:solidFill>
                <a:effectLst/>
                <a:latin typeface="Verdana" panose="020B0604030504040204" pitchFamily="34" charset="0"/>
                <a:ea typeface="Verdana" panose="020B0604030504040204" pitchFamily="34" charset="0"/>
              </a:rPr>
              <a:t>High-level abstraction</a:t>
            </a:r>
          </a:p>
          <a:p>
            <a:pPr marL="285750" indent="-285750">
              <a:buFont typeface="Wingdings" panose="05000000000000000000" pitchFamily="2" charset="2"/>
              <a:buChar char="ü"/>
            </a:pPr>
            <a:r>
              <a:rPr lang="en-US" b="0" i="0" dirty="0">
                <a:solidFill>
                  <a:srgbClr val="51565E"/>
                </a:solidFill>
                <a:effectLst/>
                <a:latin typeface="Verdana" panose="020B0604030504040204" pitchFamily="34" charset="0"/>
                <a:ea typeface="Verdana" panose="020B0604030504040204" pitchFamily="34" charset="0"/>
              </a:rPr>
              <a:t>Contains high-level data structures and manipulation tools</a:t>
            </a:r>
          </a:p>
          <a:p>
            <a:pPr marL="285750" indent="-285750">
              <a:buFont typeface="Wingdings" panose="05000000000000000000" pitchFamily="2" charset="2"/>
              <a:buChar char="ü"/>
            </a:pPr>
            <a:endParaRPr lang="en-US" b="0" i="0" dirty="0">
              <a:solidFill>
                <a:srgbClr val="51565E"/>
              </a:solidFill>
              <a:effectLst/>
              <a:latin typeface="Verdana" panose="020B0604030504040204" pitchFamily="34" charset="0"/>
              <a:ea typeface="Verdana" panose="020B0604030504040204" pitchFamily="34" charset="0"/>
            </a:endParaRPr>
          </a:p>
          <a:p>
            <a:r>
              <a:rPr lang="en-US" b="0" i="0" dirty="0">
                <a:solidFill>
                  <a:srgbClr val="272C37"/>
                </a:solidFill>
                <a:effectLst/>
                <a:latin typeface="Verdana" panose="020B0604030504040204" pitchFamily="34" charset="0"/>
                <a:ea typeface="Verdana" panose="020B0604030504040204" pitchFamily="34" charset="0"/>
              </a:rPr>
              <a:t>Applications: </a:t>
            </a:r>
          </a:p>
          <a:p>
            <a:pPr marL="285750" indent="-285750">
              <a:buFont typeface="Wingdings" panose="05000000000000000000" pitchFamily="2" charset="2"/>
              <a:buChar char="ü"/>
            </a:pPr>
            <a:r>
              <a:rPr lang="en-US" b="0" i="0" dirty="0">
                <a:solidFill>
                  <a:srgbClr val="51565E"/>
                </a:solidFill>
                <a:effectLst/>
                <a:latin typeface="Verdana" panose="020B0604030504040204" pitchFamily="34" charset="0"/>
                <a:ea typeface="Verdana" panose="020B0604030504040204" pitchFamily="34" charset="0"/>
              </a:rPr>
              <a:t>General </a:t>
            </a:r>
            <a:r>
              <a:rPr lang="en-US" b="0" i="0" u="none" strike="noStrike" dirty="0">
                <a:solidFill>
                  <a:srgbClr val="1179EF"/>
                </a:solidFill>
                <a:effectLst/>
                <a:latin typeface="Verdana" panose="020B0604030504040204" pitchFamily="34" charset="0"/>
                <a:ea typeface="Verdana" panose="020B0604030504040204" pitchFamily="34" charset="0"/>
                <a:hlinkClick r:id="rId5" tooltip="data wrangling"/>
              </a:rPr>
              <a:t>data wrangling</a:t>
            </a:r>
            <a:r>
              <a:rPr lang="en-US" b="0" i="0" dirty="0">
                <a:solidFill>
                  <a:srgbClr val="51565E"/>
                </a:solidFill>
                <a:effectLst/>
                <a:latin typeface="Verdana" panose="020B0604030504040204" pitchFamily="34" charset="0"/>
                <a:ea typeface="Verdana" panose="020B0604030504040204" pitchFamily="34" charset="0"/>
              </a:rPr>
              <a:t> and </a:t>
            </a:r>
            <a:r>
              <a:rPr lang="en-US" b="0" i="0" u="none" strike="noStrike" dirty="0">
                <a:solidFill>
                  <a:srgbClr val="1179EF"/>
                </a:solidFill>
                <a:effectLst/>
                <a:latin typeface="Verdana" panose="020B0604030504040204" pitchFamily="34" charset="0"/>
                <a:ea typeface="Verdana" panose="020B0604030504040204" pitchFamily="34" charset="0"/>
                <a:hlinkClick r:id="rId6" tooltip="data cleaning"/>
              </a:rPr>
              <a:t>data cleaning</a:t>
            </a:r>
            <a:endParaRPr lang="en-US" b="0" i="0" dirty="0">
              <a:solidFill>
                <a:srgbClr val="51565E"/>
              </a:solidFill>
              <a:effectLst/>
              <a:latin typeface="Verdana" panose="020B0604030504040204" pitchFamily="34" charset="0"/>
              <a:ea typeface="Verdana" panose="020B0604030504040204" pitchFamily="34" charset="0"/>
            </a:endParaRPr>
          </a:p>
          <a:p>
            <a:pPr marL="285750" indent="-285750">
              <a:buFont typeface="Wingdings" panose="05000000000000000000" pitchFamily="2" charset="2"/>
              <a:buChar char="ü"/>
            </a:pPr>
            <a:r>
              <a:rPr lang="en-US" b="0" i="0" dirty="0">
                <a:solidFill>
                  <a:srgbClr val="51565E"/>
                </a:solidFill>
                <a:effectLst/>
                <a:latin typeface="Verdana" panose="020B0604030504040204" pitchFamily="34" charset="0"/>
                <a:ea typeface="Verdana" panose="020B0604030504040204" pitchFamily="34" charset="0"/>
              </a:rPr>
              <a:t>ETL (extract, transform, load) jobs for data transformation and data storage, as it has excellent support for loading CSV files into its data frame format</a:t>
            </a:r>
          </a:p>
          <a:p>
            <a:pPr marL="285750" indent="-285750">
              <a:buFont typeface="Wingdings" panose="05000000000000000000" pitchFamily="2" charset="2"/>
              <a:buChar char="ü"/>
            </a:pPr>
            <a:r>
              <a:rPr lang="en-US" b="0" i="0" dirty="0">
                <a:solidFill>
                  <a:srgbClr val="51565E"/>
                </a:solidFill>
                <a:effectLst/>
                <a:latin typeface="Verdana" panose="020B0604030504040204" pitchFamily="34" charset="0"/>
                <a:ea typeface="Verdana" panose="020B0604030504040204" pitchFamily="34" charset="0"/>
              </a:rPr>
              <a:t>Used in a variety of academic and commercial areas, including statistics, finance and neuroscience </a:t>
            </a:r>
          </a:p>
          <a:p>
            <a:pPr marL="285750" indent="-285750">
              <a:buFont typeface="Wingdings" panose="05000000000000000000" pitchFamily="2" charset="2"/>
              <a:buChar char="ü"/>
            </a:pPr>
            <a:r>
              <a:rPr lang="en-US" b="0" i="0" dirty="0">
                <a:solidFill>
                  <a:srgbClr val="51565E"/>
                </a:solidFill>
                <a:effectLst/>
                <a:latin typeface="Verdana" panose="020B0604030504040204" pitchFamily="34" charset="0"/>
                <a:ea typeface="Verdana" panose="020B0604030504040204" pitchFamily="34" charset="0"/>
              </a:rPr>
              <a:t>Time-series-specific functionality, such as date range generation, moving window, linear regression and date shifting.</a:t>
            </a:r>
          </a:p>
        </p:txBody>
      </p:sp>
    </p:spTree>
    <p:extLst>
      <p:ext uri="{BB962C8B-B14F-4D97-AF65-F5344CB8AC3E}">
        <p14:creationId xmlns:p14="http://schemas.microsoft.com/office/powerpoint/2010/main" val="1796812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0761" y="516772"/>
            <a:ext cx="10882647" cy="5909310"/>
          </a:xfrm>
          <a:prstGeom prst="rect">
            <a:avLst/>
          </a:prstGeom>
        </p:spPr>
        <p:txBody>
          <a:bodyPr wrap="square">
            <a:spAutoFit/>
          </a:bodyPr>
          <a:lstStyle/>
          <a:p>
            <a:r>
              <a:rPr lang="en-US" b="1" i="0" dirty="0">
                <a:solidFill>
                  <a:srgbClr val="272C37"/>
                </a:solidFill>
                <a:effectLst/>
                <a:latin typeface="Verdana" panose="020B0604030504040204" pitchFamily="34" charset="0"/>
                <a:ea typeface="Verdana" panose="020B0604030504040204" pitchFamily="34" charset="0"/>
              </a:rPr>
              <a:t>					5. </a:t>
            </a:r>
            <a:r>
              <a:rPr lang="en-US" b="1" i="0" u="sng" dirty="0" err="1">
                <a:solidFill>
                  <a:srgbClr val="272C37"/>
                </a:solidFill>
                <a:effectLst/>
                <a:latin typeface="Verdana" panose="020B0604030504040204" pitchFamily="34" charset="0"/>
                <a:ea typeface="Verdana" panose="020B0604030504040204" pitchFamily="34" charset="0"/>
              </a:rPr>
              <a:t>Matplotlib</a:t>
            </a:r>
            <a:endParaRPr lang="en-US" b="1" i="0" u="sng" dirty="0">
              <a:solidFill>
                <a:srgbClr val="272C37"/>
              </a:solidFill>
              <a:effectLst/>
              <a:latin typeface="Verdana" panose="020B0604030504040204" pitchFamily="34" charset="0"/>
              <a:ea typeface="Verdana" panose="020B0604030504040204" pitchFamily="34" charset="0"/>
            </a:endParaRPr>
          </a:p>
          <a:p>
            <a:endParaRPr lang="en-US" b="0" i="0" dirty="0">
              <a:solidFill>
                <a:srgbClr val="272C37"/>
              </a:solidFill>
              <a:effectLst/>
              <a:latin typeface="Verdana" panose="020B0604030504040204" pitchFamily="34" charset="0"/>
              <a:ea typeface="Verdana" panose="020B0604030504040204" pitchFamily="34" charset="0"/>
            </a:endParaRPr>
          </a:p>
          <a:p>
            <a:r>
              <a:rPr lang="en-US" b="0" i="0" u="none" strike="noStrike" dirty="0" err="1">
                <a:solidFill>
                  <a:srgbClr val="1179EF"/>
                </a:solidFill>
                <a:effectLst/>
                <a:latin typeface="Verdana" panose="020B0604030504040204" pitchFamily="34" charset="0"/>
                <a:ea typeface="Verdana" panose="020B0604030504040204" pitchFamily="34" charset="0"/>
                <a:hlinkClick r:id="rId2" tooltip="Matplotlib"/>
              </a:rPr>
              <a:t>Matplotlib</a:t>
            </a:r>
            <a:r>
              <a:rPr lang="en-US" b="0" i="0" dirty="0">
                <a:solidFill>
                  <a:srgbClr val="51565E"/>
                </a:solidFill>
                <a:effectLst/>
                <a:latin typeface="Verdana" panose="020B0604030504040204" pitchFamily="34" charset="0"/>
                <a:ea typeface="Verdana" panose="020B0604030504040204" pitchFamily="34" charset="0"/>
              </a:rPr>
              <a:t> has powerful yet beautiful visualizations. It’s a plotting library for Python with around 26,000 comments on </a:t>
            </a:r>
            <a:r>
              <a:rPr lang="en-US" b="0" i="0" dirty="0" err="1">
                <a:solidFill>
                  <a:srgbClr val="51565E"/>
                </a:solidFill>
                <a:effectLst/>
                <a:latin typeface="Verdana" panose="020B0604030504040204" pitchFamily="34" charset="0"/>
                <a:ea typeface="Verdana" panose="020B0604030504040204" pitchFamily="34" charset="0"/>
              </a:rPr>
              <a:t>GitHub</a:t>
            </a:r>
            <a:r>
              <a:rPr lang="en-US" b="0" i="0" dirty="0">
                <a:solidFill>
                  <a:srgbClr val="51565E"/>
                </a:solidFill>
                <a:effectLst/>
                <a:latin typeface="Verdana" panose="020B0604030504040204" pitchFamily="34" charset="0"/>
                <a:ea typeface="Verdana" panose="020B0604030504040204" pitchFamily="34" charset="0"/>
              </a:rPr>
              <a:t> and a very vibrant community of about 700 contributors. Because of the graphs and plots that it produces, it’s extensively used for data visualization. It also provides an object-oriented API, which can be used to embed those plots into applications. </a:t>
            </a:r>
          </a:p>
          <a:p>
            <a:endParaRPr lang="en-US" b="0" i="0" dirty="0">
              <a:solidFill>
                <a:srgbClr val="FFFFFF"/>
              </a:solidFill>
              <a:effectLst/>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Features:</a:t>
            </a:r>
          </a:p>
          <a:p>
            <a:pPr marL="285750" indent="-285750">
              <a:buFont typeface="Wingdings" panose="05000000000000000000" pitchFamily="2" charset="2"/>
              <a:buChar char="ü"/>
            </a:pPr>
            <a:r>
              <a:rPr lang="en-US" dirty="0">
                <a:latin typeface="Verdana" panose="020B0604030504040204" pitchFamily="34" charset="0"/>
                <a:ea typeface="Verdana" panose="020B0604030504040204" pitchFamily="34" charset="0"/>
              </a:rPr>
              <a:t>Usable as a MATLAB replacement, with the advantage of being free and open source </a:t>
            </a:r>
          </a:p>
          <a:p>
            <a:pPr marL="285750" indent="-285750">
              <a:buFont typeface="Wingdings" panose="05000000000000000000" pitchFamily="2" charset="2"/>
              <a:buChar char="ü"/>
            </a:pPr>
            <a:r>
              <a:rPr lang="en-US" dirty="0">
                <a:latin typeface="Verdana" panose="020B0604030504040204" pitchFamily="34" charset="0"/>
                <a:ea typeface="Verdana" panose="020B0604030504040204" pitchFamily="34" charset="0"/>
              </a:rPr>
              <a:t>Supports dozens of </a:t>
            </a:r>
            <a:r>
              <a:rPr lang="en-US" dirty="0" err="1">
                <a:latin typeface="Verdana" panose="020B0604030504040204" pitchFamily="34" charset="0"/>
                <a:ea typeface="Verdana" panose="020B0604030504040204" pitchFamily="34" charset="0"/>
              </a:rPr>
              <a:t>backends</a:t>
            </a:r>
            <a:r>
              <a:rPr lang="en-US" dirty="0">
                <a:latin typeface="Verdana" panose="020B0604030504040204" pitchFamily="34" charset="0"/>
                <a:ea typeface="Verdana" panose="020B0604030504040204" pitchFamily="34" charset="0"/>
              </a:rPr>
              <a:t> and output types, which means you can use it regardless of which operating system you’re using or which output format you wish to use</a:t>
            </a:r>
          </a:p>
          <a:p>
            <a:pPr marL="285750" indent="-285750">
              <a:buFont typeface="Wingdings" panose="05000000000000000000" pitchFamily="2" charset="2"/>
              <a:buChar char="ü"/>
            </a:pPr>
            <a:r>
              <a:rPr lang="en-US" dirty="0">
                <a:latin typeface="Verdana" panose="020B0604030504040204" pitchFamily="34" charset="0"/>
                <a:ea typeface="Verdana" panose="020B0604030504040204" pitchFamily="34" charset="0"/>
              </a:rPr>
              <a:t>Pandas itself can be used as wrappers around MATLAB API to drive MATLAB like a cleaner</a:t>
            </a:r>
          </a:p>
          <a:p>
            <a:pPr marL="285750" indent="-285750">
              <a:buFont typeface="Wingdings" panose="05000000000000000000" pitchFamily="2" charset="2"/>
              <a:buChar char="ü"/>
            </a:pPr>
            <a:r>
              <a:rPr lang="en-US" dirty="0">
                <a:latin typeface="Verdana" panose="020B0604030504040204" pitchFamily="34" charset="0"/>
                <a:ea typeface="Verdana" panose="020B0604030504040204" pitchFamily="34" charset="0"/>
              </a:rPr>
              <a:t>Low memory consumption and better runtime behavior</a:t>
            </a:r>
          </a:p>
          <a:p>
            <a:endParaRPr lang="en-US"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Applications:</a:t>
            </a:r>
          </a:p>
          <a:p>
            <a:pPr marL="285750" indent="-285750">
              <a:buFont typeface="Wingdings" panose="05000000000000000000" pitchFamily="2" charset="2"/>
              <a:buChar char="ü"/>
            </a:pPr>
            <a:r>
              <a:rPr lang="en-US" dirty="0">
                <a:latin typeface="Verdana" panose="020B0604030504040204" pitchFamily="34" charset="0"/>
                <a:ea typeface="Verdana" panose="020B0604030504040204" pitchFamily="34" charset="0"/>
              </a:rPr>
              <a:t>Correlation analysis of variables</a:t>
            </a:r>
          </a:p>
          <a:p>
            <a:pPr marL="285750" indent="-285750">
              <a:buFont typeface="Wingdings" panose="05000000000000000000" pitchFamily="2" charset="2"/>
              <a:buChar char="ü"/>
            </a:pPr>
            <a:r>
              <a:rPr lang="en-US" dirty="0">
                <a:latin typeface="Verdana" panose="020B0604030504040204" pitchFamily="34" charset="0"/>
                <a:ea typeface="Verdana" panose="020B0604030504040204" pitchFamily="34" charset="0"/>
              </a:rPr>
              <a:t>Visualize 95 percent confidence intervals of the models</a:t>
            </a:r>
          </a:p>
          <a:p>
            <a:pPr marL="285750" indent="-285750">
              <a:buFont typeface="Wingdings" panose="05000000000000000000" pitchFamily="2" charset="2"/>
              <a:buChar char="ü"/>
            </a:pPr>
            <a:r>
              <a:rPr lang="en-US" dirty="0">
                <a:latin typeface="Verdana" panose="020B0604030504040204" pitchFamily="34" charset="0"/>
                <a:ea typeface="Verdana" panose="020B0604030504040204" pitchFamily="34" charset="0"/>
              </a:rPr>
              <a:t>Outlier detection using a scatter plot etc.</a:t>
            </a:r>
          </a:p>
          <a:p>
            <a:pPr marL="285750" indent="-285750">
              <a:buFont typeface="Wingdings" panose="05000000000000000000" pitchFamily="2" charset="2"/>
              <a:buChar char="ü"/>
            </a:pPr>
            <a:r>
              <a:rPr lang="en-US" dirty="0">
                <a:latin typeface="Verdana" panose="020B0604030504040204" pitchFamily="34" charset="0"/>
                <a:ea typeface="Verdana" panose="020B0604030504040204" pitchFamily="34" charset="0"/>
              </a:rPr>
              <a:t>Visualize the distribution of data to gain instant insights</a:t>
            </a:r>
          </a:p>
          <a:p>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832813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3487" y="574208"/>
            <a:ext cx="10393251" cy="5355312"/>
          </a:xfrm>
          <a:prstGeom prst="rect">
            <a:avLst/>
          </a:prstGeom>
        </p:spPr>
        <p:txBody>
          <a:bodyPr wrap="square">
            <a:spAutoFit/>
          </a:bodyPr>
          <a:lstStyle/>
          <a:p>
            <a:r>
              <a:rPr lang="en-US" b="1" i="0" dirty="0">
                <a:solidFill>
                  <a:srgbClr val="272C37"/>
                </a:solidFill>
                <a:effectLst/>
                <a:latin typeface="Roboto"/>
              </a:rPr>
              <a:t>					6. </a:t>
            </a:r>
            <a:r>
              <a:rPr lang="en-US" b="1" i="0" u="sng" dirty="0" err="1">
                <a:solidFill>
                  <a:srgbClr val="272C37"/>
                </a:solidFill>
                <a:effectLst/>
                <a:latin typeface="Roboto"/>
              </a:rPr>
              <a:t>Keras</a:t>
            </a:r>
            <a:endParaRPr lang="en-US" b="1" i="0" u="sng" dirty="0">
              <a:solidFill>
                <a:srgbClr val="272C37"/>
              </a:solidFill>
              <a:effectLst/>
              <a:latin typeface="Roboto"/>
            </a:endParaRPr>
          </a:p>
          <a:p>
            <a:endParaRPr lang="en-US" b="0" i="0" dirty="0">
              <a:solidFill>
                <a:srgbClr val="272C37"/>
              </a:solidFill>
              <a:effectLst/>
              <a:latin typeface="Verdana" panose="020B0604030504040204" pitchFamily="34" charset="0"/>
              <a:ea typeface="Verdana" panose="020B0604030504040204" pitchFamily="34" charset="0"/>
            </a:endParaRPr>
          </a:p>
          <a:p>
            <a:r>
              <a:rPr lang="en-US" b="0" i="0" dirty="0">
                <a:solidFill>
                  <a:srgbClr val="51565E"/>
                </a:solidFill>
                <a:effectLst/>
                <a:latin typeface="Verdana" panose="020B0604030504040204" pitchFamily="34" charset="0"/>
                <a:ea typeface="Verdana" panose="020B0604030504040204" pitchFamily="34" charset="0"/>
              </a:rPr>
              <a:t>Similar to </a:t>
            </a:r>
            <a:r>
              <a:rPr lang="en-US" b="0" i="0" dirty="0" err="1">
                <a:solidFill>
                  <a:srgbClr val="51565E"/>
                </a:solidFill>
                <a:effectLst/>
                <a:latin typeface="Verdana" panose="020B0604030504040204" pitchFamily="34" charset="0"/>
                <a:ea typeface="Verdana" panose="020B0604030504040204" pitchFamily="34" charset="0"/>
              </a:rPr>
              <a:t>TensorFlow</a:t>
            </a:r>
            <a:r>
              <a:rPr lang="en-US" b="0" i="0" dirty="0">
                <a:solidFill>
                  <a:srgbClr val="51565E"/>
                </a:solidFill>
                <a:effectLst/>
                <a:latin typeface="Verdana" panose="020B0604030504040204" pitchFamily="34" charset="0"/>
                <a:ea typeface="Verdana" panose="020B0604030504040204" pitchFamily="34" charset="0"/>
              </a:rPr>
              <a:t>, </a:t>
            </a:r>
            <a:r>
              <a:rPr lang="en-US" b="0" i="0" u="none" strike="noStrike" dirty="0" err="1">
                <a:solidFill>
                  <a:srgbClr val="1179EF"/>
                </a:solidFill>
                <a:effectLst/>
                <a:latin typeface="Verdana" panose="020B0604030504040204" pitchFamily="34" charset="0"/>
                <a:ea typeface="Verdana" panose="020B0604030504040204" pitchFamily="34" charset="0"/>
                <a:hlinkClick r:id="rId2" tooltip="Keras"/>
              </a:rPr>
              <a:t>Keras</a:t>
            </a:r>
            <a:r>
              <a:rPr lang="en-US" b="0" i="0" dirty="0">
                <a:solidFill>
                  <a:srgbClr val="51565E"/>
                </a:solidFill>
                <a:effectLst/>
                <a:latin typeface="Verdana" panose="020B0604030504040204" pitchFamily="34" charset="0"/>
                <a:ea typeface="Verdana" panose="020B0604030504040204" pitchFamily="34" charset="0"/>
              </a:rPr>
              <a:t> is another popular library that is used extensively for deep learning and neural network modules. </a:t>
            </a:r>
            <a:r>
              <a:rPr lang="en-US" b="0" i="0" dirty="0" err="1">
                <a:solidFill>
                  <a:srgbClr val="51565E"/>
                </a:solidFill>
                <a:effectLst/>
                <a:latin typeface="Verdana" panose="020B0604030504040204" pitchFamily="34" charset="0"/>
                <a:ea typeface="Verdana" panose="020B0604030504040204" pitchFamily="34" charset="0"/>
              </a:rPr>
              <a:t>Keras</a:t>
            </a:r>
            <a:r>
              <a:rPr lang="en-US" b="0" i="0" dirty="0">
                <a:solidFill>
                  <a:srgbClr val="51565E"/>
                </a:solidFill>
                <a:effectLst/>
                <a:latin typeface="Verdana" panose="020B0604030504040204" pitchFamily="34" charset="0"/>
                <a:ea typeface="Verdana" panose="020B0604030504040204" pitchFamily="34" charset="0"/>
              </a:rPr>
              <a:t> supports both the </a:t>
            </a:r>
            <a:r>
              <a:rPr lang="en-US" b="0" i="0" dirty="0" err="1">
                <a:solidFill>
                  <a:srgbClr val="51565E"/>
                </a:solidFill>
                <a:effectLst/>
                <a:latin typeface="Verdana" panose="020B0604030504040204" pitchFamily="34" charset="0"/>
                <a:ea typeface="Verdana" panose="020B0604030504040204" pitchFamily="34" charset="0"/>
              </a:rPr>
              <a:t>TensorFlow</a:t>
            </a:r>
            <a:r>
              <a:rPr lang="en-US" b="0" i="0" dirty="0">
                <a:solidFill>
                  <a:srgbClr val="51565E"/>
                </a:solidFill>
                <a:effectLst/>
                <a:latin typeface="Verdana" panose="020B0604030504040204" pitchFamily="34" charset="0"/>
                <a:ea typeface="Verdana" panose="020B0604030504040204" pitchFamily="34" charset="0"/>
              </a:rPr>
              <a:t> and </a:t>
            </a:r>
            <a:r>
              <a:rPr lang="en-US" b="0" i="0" dirty="0" err="1">
                <a:solidFill>
                  <a:srgbClr val="51565E"/>
                </a:solidFill>
                <a:effectLst/>
                <a:latin typeface="Verdana" panose="020B0604030504040204" pitchFamily="34" charset="0"/>
                <a:ea typeface="Verdana" panose="020B0604030504040204" pitchFamily="34" charset="0"/>
              </a:rPr>
              <a:t>Theano</a:t>
            </a:r>
            <a:r>
              <a:rPr lang="en-US" b="0" i="0" dirty="0">
                <a:solidFill>
                  <a:srgbClr val="51565E"/>
                </a:solidFill>
                <a:effectLst/>
                <a:latin typeface="Verdana" panose="020B0604030504040204" pitchFamily="34" charset="0"/>
                <a:ea typeface="Verdana" panose="020B0604030504040204" pitchFamily="34" charset="0"/>
              </a:rPr>
              <a:t> </a:t>
            </a:r>
            <a:r>
              <a:rPr lang="en-US" b="0" i="0" dirty="0" err="1">
                <a:solidFill>
                  <a:srgbClr val="51565E"/>
                </a:solidFill>
                <a:effectLst/>
                <a:latin typeface="Verdana" panose="020B0604030504040204" pitchFamily="34" charset="0"/>
                <a:ea typeface="Verdana" panose="020B0604030504040204" pitchFamily="34" charset="0"/>
              </a:rPr>
              <a:t>backends</a:t>
            </a:r>
            <a:r>
              <a:rPr lang="en-US" b="0" i="0" dirty="0">
                <a:solidFill>
                  <a:srgbClr val="51565E"/>
                </a:solidFill>
                <a:effectLst/>
                <a:latin typeface="Verdana" panose="020B0604030504040204" pitchFamily="34" charset="0"/>
                <a:ea typeface="Verdana" panose="020B0604030504040204" pitchFamily="34" charset="0"/>
              </a:rPr>
              <a:t>, so it is a good option if you don’t want to dive into the details of </a:t>
            </a:r>
            <a:r>
              <a:rPr lang="en-US" b="0" i="0" dirty="0" err="1">
                <a:solidFill>
                  <a:srgbClr val="51565E"/>
                </a:solidFill>
                <a:effectLst/>
                <a:latin typeface="Verdana" panose="020B0604030504040204" pitchFamily="34" charset="0"/>
                <a:ea typeface="Verdana" panose="020B0604030504040204" pitchFamily="34" charset="0"/>
              </a:rPr>
              <a:t>TensorFlow</a:t>
            </a:r>
            <a:r>
              <a:rPr lang="en-US" b="0" i="0" dirty="0">
                <a:solidFill>
                  <a:srgbClr val="51565E"/>
                </a:solidFill>
                <a:effectLst/>
                <a:latin typeface="Verdana" panose="020B0604030504040204" pitchFamily="34" charset="0"/>
                <a:ea typeface="Verdana" panose="020B0604030504040204" pitchFamily="34" charset="0"/>
              </a:rPr>
              <a:t>.</a:t>
            </a:r>
          </a:p>
          <a:p>
            <a:endParaRPr lang="en-US" b="0" i="0" dirty="0">
              <a:solidFill>
                <a:srgbClr val="51565E"/>
              </a:solidFill>
              <a:effectLst/>
              <a:latin typeface="Verdana" panose="020B0604030504040204" pitchFamily="34" charset="0"/>
              <a:ea typeface="Verdana" panose="020B0604030504040204" pitchFamily="34" charset="0"/>
            </a:endParaRPr>
          </a:p>
          <a:p>
            <a:r>
              <a:rPr lang="en-US" b="0" i="0" dirty="0">
                <a:solidFill>
                  <a:srgbClr val="272C37"/>
                </a:solidFill>
                <a:effectLst/>
                <a:latin typeface="Verdana" panose="020B0604030504040204" pitchFamily="34" charset="0"/>
                <a:ea typeface="Verdana" panose="020B0604030504040204" pitchFamily="34" charset="0"/>
              </a:rPr>
              <a:t>Features:</a:t>
            </a:r>
          </a:p>
          <a:p>
            <a:pPr marL="285750" indent="-285750">
              <a:buFont typeface="Wingdings" panose="05000000000000000000" pitchFamily="2" charset="2"/>
              <a:buChar char="ü"/>
            </a:pPr>
            <a:r>
              <a:rPr lang="en-US" b="0" i="0" dirty="0" err="1">
                <a:solidFill>
                  <a:srgbClr val="51565E"/>
                </a:solidFill>
                <a:effectLst/>
                <a:latin typeface="Verdana" panose="020B0604030504040204" pitchFamily="34" charset="0"/>
                <a:ea typeface="Verdana" panose="020B0604030504040204" pitchFamily="34" charset="0"/>
              </a:rPr>
              <a:t>Keras</a:t>
            </a:r>
            <a:r>
              <a:rPr lang="en-US" b="0" i="0" dirty="0">
                <a:solidFill>
                  <a:srgbClr val="51565E"/>
                </a:solidFill>
                <a:effectLst/>
                <a:latin typeface="Verdana" panose="020B0604030504040204" pitchFamily="34" charset="0"/>
                <a:ea typeface="Verdana" panose="020B0604030504040204" pitchFamily="34" charset="0"/>
              </a:rPr>
              <a:t> provides a vast </a:t>
            </a:r>
            <a:r>
              <a:rPr lang="en-US" b="0" i="0" dirty="0" err="1">
                <a:solidFill>
                  <a:srgbClr val="51565E"/>
                </a:solidFill>
                <a:effectLst/>
                <a:latin typeface="Verdana" panose="020B0604030504040204" pitchFamily="34" charset="0"/>
                <a:ea typeface="Verdana" panose="020B0604030504040204" pitchFamily="34" charset="0"/>
              </a:rPr>
              <a:t>prelabeled</a:t>
            </a:r>
            <a:r>
              <a:rPr lang="en-US" b="0" i="0" dirty="0">
                <a:solidFill>
                  <a:srgbClr val="51565E"/>
                </a:solidFill>
                <a:effectLst/>
                <a:latin typeface="Verdana" panose="020B0604030504040204" pitchFamily="34" charset="0"/>
                <a:ea typeface="Verdana" panose="020B0604030504040204" pitchFamily="34" charset="0"/>
              </a:rPr>
              <a:t> datasets which can be used to directly import and load.</a:t>
            </a:r>
          </a:p>
          <a:p>
            <a:pPr marL="285750" indent="-285750">
              <a:buFont typeface="Wingdings" panose="05000000000000000000" pitchFamily="2" charset="2"/>
              <a:buChar char="ü"/>
            </a:pPr>
            <a:r>
              <a:rPr lang="en-US" b="0" i="0" dirty="0">
                <a:solidFill>
                  <a:srgbClr val="51565E"/>
                </a:solidFill>
                <a:effectLst/>
                <a:latin typeface="Verdana" panose="020B0604030504040204" pitchFamily="34" charset="0"/>
                <a:ea typeface="Verdana" panose="020B0604030504040204" pitchFamily="34" charset="0"/>
              </a:rPr>
              <a:t>It contains various implemented layers and parameters that can be used for construction, configuration, training, and evaluation of neural networks</a:t>
            </a:r>
          </a:p>
          <a:p>
            <a:endParaRPr lang="en-US" b="0" i="0" dirty="0">
              <a:solidFill>
                <a:srgbClr val="51565E"/>
              </a:solidFill>
              <a:effectLst/>
              <a:latin typeface="Verdana" panose="020B0604030504040204" pitchFamily="34" charset="0"/>
              <a:ea typeface="Verdana" panose="020B0604030504040204" pitchFamily="34" charset="0"/>
            </a:endParaRPr>
          </a:p>
          <a:p>
            <a:r>
              <a:rPr lang="en-US" b="0" i="0" dirty="0">
                <a:solidFill>
                  <a:srgbClr val="272C37"/>
                </a:solidFill>
                <a:effectLst/>
                <a:latin typeface="Verdana" panose="020B0604030504040204" pitchFamily="34" charset="0"/>
                <a:ea typeface="Verdana" panose="020B0604030504040204" pitchFamily="34" charset="0"/>
              </a:rPr>
              <a:t>Applications:</a:t>
            </a:r>
          </a:p>
          <a:p>
            <a:pPr marL="285750" indent="-285750">
              <a:buFont typeface="Wingdings" panose="05000000000000000000" pitchFamily="2" charset="2"/>
              <a:buChar char="ü"/>
            </a:pPr>
            <a:r>
              <a:rPr lang="en-US" b="0" i="0" dirty="0">
                <a:solidFill>
                  <a:srgbClr val="51565E"/>
                </a:solidFill>
                <a:effectLst/>
                <a:latin typeface="Verdana" panose="020B0604030504040204" pitchFamily="34" charset="0"/>
                <a:ea typeface="Verdana" panose="020B0604030504040204" pitchFamily="34" charset="0"/>
              </a:rPr>
              <a:t>One of the most significant applications of </a:t>
            </a:r>
            <a:r>
              <a:rPr lang="en-US" b="0" i="0" dirty="0" err="1">
                <a:solidFill>
                  <a:srgbClr val="51565E"/>
                </a:solidFill>
                <a:effectLst/>
                <a:latin typeface="Verdana" panose="020B0604030504040204" pitchFamily="34" charset="0"/>
                <a:ea typeface="Verdana" panose="020B0604030504040204" pitchFamily="34" charset="0"/>
              </a:rPr>
              <a:t>Keras</a:t>
            </a:r>
            <a:r>
              <a:rPr lang="en-US" b="0" i="0" dirty="0">
                <a:solidFill>
                  <a:srgbClr val="51565E"/>
                </a:solidFill>
                <a:effectLst/>
                <a:latin typeface="Verdana" panose="020B0604030504040204" pitchFamily="34" charset="0"/>
                <a:ea typeface="Verdana" panose="020B0604030504040204" pitchFamily="34" charset="0"/>
              </a:rPr>
              <a:t> are the </a:t>
            </a:r>
            <a:r>
              <a:rPr lang="en-US" b="0" i="0" u="none" strike="noStrike" dirty="0">
                <a:solidFill>
                  <a:srgbClr val="1179EF"/>
                </a:solidFill>
                <a:effectLst/>
                <a:latin typeface="Verdana" panose="020B0604030504040204" pitchFamily="34" charset="0"/>
                <a:ea typeface="Verdana" panose="020B0604030504040204" pitchFamily="34" charset="0"/>
                <a:hlinkClick r:id="rId3" tooltip="deep learning models"/>
              </a:rPr>
              <a:t>deep learning models</a:t>
            </a:r>
            <a:r>
              <a:rPr lang="en-US" b="0" i="0" dirty="0">
                <a:solidFill>
                  <a:srgbClr val="51565E"/>
                </a:solidFill>
                <a:effectLst/>
                <a:latin typeface="Verdana" panose="020B0604030504040204" pitchFamily="34" charset="0"/>
                <a:ea typeface="Verdana" panose="020B0604030504040204" pitchFamily="34" charset="0"/>
              </a:rPr>
              <a:t> that are available with their </a:t>
            </a:r>
            <a:r>
              <a:rPr lang="en-US" b="0" i="0" dirty="0" err="1">
                <a:solidFill>
                  <a:srgbClr val="51565E"/>
                </a:solidFill>
                <a:effectLst/>
                <a:latin typeface="Verdana" panose="020B0604030504040204" pitchFamily="34" charset="0"/>
                <a:ea typeface="Verdana" panose="020B0604030504040204" pitchFamily="34" charset="0"/>
              </a:rPr>
              <a:t>pretrained</a:t>
            </a:r>
            <a:r>
              <a:rPr lang="en-US" b="0" i="0" dirty="0">
                <a:solidFill>
                  <a:srgbClr val="51565E"/>
                </a:solidFill>
                <a:effectLst/>
                <a:latin typeface="Verdana" panose="020B0604030504040204" pitchFamily="34" charset="0"/>
                <a:ea typeface="Verdana" panose="020B0604030504040204" pitchFamily="34" charset="0"/>
              </a:rPr>
              <a:t> weights. You can use these models directly to make predictions or extract its features without creating or training your own new model.</a:t>
            </a:r>
          </a:p>
          <a:p>
            <a:br>
              <a:rPr lang="en-US" dirty="0"/>
            </a:br>
            <a:endParaRPr lang="en-IN" dirty="0"/>
          </a:p>
        </p:txBody>
      </p:sp>
    </p:spTree>
    <p:extLst>
      <p:ext uri="{BB962C8B-B14F-4D97-AF65-F5344CB8AC3E}">
        <p14:creationId xmlns:p14="http://schemas.microsoft.com/office/powerpoint/2010/main" val="2002196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15155" y="1443841"/>
            <a:ext cx="11114468" cy="3970318"/>
          </a:xfrm>
          <a:prstGeom prst="rect">
            <a:avLst/>
          </a:prstGeom>
        </p:spPr>
        <p:txBody>
          <a:bodyPr wrap="square">
            <a:spAutoFit/>
          </a:bodyPr>
          <a:lstStyle/>
          <a:p>
            <a:r>
              <a:rPr lang="en-US" b="1" i="0" dirty="0">
                <a:solidFill>
                  <a:srgbClr val="272C37"/>
                </a:solidFill>
                <a:effectLst/>
                <a:latin typeface="Verdana" panose="020B0604030504040204" pitchFamily="34" charset="0"/>
                <a:ea typeface="Verdana" panose="020B0604030504040204" pitchFamily="34" charset="0"/>
              </a:rPr>
              <a:t>				7. </a:t>
            </a:r>
            <a:r>
              <a:rPr lang="en-US" b="1" i="0" u="sng" dirty="0" err="1">
                <a:solidFill>
                  <a:srgbClr val="272C37"/>
                </a:solidFill>
                <a:effectLst/>
                <a:latin typeface="Verdana" panose="020B0604030504040204" pitchFamily="34" charset="0"/>
                <a:ea typeface="Verdana" panose="020B0604030504040204" pitchFamily="34" charset="0"/>
              </a:rPr>
              <a:t>Scikit</a:t>
            </a:r>
            <a:r>
              <a:rPr lang="en-US" b="1" i="0" u="sng" dirty="0">
                <a:solidFill>
                  <a:srgbClr val="272C37"/>
                </a:solidFill>
                <a:effectLst/>
                <a:latin typeface="Verdana" panose="020B0604030504040204" pitchFamily="34" charset="0"/>
                <a:ea typeface="Verdana" panose="020B0604030504040204" pitchFamily="34" charset="0"/>
              </a:rPr>
              <a:t>-learn</a:t>
            </a:r>
          </a:p>
          <a:p>
            <a:r>
              <a:rPr lang="en-US" b="0" i="0" dirty="0">
                <a:solidFill>
                  <a:srgbClr val="272C37"/>
                </a:solidFill>
                <a:effectLst/>
                <a:latin typeface="Verdana" panose="020B0604030504040204" pitchFamily="34" charset="0"/>
                <a:ea typeface="Verdana" panose="020B0604030504040204" pitchFamily="34" charset="0"/>
              </a:rPr>
              <a:t>		</a:t>
            </a:r>
          </a:p>
          <a:p>
            <a:r>
              <a:rPr lang="en-US" b="0" i="0" dirty="0">
                <a:solidFill>
                  <a:srgbClr val="51565E"/>
                </a:solidFill>
                <a:effectLst/>
                <a:latin typeface="Verdana" panose="020B0604030504040204" pitchFamily="34" charset="0"/>
                <a:ea typeface="Verdana" panose="020B0604030504040204" pitchFamily="34" charset="0"/>
              </a:rPr>
              <a:t>Next in the list of the top python libraries for data science comes </a:t>
            </a:r>
            <a:r>
              <a:rPr lang="en-US" b="0" i="0" u="none" strike="noStrike" dirty="0" err="1">
                <a:solidFill>
                  <a:srgbClr val="1179EF"/>
                </a:solidFill>
                <a:effectLst/>
                <a:latin typeface="Verdana" panose="020B0604030504040204" pitchFamily="34" charset="0"/>
                <a:ea typeface="Verdana" panose="020B0604030504040204" pitchFamily="34" charset="0"/>
                <a:hlinkClick r:id="rId2" tooltip="Scikit-learn"/>
              </a:rPr>
              <a:t>Scikit</a:t>
            </a:r>
            <a:r>
              <a:rPr lang="en-US" b="0" i="0" u="none" strike="noStrike" dirty="0">
                <a:solidFill>
                  <a:srgbClr val="1179EF"/>
                </a:solidFill>
                <a:effectLst/>
                <a:latin typeface="Verdana" panose="020B0604030504040204" pitchFamily="34" charset="0"/>
                <a:ea typeface="Verdana" panose="020B0604030504040204" pitchFamily="34" charset="0"/>
                <a:hlinkClick r:id="rId2" tooltip="Scikit-learn"/>
              </a:rPr>
              <a:t>-learn</a:t>
            </a:r>
            <a:r>
              <a:rPr lang="en-US" b="0" i="0" dirty="0">
                <a:solidFill>
                  <a:srgbClr val="51565E"/>
                </a:solidFill>
                <a:effectLst/>
                <a:latin typeface="Verdana" panose="020B0604030504040204" pitchFamily="34" charset="0"/>
                <a:ea typeface="Verdana" panose="020B0604030504040204" pitchFamily="34" charset="0"/>
              </a:rPr>
              <a:t>, a machine learning library that provides almost all the </a:t>
            </a:r>
            <a:r>
              <a:rPr lang="en-US" b="0" i="0" u="none" strike="noStrike" dirty="0">
                <a:solidFill>
                  <a:srgbClr val="1179EF"/>
                </a:solidFill>
                <a:effectLst/>
                <a:latin typeface="Verdana" panose="020B0604030504040204" pitchFamily="34" charset="0"/>
                <a:ea typeface="Verdana" panose="020B0604030504040204" pitchFamily="34" charset="0"/>
                <a:hlinkClick r:id="rId3" tooltip="machine learning algorithms"/>
              </a:rPr>
              <a:t>machine learning algorithms</a:t>
            </a:r>
            <a:r>
              <a:rPr lang="en-US" b="0" i="0" dirty="0">
                <a:solidFill>
                  <a:srgbClr val="51565E"/>
                </a:solidFill>
                <a:effectLst/>
                <a:latin typeface="Verdana" panose="020B0604030504040204" pitchFamily="34" charset="0"/>
                <a:ea typeface="Verdana" panose="020B0604030504040204" pitchFamily="34" charset="0"/>
              </a:rPr>
              <a:t> you might need. Scikit-learn is designed to be interpolated into NumPy and SciPy.</a:t>
            </a:r>
          </a:p>
          <a:p>
            <a:endParaRPr lang="en-US" b="0" i="0" dirty="0">
              <a:solidFill>
                <a:srgbClr val="51565E"/>
              </a:solidFill>
              <a:effectLst/>
              <a:latin typeface="Verdana" panose="020B0604030504040204" pitchFamily="34" charset="0"/>
              <a:ea typeface="Verdana" panose="020B0604030504040204" pitchFamily="34" charset="0"/>
            </a:endParaRPr>
          </a:p>
          <a:p>
            <a:r>
              <a:rPr lang="en-US" b="0" i="0" dirty="0">
                <a:solidFill>
                  <a:srgbClr val="272C37"/>
                </a:solidFill>
                <a:effectLst/>
                <a:latin typeface="Verdana" panose="020B0604030504040204" pitchFamily="34" charset="0"/>
                <a:ea typeface="Verdana" panose="020B0604030504040204" pitchFamily="34" charset="0"/>
              </a:rPr>
              <a:t>Applications:</a:t>
            </a:r>
          </a:p>
          <a:p>
            <a:pPr marL="285750" indent="-285750">
              <a:buFont typeface="Wingdings" panose="05000000000000000000" pitchFamily="2" charset="2"/>
              <a:buChar char="ü"/>
            </a:pPr>
            <a:r>
              <a:rPr lang="en-US" b="0" i="0" dirty="0">
                <a:solidFill>
                  <a:srgbClr val="51565E"/>
                </a:solidFill>
                <a:effectLst/>
                <a:latin typeface="Verdana" panose="020B0604030504040204" pitchFamily="34" charset="0"/>
                <a:ea typeface="Verdana" panose="020B0604030504040204" pitchFamily="34" charset="0"/>
              </a:rPr>
              <a:t>clustering</a:t>
            </a:r>
          </a:p>
          <a:p>
            <a:pPr marL="285750" indent="-285750">
              <a:buFont typeface="Wingdings" panose="05000000000000000000" pitchFamily="2" charset="2"/>
              <a:buChar char="ü"/>
            </a:pPr>
            <a:r>
              <a:rPr lang="en-US" b="0" i="0" dirty="0">
                <a:solidFill>
                  <a:srgbClr val="51565E"/>
                </a:solidFill>
                <a:effectLst/>
                <a:latin typeface="Verdana" panose="020B0604030504040204" pitchFamily="34" charset="0"/>
                <a:ea typeface="Verdana" panose="020B0604030504040204" pitchFamily="34" charset="0"/>
              </a:rPr>
              <a:t>classification</a:t>
            </a:r>
          </a:p>
          <a:p>
            <a:pPr marL="285750" indent="-285750">
              <a:buFont typeface="Wingdings" panose="05000000000000000000" pitchFamily="2" charset="2"/>
              <a:buChar char="ü"/>
            </a:pPr>
            <a:r>
              <a:rPr lang="en-US" b="0" i="0" dirty="0">
                <a:solidFill>
                  <a:srgbClr val="51565E"/>
                </a:solidFill>
                <a:effectLst/>
                <a:latin typeface="Verdana" panose="020B0604030504040204" pitchFamily="34" charset="0"/>
                <a:ea typeface="Verdana" panose="020B0604030504040204" pitchFamily="34" charset="0"/>
              </a:rPr>
              <a:t>regression</a:t>
            </a:r>
          </a:p>
          <a:p>
            <a:pPr marL="285750" indent="-285750">
              <a:buFont typeface="Wingdings" panose="05000000000000000000" pitchFamily="2" charset="2"/>
              <a:buChar char="ü"/>
            </a:pPr>
            <a:r>
              <a:rPr lang="en-US" b="0" i="0" dirty="0">
                <a:solidFill>
                  <a:srgbClr val="51565E"/>
                </a:solidFill>
                <a:effectLst/>
                <a:latin typeface="Verdana" panose="020B0604030504040204" pitchFamily="34" charset="0"/>
                <a:ea typeface="Verdana" panose="020B0604030504040204" pitchFamily="34" charset="0"/>
              </a:rPr>
              <a:t>model selection</a:t>
            </a:r>
          </a:p>
          <a:p>
            <a:pPr marL="285750" indent="-285750">
              <a:buFont typeface="Wingdings" panose="05000000000000000000" pitchFamily="2" charset="2"/>
              <a:buChar char="ü"/>
            </a:pPr>
            <a:r>
              <a:rPr lang="en-US" b="0" i="0" dirty="0">
                <a:solidFill>
                  <a:srgbClr val="51565E"/>
                </a:solidFill>
                <a:effectLst/>
                <a:latin typeface="Verdana" panose="020B0604030504040204" pitchFamily="34" charset="0"/>
                <a:ea typeface="Verdana" panose="020B0604030504040204" pitchFamily="34" charset="0"/>
              </a:rPr>
              <a:t>dimensionality reduction</a:t>
            </a:r>
          </a:p>
          <a:p>
            <a:br>
              <a:rPr lang="en-US" dirty="0">
                <a:latin typeface="Verdana" panose="020B0604030504040204" pitchFamily="34" charset="0"/>
                <a:ea typeface="Verdana" panose="020B0604030504040204" pitchFamily="34" charset="0"/>
              </a:rPr>
            </a:b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270346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85610" y="1166843"/>
            <a:ext cx="10531747" cy="3693319"/>
          </a:xfrm>
          <a:prstGeom prst="rect">
            <a:avLst/>
          </a:prstGeom>
        </p:spPr>
        <p:txBody>
          <a:bodyPr wrap="square">
            <a:spAutoFit/>
          </a:bodyPr>
          <a:lstStyle/>
          <a:p>
            <a:r>
              <a:rPr lang="en-US" b="1" i="0" dirty="0">
                <a:solidFill>
                  <a:srgbClr val="272C37"/>
                </a:solidFill>
                <a:effectLst/>
                <a:latin typeface="Roboto"/>
              </a:rPr>
              <a:t>				8. </a:t>
            </a:r>
            <a:r>
              <a:rPr lang="en-US" b="1" i="0" u="sng" dirty="0" err="1">
                <a:solidFill>
                  <a:srgbClr val="272C37"/>
                </a:solidFill>
                <a:effectLst/>
                <a:latin typeface="Roboto"/>
              </a:rPr>
              <a:t>PyTorch</a:t>
            </a:r>
            <a:endParaRPr lang="en-US" b="1" i="0" u="sng" dirty="0">
              <a:solidFill>
                <a:srgbClr val="272C37"/>
              </a:solidFill>
              <a:effectLst/>
              <a:latin typeface="Roboto"/>
            </a:endParaRPr>
          </a:p>
          <a:p>
            <a:endParaRPr lang="en-US" b="0" i="0" dirty="0">
              <a:solidFill>
                <a:srgbClr val="272C37"/>
              </a:solidFill>
              <a:effectLst/>
              <a:latin typeface="Roboto"/>
            </a:endParaRPr>
          </a:p>
          <a:p>
            <a:r>
              <a:rPr lang="en-US" b="0" i="0" dirty="0">
                <a:solidFill>
                  <a:srgbClr val="51565E"/>
                </a:solidFill>
                <a:effectLst/>
                <a:latin typeface="Verdana" panose="020B0604030504040204" pitchFamily="34" charset="0"/>
                <a:ea typeface="Verdana" panose="020B0604030504040204" pitchFamily="34" charset="0"/>
              </a:rPr>
              <a:t>Next in the list of top python libraries for data science is </a:t>
            </a:r>
            <a:r>
              <a:rPr lang="en-US" b="0" i="0" u="none" strike="noStrike" dirty="0" err="1">
                <a:solidFill>
                  <a:srgbClr val="1179EF"/>
                </a:solidFill>
                <a:effectLst/>
                <a:latin typeface="Verdana" panose="020B0604030504040204" pitchFamily="34" charset="0"/>
                <a:ea typeface="Verdana" panose="020B0604030504040204" pitchFamily="34" charset="0"/>
                <a:hlinkClick r:id="rId2" tooltip="PyTorch"/>
              </a:rPr>
              <a:t>PyTorch</a:t>
            </a:r>
            <a:r>
              <a:rPr lang="en-US" b="0" i="0" dirty="0">
                <a:solidFill>
                  <a:srgbClr val="51565E"/>
                </a:solidFill>
                <a:effectLst/>
                <a:latin typeface="Verdana" panose="020B0604030504040204" pitchFamily="34" charset="0"/>
                <a:ea typeface="Verdana" panose="020B0604030504040204" pitchFamily="34" charset="0"/>
              </a:rPr>
              <a:t>, which is a Python-based scientific computing package that uses the power of graphics processing units. </a:t>
            </a:r>
            <a:r>
              <a:rPr lang="en-US" b="0" i="0" dirty="0" err="1">
                <a:solidFill>
                  <a:srgbClr val="51565E"/>
                </a:solidFill>
                <a:effectLst/>
                <a:latin typeface="Verdana" panose="020B0604030504040204" pitchFamily="34" charset="0"/>
                <a:ea typeface="Verdana" panose="020B0604030504040204" pitchFamily="34" charset="0"/>
              </a:rPr>
              <a:t>PyTorch</a:t>
            </a:r>
            <a:r>
              <a:rPr lang="en-US" b="0" i="0" dirty="0">
                <a:solidFill>
                  <a:srgbClr val="51565E"/>
                </a:solidFill>
                <a:effectLst/>
                <a:latin typeface="Verdana" panose="020B0604030504040204" pitchFamily="34" charset="0"/>
                <a:ea typeface="Verdana" panose="020B0604030504040204" pitchFamily="34" charset="0"/>
              </a:rPr>
              <a:t> is one of the most commonly preferred deep learning research platforms built to provide maximum flexibility and speed.</a:t>
            </a:r>
          </a:p>
          <a:p>
            <a:endParaRPr lang="en-US" b="0" i="0" dirty="0">
              <a:solidFill>
                <a:srgbClr val="51565E"/>
              </a:solidFill>
              <a:effectLst/>
              <a:latin typeface="Verdana" panose="020B0604030504040204" pitchFamily="34" charset="0"/>
              <a:ea typeface="Verdana" panose="020B0604030504040204" pitchFamily="34" charset="0"/>
            </a:endParaRPr>
          </a:p>
          <a:p>
            <a:r>
              <a:rPr lang="en-US" b="0" i="0" dirty="0">
                <a:solidFill>
                  <a:srgbClr val="272C37"/>
                </a:solidFill>
                <a:effectLst/>
                <a:latin typeface="Verdana" panose="020B0604030504040204" pitchFamily="34" charset="0"/>
                <a:ea typeface="Verdana" panose="020B0604030504040204" pitchFamily="34" charset="0"/>
              </a:rPr>
              <a:t>Applications:</a:t>
            </a:r>
          </a:p>
          <a:p>
            <a:pPr marL="285750" indent="-285750">
              <a:buFont typeface="Wingdings" panose="05000000000000000000" pitchFamily="2" charset="2"/>
              <a:buChar char="ü"/>
            </a:pPr>
            <a:r>
              <a:rPr lang="en-US" b="0" i="0" dirty="0" err="1">
                <a:solidFill>
                  <a:srgbClr val="51565E"/>
                </a:solidFill>
                <a:effectLst/>
                <a:latin typeface="Verdana" panose="020B0604030504040204" pitchFamily="34" charset="0"/>
                <a:ea typeface="Verdana" panose="020B0604030504040204" pitchFamily="34" charset="0"/>
              </a:rPr>
              <a:t>PyTorch</a:t>
            </a:r>
            <a:r>
              <a:rPr lang="en-US" b="0" i="0" dirty="0">
                <a:solidFill>
                  <a:srgbClr val="51565E"/>
                </a:solidFill>
                <a:effectLst/>
                <a:latin typeface="Verdana" panose="020B0604030504040204" pitchFamily="34" charset="0"/>
                <a:ea typeface="Verdana" panose="020B0604030504040204" pitchFamily="34" charset="0"/>
              </a:rPr>
              <a:t> is famous for providing two of the most high-level features</a:t>
            </a:r>
          </a:p>
          <a:p>
            <a:pPr marL="285750" indent="-285750">
              <a:buFont typeface="Wingdings" panose="05000000000000000000" pitchFamily="2" charset="2"/>
              <a:buChar char="ü"/>
            </a:pPr>
            <a:r>
              <a:rPr lang="en-US" b="0" i="0" dirty="0">
                <a:solidFill>
                  <a:srgbClr val="51565E"/>
                </a:solidFill>
                <a:effectLst/>
                <a:latin typeface="Verdana" panose="020B0604030504040204" pitchFamily="34" charset="0"/>
                <a:ea typeface="Verdana" panose="020B0604030504040204" pitchFamily="34" charset="0"/>
              </a:rPr>
              <a:t>tensor computations with strong GPU acceleration support</a:t>
            </a:r>
          </a:p>
          <a:p>
            <a:pPr marL="285750" indent="-285750">
              <a:buFont typeface="Wingdings" panose="05000000000000000000" pitchFamily="2" charset="2"/>
              <a:buChar char="ü"/>
            </a:pPr>
            <a:r>
              <a:rPr lang="en-US" b="0" i="0" dirty="0">
                <a:solidFill>
                  <a:srgbClr val="51565E"/>
                </a:solidFill>
                <a:effectLst/>
                <a:latin typeface="Verdana" panose="020B0604030504040204" pitchFamily="34" charset="0"/>
                <a:ea typeface="Verdana" panose="020B0604030504040204" pitchFamily="34" charset="0"/>
              </a:rPr>
              <a:t>building deep neural networks on a tape-based </a:t>
            </a:r>
            <a:r>
              <a:rPr lang="en-US" b="0" i="0" dirty="0" err="1">
                <a:solidFill>
                  <a:srgbClr val="51565E"/>
                </a:solidFill>
                <a:effectLst/>
                <a:latin typeface="Verdana" panose="020B0604030504040204" pitchFamily="34" charset="0"/>
                <a:ea typeface="Verdana" panose="020B0604030504040204" pitchFamily="34" charset="0"/>
              </a:rPr>
              <a:t>autograd</a:t>
            </a:r>
            <a:r>
              <a:rPr lang="en-US" b="0" i="0" dirty="0">
                <a:solidFill>
                  <a:srgbClr val="51565E"/>
                </a:solidFill>
                <a:effectLst/>
                <a:latin typeface="Verdana" panose="020B0604030504040204" pitchFamily="34" charset="0"/>
                <a:ea typeface="Verdana" panose="020B0604030504040204" pitchFamily="34" charset="0"/>
              </a:rPr>
              <a:t> system</a:t>
            </a:r>
          </a:p>
          <a:p>
            <a:br>
              <a:rPr lang="en-US" b="0" i="0" dirty="0">
                <a:solidFill>
                  <a:srgbClr val="FFFFFF"/>
                </a:solidFill>
                <a:effectLst/>
                <a:latin typeface="Roboto"/>
              </a:rPr>
            </a:br>
            <a:endParaRPr lang="en-IN" dirty="0"/>
          </a:p>
        </p:txBody>
      </p:sp>
    </p:spTree>
    <p:extLst>
      <p:ext uri="{BB962C8B-B14F-4D97-AF65-F5344CB8AC3E}">
        <p14:creationId xmlns:p14="http://schemas.microsoft.com/office/powerpoint/2010/main" val="9929728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1268</Words>
  <Application>Microsoft Office PowerPoint</Application>
  <PresentationFormat>Widescreen</PresentationFormat>
  <Paragraphs>140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Roboto</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pallavi</cp:lastModifiedBy>
  <cp:revision>23</cp:revision>
  <dcterms:created xsi:type="dcterms:W3CDTF">2021-09-24T18:41:39Z</dcterms:created>
  <dcterms:modified xsi:type="dcterms:W3CDTF">2021-09-25T18:11:05Z</dcterms:modified>
</cp:coreProperties>
</file>