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7680CE-7852-4CBB-87BC-D02E43864FCC}"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109122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7680CE-7852-4CBB-87BC-D02E43864FCC}"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229931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7680CE-7852-4CBB-87BC-D02E43864FCC}"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322333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7680CE-7852-4CBB-87BC-D02E43864FCC}"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93388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680CE-7852-4CBB-87BC-D02E43864FCC}" type="datetimeFigureOut">
              <a:rPr lang="en-IN" smtClean="0"/>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299113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7680CE-7852-4CBB-87BC-D02E43864FCC}"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256628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7680CE-7852-4CBB-87BC-D02E43864FCC}" type="datetimeFigureOut">
              <a:rPr lang="en-IN" smtClean="0"/>
              <a:t>01-09-2021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390617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7680CE-7852-4CBB-87BC-D02E43864FCC}" type="datetimeFigureOut">
              <a:rPr lang="en-IN" smtClean="0"/>
              <a:t>01-09-2021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356212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680CE-7852-4CBB-87BC-D02E43864FCC}" type="datetimeFigureOut">
              <a:rPr lang="en-IN" smtClean="0"/>
              <a:t>01-09-2021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149823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680CE-7852-4CBB-87BC-D02E43864FCC}"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297953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680CE-7852-4CBB-87BC-D02E43864FCC}" type="datetimeFigureOut">
              <a:rPr lang="en-IN" smtClean="0"/>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83CB3-867D-4A67-8BC9-8724AC7BC5CB}" type="slidenum">
              <a:rPr lang="en-IN" smtClean="0"/>
              <a:t>‹#›</a:t>
            </a:fld>
            <a:endParaRPr lang="en-IN"/>
          </a:p>
        </p:txBody>
      </p:sp>
    </p:spTree>
    <p:extLst>
      <p:ext uri="{BB962C8B-B14F-4D97-AF65-F5344CB8AC3E}">
        <p14:creationId xmlns:p14="http://schemas.microsoft.com/office/powerpoint/2010/main" val="39544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680CE-7852-4CBB-87BC-D02E43864FCC}" type="datetimeFigureOut">
              <a:rPr lang="en-IN" smtClean="0"/>
              <a:t>01-09-2021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83CB3-867D-4A67-8BC9-8724AC7BC5CB}" type="slidenum">
              <a:rPr lang="en-IN" smtClean="0"/>
              <a:t>‹#›</a:t>
            </a:fld>
            <a:endParaRPr lang="en-IN"/>
          </a:p>
        </p:txBody>
      </p:sp>
    </p:spTree>
    <p:extLst>
      <p:ext uri="{BB962C8B-B14F-4D97-AF65-F5344CB8AC3E}">
        <p14:creationId xmlns:p14="http://schemas.microsoft.com/office/powerpoint/2010/main" val="401423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0161" y="555460"/>
            <a:ext cx="10493841" cy="923330"/>
          </a:xfrm>
          <a:prstGeom prst="rect">
            <a:avLst/>
          </a:prstGeom>
          <a:noFill/>
        </p:spPr>
        <p:txBody>
          <a:bodyPr wrap="square" lIns="91440" tIns="45720" rIns="91440" bIns="45720">
            <a:spAutoFit/>
          </a:bodyPr>
          <a:lstStyle/>
          <a:p>
            <a:pPr algn="ctr"/>
            <a:r>
              <a:rPr lang="en-US" sz="5400" b="1" u="sng"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Introduction to </a:t>
            </a:r>
            <a:r>
              <a:rPr lang="en-US" sz="5400" b="1" u="sng"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Jupyter</a:t>
            </a:r>
            <a:r>
              <a:rPr lang="en-US" sz="5400" b="1" u="sng"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Notebook</a:t>
            </a:r>
            <a:endParaRPr lang="en-US" sz="5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784" y="1659095"/>
            <a:ext cx="8130317" cy="40269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3387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3944" y="296215"/>
            <a:ext cx="10779617" cy="6247864"/>
          </a:xfrm>
          <a:prstGeom prst="rect">
            <a:avLst/>
          </a:prstGeom>
          <a:noFill/>
        </p:spPr>
        <p:txBody>
          <a:bodyPr wrap="square" rtlCol="0">
            <a:spAutoFit/>
          </a:bodyPr>
          <a:lstStyle/>
          <a:p>
            <a:r>
              <a:rPr lang="en-US" sz="2000" b="1" u="sng" dirty="0" err="1" smtClean="0">
                <a:latin typeface="Verdana" panose="020B0604030504040204" pitchFamily="34" charset="0"/>
                <a:ea typeface="Verdana" panose="020B0604030504040204" pitchFamily="34" charset="0"/>
              </a:rPr>
              <a:t>Histroy</a:t>
            </a:r>
            <a:r>
              <a:rPr lang="en-US" sz="2000" b="1" u="sng" dirty="0" smtClean="0">
                <a:latin typeface="Verdana" panose="020B0604030504040204" pitchFamily="34" charset="0"/>
                <a:ea typeface="Verdana" panose="020B0604030504040204" pitchFamily="34" charset="0"/>
              </a:rPr>
              <a:t> of </a:t>
            </a:r>
            <a:r>
              <a:rPr lang="en-US" sz="2000" b="1" u="sng" dirty="0" err="1" smtClean="0">
                <a:latin typeface="Verdana" panose="020B0604030504040204" pitchFamily="34" charset="0"/>
                <a:ea typeface="Verdana" panose="020B0604030504040204" pitchFamily="34" charset="0"/>
              </a:rPr>
              <a:t>Jupyter</a:t>
            </a:r>
            <a:r>
              <a:rPr lang="en-US" sz="2000" b="1" u="sng" dirty="0" smtClean="0">
                <a:latin typeface="Verdana" panose="020B0604030504040204" pitchFamily="34" charset="0"/>
                <a:ea typeface="Verdana" panose="020B0604030504040204" pitchFamily="34" charset="0"/>
              </a:rPr>
              <a:t> Notebook:</a:t>
            </a:r>
          </a:p>
          <a:p>
            <a:endParaRPr lang="en-US" sz="2000" b="1" dirty="0" smtClean="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It was </a:t>
            </a:r>
            <a:r>
              <a:rPr lang="en-US" sz="2000" b="1" dirty="0">
                <a:latin typeface="Verdana" panose="020B0604030504040204" pitchFamily="34" charset="0"/>
                <a:ea typeface="Verdana" panose="020B0604030504040204" pitchFamily="34" charset="0"/>
              </a:rPr>
              <a:t>spun off from</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IPython</a:t>
            </a:r>
            <a:r>
              <a:rPr lang="en-US" sz="2000" dirty="0">
                <a:latin typeface="Verdana" panose="020B0604030504040204" pitchFamily="34" charset="0"/>
                <a:ea typeface="Verdana" panose="020B0604030504040204" pitchFamily="34" charset="0"/>
              </a:rPr>
              <a:t> in 2014 by Fernando Pérez. Project </a:t>
            </a:r>
            <a:r>
              <a:rPr lang="en-US" sz="2000" dirty="0" err="1">
                <a:latin typeface="Verdana" panose="020B0604030504040204" pitchFamily="34" charset="0"/>
                <a:ea typeface="Verdana" panose="020B0604030504040204" pitchFamily="34" charset="0"/>
              </a:rPr>
              <a:t>Jupyter's</a:t>
            </a:r>
            <a:r>
              <a:rPr lang="en-US" sz="2000" dirty="0">
                <a:latin typeface="Verdana" panose="020B0604030504040204" pitchFamily="34" charset="0"/>
                <a:ea typeface="Verdana" panose="020B0604030504040204" pitchFamily="34" charset="0"/>
              </a:rPr>
              <a:t> name is a reference to the three core programming languages supported by </a:t>
            </a:r>
            <a:r>
              <a:rPr lang="en-US" sz="2000" dirty="0" err="1">
                <a:latin typeface="Verdana" panose="020B0604030504040204" pitchFamily="34" charset="0"/>
                <a:ea typeface="Verdana" panose="020B0604030504040204" pitchFamily="34" charset="0"/>
              </a:rPr>
              <a:t>Jupyter</a:t>
            </a:r>
            <a:r>
              <a:rPr lang="en-US" sz="2000" dirty="0">
                <a:latin typeface="Verdana" panose="020B0604030504040204" pitchFamily="34" charset="0"/>
                <a:ea typeface="Verdana" panose="020B0604030504040204" pitchFamily="34" charset="0"/>
              </a:rPr>
              <a:t>, which are Julia, Python and R, and also a homage to Galileo's notebooks recording the discovery of the moons of Jupiter.</a:t>
            </a:r>
            <a:endParaRPr lang="en-US" sz="2000" b="1" dirty="0">
              <a:latin typeface="Verdana" panose="020B0604030504040204" pitchFamily="34" charset="0"/>
              <a:ea typeface="Verdana" panose="020B0604030504040204" pitchFamily="34" charset="0"/>
            </a:endParaRPr>
          </a:p>
          <a:p>
            <a:endParaRPr lang="en-US" sz="2000" b="1" dirty="0" smtClean="0">
              <a:latin typeface="Verdana" panose="020B0604030504040204" pitchFamily="34" charset="0"/>
              <a:ea typeface="Verdana" panose="020B0604030504040204" pitchFamily="34" charset="0"/>
            </a:endParaRPr>
          </a:p>
          <a:p>
            <a:endParaRPr lang="en-US" sz="2000" b="1" dirty="0">
              <a:latin typeface="Verdana" panose="020B0604030504040204" pitchFamily="34" charset="0"/>
              <a:ea typeface="Verdana" panose="020B0604030504040204" pitchFamily="34" charset="0"/>
            </a:endParaRPr>
          </a:p>
          <a:p>
            <a:r>
              <a:rPr lang="en-US" sz="2000" b="1" dirty="0" smtClean="0">
                <a:latin typeface="Verdana" panose="020B0604030504040204" pitchFamily="34" charset="0"/>
                <a:ea typeface="Verdana" panose="020B0604030504040204" pitchFamily="34" charset="0"/>
              </a:rPr>
              <a:t>What is a </a:t>
            </a:r>
            <a:r>
              <a:rPr lang="en-US" sz="2000" b="1" dirty="0" err="1" smtClean="0">
                <a:latin typeface="Verdana" panose="020B0604030504040204" pitchFamily="34" charset="0"/>
                <a:ea typeface="Verdana" panose="020B0604030504040204" pitchFamily="34" charset="0"/>
              </a:rPr>
              <a:t>Jupyter</a:t>
            </a:r>
            <a:r>
              <a:rPr lang="en-US" sz="2000" b="1" dirty="0" smtClean="0">
                <a:latin typeface="Verdana" panose="020B0604030504040204" pitchFamily="34" charset="0"/>
                <a:ea typeface="Verdana" panose="020B0604030504040204" pitchFamily="34" charset="0"/>
              </a:rPr>
              <a:t> </a:t>
            </a:r>
            <a:r>
              <a:rPr lang="en-US" sz="2000" b="1" dirty="0" err="1" smtClean="0">
                <a:latin typeface="Verdana" panose="020B0604030504040204" pitchFamily="34" charset="0"/>
                <a:ea typeface="Verdana" panose="020B0604030504040204" pitchFamily="34" charset="0"/>
              </a:rPr>
              <a:t>Notbook</a:t>
            </a:r>
            <a:r>
              <a:rPr lang="en-US" sz="2000" b="1" dirty="0" smtClean="0">
                <a:latin typeface="Verdana" panose="020B0604030504040204" pitchFamily="34" charset="0"/>
                <a:ea typeface="Verdana" panose="020B0604030504040204" pitchFamily="34" charset="0"/>
              </a:rPr>
              <a:t>?</a:t>
            </a:r>
          </a:p>
          <a:p>
            <a:endParaRPr lang="en-US" sz="2000" dirty="0" smtClean="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2000" dirty="0" err="1" smtClean="0">
                <a:latin typeface="Verdana" panose="020B0604030504040204" pitchFamily="34" charset="0"/>
                <a:ea typeface="Verdana" panose="020B0604030504040204" pitchFamily="34" charset="0"/>
              </a:rPr>
              <a:t>Jupyter</a:t>
            </a:r>
            <a:r>
              <a:rPr lang="en-US" sz="2000" dirty="0" smtClean="0">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rPr>
              <a:t>is a free, open-source, interactive web tool known as a </a:t>
            </a:r>
            <a:r>
              <a:rPr lang="en-US" sz="2000" b="1" dirty="0">
                <a:solidFill>
                  <a:schemeClr val="accent5"/>
                </a:solidFill>
                <a:latin typeface="Verdana" panose="020B0604030504040204" pitchFamily="34" charset="0"/>
                <a:ea typeface="Verdana" panose="020B0604030504040204" pitchFamily="34" charset="0"/>
              </a:rPr>
              <a:t>computational notebook</a:t>
            </a:r>
            <a:r>
              <a:rPr lang="en-US" sz="2000" dirty="0">
                <a:latin typeface="Verdana" panose="020B0604030504040204" pitchFamily="34" charset="0"/>
                <a:ea typeface="Verdana" panose="020B0604030504040204" pitchFamily="34" charset="0"/>
              </a:rPr>
              <a:t>, which researchers can use to combine software code, computational output, explanatory text and multimedia resources in a single document</a:t>
            </a:r>
            <a:r>
              <a:rPr lang="en-US" sz="2000" dirty="0" smtClean="0">
                <a:latin typeface="Verdana" panose="020B0604030504040204" pitchFamily="34" charset="0"/>
                <a:ea typeface="Verdana" panose="020B0604030504040204" pitchFamily="34" charset="0"/>
              </a:rPr>
              <a:t>.</a:t>
            </a:r>
          </a:p>
          <a:p>
            <a:pPr marL="342900" indent="-342900">
              <a:buFont typeface="Wingdings" panose="05000000000000000000" pitchFamily="2" charset="2"/>
              <a:buChar char="Ø"/>
            </a:pPr>
            <a:endParaRPr lang="en-US" sz="2000" dirty="0" smtClean="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r>
              <a:rPr lang="en-US" sz="2000" dirty="0" smtClean="0">
                <a:latin typeface="Verdana" panose="020B0604030504040204" pitchFamily="34" charset="0"/>
                <a:ea typeface="Verdana" panose="020B0604030504040204" pitchFamily="34" charset="0"/>
              </a:rPr>
              <a:t>In </a:t>
            </a:r>
            <a:r>
              <a:rPr lang="en-US" sz="2000" dirty="0" err="1" smtClean="0">
                <a:latin typeface="Verdana" panose="020B0604030504040204" pitchFamily="34" charset="0"/>
                <a:ea typeface="Verdana" panose="020B0604030504040204" pitchFamily="34" charset="0"/>
              </a:rPr>
              <a:t>Jupyter</a:t>
            </a:r>
            <a:r>
              <a:rPr lang="en-US" sz="2000" dirty="0" smtClean="0">
                <a:latin typeface="Verdana" panose="020B0604030504040204" pitchFamily="34" charset="0"/>
                <a:ea typeface="Verdana" panose="020B0604030504040204" pitchFamily="34" charset="0"/>
              </a:rPr>
              <a:t> notebook there are types of cells.</a:t>
            </a:r>
          </a:p>
          <a:p>
            <a:endParaRPr lang="en-US" sz="2000" dirty="0" smtClean="0">
              <a:latin typeface="Verdana" panose="020B0604030504040204" pitchFamily="34" charset="0"/>
              <a:ea typeface="Verdana" panose="020B0604030504040204" pitchFamily="34" charset="0"/>
            </a:endParaRPr>
          </a:p>
          <a:p>
            <a:pPr marL="457200" indent="-457200">
              <a:buFont typeface="+mj-lt"/>
              <a:buAutoNum type="arabicPeriod"/>
            </a:pPr>
            <a:r>
              <a:rPr lang="en-US" sz="2000" dirty="0" smtClean="0">
                <a:latin typeface="Verdana" panose="020B0604030504040204" pitchFamily="34" charset="0"/>
                <a:ea typeface="Verdana" panose="020B0604030504040204" pitchFamily="34" charset="0"/>
              </a:rPr>
              <a:t>Code</a:t>
            </a:r>
          </a:p>
          <a:p>
            <a:pPr marL="457200" indent="-457200">
              <a:buFont typeface="+mj-lt"/>
              <a:buAutoNum type="arabicPeriod"/>
            </a:pPr>
            <a:r>
              <a:rPr lang="en-US" sz="2000" dirty="0" smtClean="0">
                <a:latin typeface="Verdana" panose="020B0604030504040204" pitchFamily="34" charset="0"/>
                <a:ea typeface="Verdana" panose="020B0604030504040204" pitchFamily="34" charset="0"/>
              </a:rPr>
              <a:t>Markdown</a:t>
            </a:r>
          </a:p>
          <a:p>
            <a:pPr marL="457200" indent="-457200">
              <a:buFont typeface="+mj-lt"/>
              <a:buAutoNum type="arabicPeriod"/>
            </a:pPr>
            <a:r>
              <a:rPr lang="en-US" sz="2000" dirty="0" smtClean="0">
                <a:latin typeface="Verdana" panose="020B0604030504040204" pitchFamily="34" charset="0"/>
                <a:ea typeface="Verdana" panose="020B0604030504040204" pitchFamily="34" charset="0"/>
              </a:rPr>
              <a:t>Raw</a:t>
            </a:r>
          </a:p>
        </p:txBody>
      </p:sp>
    </p:spTree>
    <p:extLst>
      <p:ext uri="{BB962C8B-B14F-4D97-AF65-F5344CB8AC3E}">
        <p14:creationId xmlns:p14="http://schemas.microsoft.com/office/powerpoint/2010/main" val="376844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886" y="502278"/>
            <a:ext cx="9929610" cy="6124754"/>
          </a:xfrm>
          <a:prstGeom prst="rect">
            <a:avLst/>
          </a:prstGeom>
          <a:noFill/>
        </p:spPr>
        <p:txBody>
          <a:bodyPr wrap="square" rtlCol="0">
            <a:spAutoFit/>
          </a:bodyPr>
          <a:lstStyle/>
          <a:p>
            <a:endParaRPr lang="en-US" sz="2400" b="1" dirty="0">
              <a:latin typeface="Verdana" panose="020B0604030504040204" pitchFamily="34" charset="0"/>
              <a:ea typeface="Verdana" panose="020B0604030504040204" pitchFamily="34" charset="0"/>
            </a:endParaRPr>
          </a:p>
          <a:p>
            <a:endParaRPr lang="en-US" sz="2400" b="1" dirty="0" smtClean="0">
              <a:latin typeface="Verdana" panose="020B0604030504040204" pitchFamily="34" charset="0"/>
              <a:ea typeface="Verdana" panose="020B0604030504040204" pitchFamily="34" charset="0"/>
            </a:endParaRPr>
          </a:p>
          <a:p>
            <a:r>
              <a:rPr lang="en-US" sz="2000" b="1" dirty="0" smtClean="0">
                <a:latin typeface="Verdana" panose="020B0604030504040204" pitchFamily="34" charset="0"/>
                <a:ea typeface="Verdana" panose="020B0604030504040204" pitchFamily="34" charset="0"/>
              </a:rPr>
              <a:t>What is Code cell?</a:t>
            </a:r>
          </a:p>
          <a:p>
            <a:endParaRPr lang="en-US" dirty="0"/>
          </a:p>
          <a:p>
            <a:pPr marL="285750" indent="-285750">
              <a:buFont typeface="Wingdings" panose="05000000000000000000" pitchFamily="2" charset="2"/>
              <a:buChar char="Ø"/>
            </a:pPr>
            <a:r>
              <a:rPr lang="en-US" dirty="0" smtClean="0">
                <a:latin typeface="Verdana" panose="020B0604030504040204" pitchFamily="34" charset="0"/>
                <a:ea typeface="Verdana" panose="020B0604030504040204" pitchFamily="34" charset="0"/>
              </a:rPr>
              <a:t>A </a:t>
            </a:r>
            <a:r>
              <a:rPr lang="en-US" dirty="0">
                <a:latin typeface="Verdana" panose="020B0604030504040204" pitchFamily="34" charset="0"/>
                <a:ea typeface="Verdana" panose="020B0604030504040204" pitchFamily="34" charset="0"/>
              </a:rPr>
              <a:t>code cell </a:t>
            </a:r>
            <a:r>
              <a:rPr lang="en-US" b="1" dirty="0">
                <a:solidFill>
                  <a:schemeClr val="accent5"/>
                </a:solidFill>
                <a:latin typeface="Verdana" panose="020B0604030504040204" pitchFamily="34" charset="0"/>
                <a:ea typeface="Verdana" panose="020B0604030504040204" pitchFamily="34" charset="0"/>
              </a:rPr>
              <a:t>allows you to edit and write new code, with full syntax highlighting and tab completion</a:t>
            </a:r>
            <a:r>
              <a:rPr lang="en-US" dirty="0">
                <a:solidFill>
                  <a:schemeClr val="accent5"/>
                </a:solidFill>
                <a:latin typeface="Verdana" panose="020B0604030504040204" pitchFamily="34" charset="0"/>
                <a:ea typeface="Verdana" panose="020B0604030504040204" pitchFamily="34" charset="0"/>
              </a:rPr>
              <a:t>.</a:t>
            </a:r>
            <a:r>
              <a:rPr lang="en-US" dirty="0">
                <a:latin typeface="Verdana" panose="020B0604030504040204" pitchFamily="34" charset="0"/>
                <a:ea typeface="Verdana" panose="020B0604030504040204" pitchFamily="34" charset="0"/>
              </a:rPr>
              <a:t> The programming language you use depends on the kernel, and the default kernel (</a:t>
            </a:r>
            <a:r>
              <a:rPr lang="en-US" dirty="0" err="1">
                <a:latin typeface="Verdana" panose="020B0604030504040204" pitchFamily="34" charset="0"/>
                <a:ea typeface="Verdana" panose="020B0604030504040204" pitchFamily="34" charset="0"/>
              </a:rPr>
              <a:t>IPython</a:t>
            </a:r>
            <a:r>
              <a:rPr lang="en-US" dirty="0">
                <a:latin typeface="Verdana" panose="020B0604030504040204" pitchFamily="34" charset="0"/>
                <a:ea typeface="Verdana" panose="020B0604030504040204" pitchFamily="34" charset="0"/>
              </a:rPr>
              <a:t>) runs Python code. When a code cell is executed, code that it contains is sent to the kernel associated with the notebook</a:t>
            </a:r>
            <a:r>
              <a:rPr lang="en-US" dirty="0" smtClean="0">
                <a:latin typeface="Verdana" panose="020B0604030504040204" pitchFamily="34" charset="0"/>
                <a:ea typeface="Verdana" panose="020B0604030504040204" pitchFamily="34" charset="0"/>
              </a:rPr>
              <a:t>.</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endParaRPr lang="en-US" sz="2000" dirty="0" smtClean="0">
              <a:latin typeface="Verdana" panose="020B0604030504040204" pitchFamily="34" charset="0"/>
              <a:ea typeface="Verdana" panose="020B0604030504040204" pitchFamily="34" charset="0"/>
            </a:endParaRPr>
          </a:p>
          <a:p>
            <a:r>
              <a:rPr lang="en-US" sz="2000" b="1" dirty="0" smtClean="0">
                <a:latin typeface="Verdana" panose="020B0604030504040204" pitchFamily="34" charset="0"/>
                <a:ea typeface="Verdana" panose="020B0604030504040204" pitchFamily="34" charset="0"/>
              </a:rPr>
              <a:t>What is Markdown cell?</a:t>
            </a:r>
          </a:p>
          <a:p>
            <a:endParaRPr lang="en-US" sz="2000" b="1"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These cells contain text formatted using markdown language. All kinds of formatting features are available like making text bold and italic, displaying ordered or unordered list, rendering tabular contents etc. Markdown cells are especially useful to provide documentation to the computational process of the notebook.</a:t>
            </a:r>
          </a:p>
          <a:p>
            <a:r>
              <a:rPr lang="en-US" dirty="0" smtClean="0"/>
              <a:t/>
            </a:r>
            <a:br>
              <a:rPr lang="en-US" dirty="0" smtClean="0"/>
            </a:br>
            <a:endParaRPr lang="en-IN" dirty="0"/>
          </a:p>
        </p:txBody>
      </p:sp>
    </p:spTree>
    <p:extLst>
      <p:ext uri="{BB962C8B-B14F-4D97-AF65-F5344CB8AC3E}">
        <p14:creationId xmlns:p14="http://schemas.microsoft.com/office/powerpoint/2010/main" val="107161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4100" y="2434107"/>
            <a:ext cx="10493841" cy="923330"/>
          </a:xfrm>
          <a:prstGeom prst="rect">
            <a:avLst/>
          </a:prstGeom>
          <a:noFill/>
        </p:spPr>
        <p:txBody>
          <a:bodyPr wrap="square" lIns="91440" tIns="45720" rIns="91440" bIns="45720">
            <a:spAutoFit/>
          </a:bodyPr>
          <a:lstStyle/>
          <a:p>
            <a:pPr algn="ctr"/>
            <a:r>
              <a:rPr lang="en-US" sz="5400" b="1" u="sng"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5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50830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22</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cp:revision>
  <dcterms:created xsi:type="dcterms:W3CDTF">2021-09-01T15:08:28Z</dcterms:created>
  <dcterms:modified xsi:type="dcterms:W3CDTF">2021-09-01T15:46:25Z</dcterms:modified>
</cp:coreProperties>
</file>